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005"/>
  </p:normalViewPr>
  <p:slideViewPr>
    <p:cSldViewPr snapToGrid="0">
      <p:cViewPr varScale="1">
        <p:scale>
          <a:sx n="54" d="100"/>
          <a:sy n="54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F3493-7F17-B6F3-5363-A3B35BD22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25146D-6259-90AF-35E3-1E42440D7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09BC18-52D9-B6FD-691A-C45CE129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91FE-CE24-5C4F-8EB4-08166AEC4B6B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1FC2EC-D578-9A34-86F2-119CA3F8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60D4B5-58BA-03A0-D98B-27C6B86E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3E4B-2803-0D4D-8BD5-601DF7B45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45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7C5AE-BBF0-6F69-5E01-49F2760E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185046-72E9-634F-943E-62B2B42C7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9C47D6-F7FE-BC6A-C0B2-95015B71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91FE-CE24-5C4F-8EB4-08166AEC4B6B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FB162C-B1CA-2D0D-8E09-7F596387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BCCAC1-107A-100D-D65B-3507A1CB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3E4B-2803-0D4D-8BD5-601DF7B45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2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60BA45-3E48-5B1D-2427-A193BBCB3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BBAFCB-003F-C16E-7DF5-295742DF3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BEB334-E1BA-3B4D-18E6-4B53F948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91FE-CE24-5C4F-8EB4-08166AEC4B6B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AC252B-5C1F-3D65-619B-70672883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BAA7E7-5B64-B090-50C0-2BCA85DA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3E4B-2803-0D4D-8BD5-601DF7B45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02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F2C39-BD34-186C-C726-B6E9F36C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914835-EBEB-C8DF-0705-DA5A3AEC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6E5A7-F9C1-DBF8-09D3-46FA08AF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91FE-CE24-5C4F-8EB4-08166AEC4B6B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96B42B-63E8-9F2B-B4EA-3A704A3D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9DFC7-976A-ABA5-0584-3DD4014B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3E4B-2803-0D4D-8BD5-601DF7B45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27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B03099-42A1-65A6-58D7-522A6AD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20307B-4CD2-0759-C483-F89F2B823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A5C596-C12D-CCB4-2F91-E7A99404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91FE-CE24-5C4F-8EB4-08166AEC4B6B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A3F11-6E8F-B2BC-B579-28BD9E0D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48A201-1B12-B50A-9B5C-858463BC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3E4B-2803-0D4D-8BD5-601DF7B45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59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F9AB5-690D-6DC6-BC34-798AB190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F503B6-75A8-B388-BA65-85E597B71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1EA69F-8597-0828-6E09-50608F0B3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CC48E8-928D-D251-36C5-7618EDD3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91FE-CE24-5C4F-8EB4-08166AEC4B6B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6D78A8-69DC-5683-906B-D3B12E10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D8F157-F86A-9FDC-E325-3EC76F0D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3E4B-2803-0D4D-8BD5-601DF7B45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18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9520FD-BFB8-4F38-550C-D4ABEC76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9C3761-55F0-3C0C-9102-AFB82A5A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13AA4-7438-A9F6-61B6-4423BC10C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4218A92-1580-0F2A-B96C-F49CD3873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1167A21-BC7D-1E8A-D118-C66798C93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FC3580-478C-F1A8-E454-A93D9B88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91FE-CE24-5C4F-8EB4-08166AEC4B6B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FAFE20-A384-0891-C8B7-66B7D575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688A31-B30F-093C-9D9A-E0F30C1C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3E4B-2803-0D4D-8BD5-601DF7B45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45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B5B94-CF82-5288-1E9E-F40B7469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FF26CE-074B-C182-AF74-8B82C06C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91FE-CE24-5C4F-8EB4-08166AEC4B6B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6B1E62-C9B4-CABF-B58A-067017E0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C40010-6366-8FA0-79B4-EC15185F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3E4B-2803-0D4D-8BD5-601DF7B45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06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21EB04-A7E2-EF33-8447-8E7EA64E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91FE-CE24-5C4F-8EB4-08166AEC4B6B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DC7959B-CD01-778F-0349-5E583D29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899B50-3EB3-B8FA-A8A6-48ED56C3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3E4B-2803-0D4D-8BD5-601DF7B45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02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BEC9A-BBE8-0C61-008B-920015020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5D9B99-AADF-0CB5-D3C8-3A13D3504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0FCD0F-657F-347B-BEED-00E16A830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BB4007-54DF-3A6B-3F8F-DDDAB9CB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91FE-CE24-5C4F-8EB4-08166AEC4B6B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69E8C7-9ACD-36DF-C951-FB010DA7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40E040-6ECF-E342-1E69-B11B9B61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3E4B-2803-0D4D-8BD5-601DF7B45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40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8B1AC-0856-76BF-FE53-6E2E33E0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FF8FDAE-49CC-D6BB-4889-87B16B3E3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D9EE8D-2540-69D8-0BC2-CFB42AF95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4B75A4-7826-CD8A-7C20-0CDEEE7F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91FE-CE24-5C4F-8EB4-08166AEC4B6B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2310F0-267D-80E9-57AE-2510F115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594ECB-8057-4A0E-D894-2F1AED2D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3E4B-2803-0D4D-8BD5-601DF7B45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69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1720F2-50A0-FC05-B7BF-58B52624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ABCBDA-C336-6254-5DBD-69AECFFAF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FC754F-CA64-DF87-B091-12C97B079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E91FE-CE24-5C4F-8EB4-08166AEC4B6B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A44D3F-DE6C-1D0B-814D-868ADB87F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DE0023-FDA0-0121-6C01-7924E3221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13E4B-2803-0D4D-8BD5-601DF7B45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8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EE89F05-BE6F-4C18-4A06-940A3294D35D}"/>
              </a:ext>
            </a:extLst>
          </p:cNvPr>
          <p:cNvSpPr txBox="1"/>
          <p:nvPr/>
        </p:nvSpPr>
        <p:spPr>
          <a:xfrm>
            <a:off x="2637183" y="-2836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UNIVERSITÉ CHEIKH ANTA DIOP</a:t>
            </a:r>
            <a:endParaRPr lang="fr-FR" sz="18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ECOLE SUPERIEUR POLYTECHNIQUE– DEPARTEMENT GENIE INFORMATIQUE</a:t>
            </a:r>
            <a:endParaRPr lang="fr-FR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9EDF0BD-1EC0-F235-B1CB-90CE03B1F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4" y="0"/>
            <a:ext cx="1712890" cy="163561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5087249-99A5-EF10-B2B3-F9261E771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110" y="21489"/>
            <a:ext cx="1712890" cy="153258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8" name="Parchemin : horizontal 2">
            <a:extLst>
              <a:ext uri="{FF2B5EF4-FFF2-40B4-BE49-F238E27FC236}">
                <a16:creationId xmlns:a16="http://schemas.microsoft.com/office/drawing/2014/main" id="{077424D7-5393-B09A-B48D-376659C3D3FB}"/>
              </a:ext>
            </a:extLst>
          </p:cNvPr>
          <p:cNvSpPr/>
          <p:nvPr/>
        </p:nvSpPr>
        <p:spPr>
          <a:xfrm>
            <a:off x="2627436" y="1712231"/>
            <a:ext cx="6572229" cy="2680415"/>
          </a:xfrm>
          <a:prstGeom prst="horizontalScroll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RAPPORT DE PRESENTATION DU PROJET DE BASE DE DONNÉE</a:t>
            </a:r>
          </a:p>
          <a:p>
            <a:pPr algn="ctr"/>
            <a:r>
              <a:rPr lang="fr-SN" sz="2400" b="1" dirty="0">
                <a:effectLst/>
                <a:latin typeface="Calibri" panose="020F0502020204030204" pitchFamily="34" charset="0"/>
              </a:rPr>
              <a:t>Re-</a:t>
            </a:r>
            <a:r>
              <a:rPr lang="fr-SN" sz="2400" b="1" dirty="0" err="1">
                <a:effectLst/>
                <a:latin typeface="Calibri" panose="020F0502020204030204" pitchFamily="34" charset="0"/>
              </a:rPr>
              <a:t>Ingenierie</a:t>
            </a:r>
            <a:r>
              <a:rPr lang="fr-SN" sz="2400" b="1" dirty="0">
                <a:effectLst/>
                <a:latin typeface="Calibri" panose="020F0502020204030204" pitchFamily="34" charset="0"/>
              </a:rPr>
              <a:t> application de gestion hôtelière </a:t>
            </a:r>
          </a:p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68291C4-3522-55B2-C6DD-463733C0F2CC}"/>
              </a:ext>
            </a:extLst>
          </p:cNvPr>
          <p:cNvSpPr txBox="1"/>
          <p:nvPr/>
        </p:nvSpPr>
        <p:spPr>
          <a:xfrm>
            <a:off x="228600" y="5209914"/>
            <a:ext cx="61026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>
                <a:latin typeface="Arial" panose="020B0604020202020204" pitchFamily="34" charset="0"/>
                <a:cs typeface="Arial" panose="020B0604020202020204" pitchFamily="34" charset="0"/>
              </a:rPr>
              <a:t>Réalisé par : </a:t>
            </a:r>
          </a:p>
          <a:p>
            <a:r>
              <a:rPr lang="fr-F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Ndeye Fatou Sène Touré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	Marie Emma Semevo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	Aminatou Bintou Wahab Ndiaye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	Paul Ndour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F81040A-2109-F9DA-40C3-7FA75C23D6CF}"/>
              </a:ext>
            </a:extLst>
          </p:cNvPr>
          <p:cNvSpPr txBox="1"/>
          <p:nvPr/>
        </p:nvSpPr>
        <p:spPr>
          <a:xfrm>
            <a:off x="9422296" y="5209914"/>
            <a:ext cx="191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Professeur : </a:t>
            </a:r>
          </a:p>
          <a:p>
            <a:r>
              <a:rPr lang="fr-FR" b="1" dirty="0"/>
              <a:t>Dr MBACKE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AC9A7D0-05EA-CD4A-3D84-78727D9DBC92}"/>
              </a:ext>
            </a:extLst>
          </p:cNvPr>
          <p:cNvSpPr txBox="1"/>
          <p:nvPr/>
        </p:nvSpPr>
        <p:spPr>
          <a:xfrm>
            <a:off x="228600" y="4609749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SN" b="1" dirty="0">
                <a:solidFill>
                  <a:srgbClr val="000000"/>
                </a:solidFill>
                <a:latin typeface="-webkit-standard"/>
              </a:rPr>
              <a:t>C</a:t>
            </a:r>
            <a:r>
              <a:rPr lang="fr-SN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lasses : LIC 3 GLSI A et B </a:t>
            </a:r>
          </a:p>
          <a:p>
            <a:br>
              <a:rPr lang="fr-SN" dirty="0"/>
            </a:b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114B043-05FD-8E40-EB22-D3B2EF90DDDB}"/>
              </a:ext>
            </a:extLst>
          </p:cNvPr>
          <p:cNvSpPr txBox="1"/>
          <p:nvPr/>
        </p:nvSpPr>
        <p:spPr>
          <a:xfrm>
            <a:off x="5860774" y="6443447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SN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Année universitaire : 2022 – 2023</a:t>
            </a:r>
            <a:endParaRPr lang="fr-SN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br>
              <a:rPr lang="fr-SN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829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DD4170-EC65-A31B-2B78-51D09398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i="0" u="sng" dirty="0">
                <a:solidFill>
                  <a:srgbClr val="271A38"/>
                </a:solidFill>
                <a:effectLst/>
                <a:cs typeface="Calibri Light" panose="020F0302020204030204" pitchFamily="34" charset="0"/>
              </a:rPr>
              <a:t>Configuration</a:t>
            </a:r>
            <a:r>
              <a:rPr lang="fr-FR" b="1" i="0" u="sng" dirty="0">
                <a:solidFill>
                  <a:srgbClr val="271A38"/>
                </a:solidFill>
                <a:effectLst/>
              </a:rPr>
              <a:t> de notre environnement de développement:</a:t>
            </a:r>
            <a:br>
              <a:rPr lang="fr-FR" b="1" i="0" dirty="0">
                <a:solidFill>
                  <a:srgbClr val="271A38"/>
                </a:solidFill>
                <a:effectLst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C7C54B-C7E0-803F-C2B2-73EAFE0E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271A38"/>
                </a:solidFill>
                <a:effectLst/>
                <a:latin typeface="+mj-lt"/>
              </a:rPr>
              <a:t>React</a:t>
            </a:r>
            <a:r>
              <a:rPr lang="fr-FR" b="0" i="0" dirty="0">
                <a:solidFill>
                  <a:srgbClr val="271A38"/>
                </a:solidFill>
                <a:effectLst/>
                <a:latin typeface="+mj-lt"/>
              </a:rPr>
              <a:t> Native ne dispose pas d'IDE (Environnement de Développement) comme iOS avec </a:t>
            </a:r>
            <a:r>
              <a:rPr lang="fr-FR" b="0" i="0" dirty="0" err="1">
                <a:solidFill>
                  <a:srgbClr val="271A38"/>
                </a:solidFill>
                <a:effectLst/>
                <a:latin typeface="+mj-lt"/>
              </a:rPr>
              <a:t>XCode</a:t>
            </a:r>
            <a:r>
              <a:rPr lang="fr-FR" b="0" i="0" dirty="0">
                <a:solidFill>
                  <a:srgbClr val="271A38"/>
                </a:solidFill>
                <a:effectLst/>
                <a:latin typeface="+mj-lt"/>
              </a:rPr>
              <a:t>, et Android avec Android Studio. Donc avant de pouvoir développer une application </a:t>
            </a:r>
            <a:r>
              <a:rPr lang="fr-FR" b="0" i="0" dirty="0" err="1">
                <a:solidFill>
                  <a:srgbClr val="271A38"/>
                </a:solidFill>
                <a:effectLst/>
                <a:latin typeface="+mj-lt"/>
              </a:rPr>
              <a:t>React</a:t>
            </a:r>
            <a:r>
              <a:rPr lang="fr-FR" b="0" i="0" dirty="0">
                <a:solidFill>
                  <a:srgbClr val="271A38"/>
                </a:solidFill>
                <a:effectLst/>
                <a:latin typeface="+mj-lt"/>
              </a:rPr>
              <a:t> Native, il faut créer soi-même son environnement de développement.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8702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49329-DB30-509F-24EE-35CCE1E92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Pour développer avec </a:t>
            </a:r>
            <a:r>
              <a:rPr lang="fr-FR" b="0" i="0" dirty="0" err="1">
                <a:solidFill>
                  <a:srgbClr val="271A38"/>
                </a:solidFill>
                <a:effectLst/>
                <a:latin typeface="Inter"/>
              </a:rPr>
              <a:t>React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fr-FR" b="0" i="0" dirty="0" err="1">
                <a:solidFill>
                  <a:srgbClr val="271A38"/>
                </a:solidFill>
                <a:effectLst/>
                <a:latin typeface="Inter"/>
              </a:rPr>
              <a:t>Native,on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a installé </a:t>
            </a:r>
            <a:r>
              <a:rPr lang="fr-FR" b="0" i="0" dirty="0" err="1">
                <a:solidFill>
                  <a:srgbClr val="271A38"/>
                </a:solidFill>
                <a:effectLst/>
                <a:latin typeface="Inter"/>
              </a:rPr>
              <a:t>nodejs</a:t>
            </a:r>
            <a:endParaRPr lang="fr-FR" dirty="0"/>
          </a:p>
        </p:txBody>
      </p:sp>
      <p:pic>
        <p:nvPicPr>
          <p:cNvPr id="1026" name="Picture 2" descr="Logo de NodeJS">
            <a:extLst>
              <a:ext uri="{FF2B5EF4-FFF2-40B4-BE49-F238E27FC236}">
                <a16:creationId xmlns:a16="http://schemas.microsoft.com/office/drawing/2014/main" id="{D2F96F1A-51EC-111D-47E8-0CA891B23B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2915444"/>
            <a:ext cx="48768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70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9063FA-4F1E-6D27-619D-3D5F564B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040"/>
            <a:ext cx="10515600" cy="5856923"/>
          </a:xfrm>
        </p:spPr>
        <p:txBody>
          <a:bodyPr/>
          <a:lstStyle/>
          <a:p>
            <a:pPr marL="0" indent="0">
              <a:buNone/>
            </a:pPr>
            <a:r>
              <a:rPr lang="fr-FR" b="0" i="0" dirty="0">
                <a:solidFill>
                  <a:srgbClr val="271A38"/>
                </a:solidFill>
                <a:effectLst/>
                <a:latin typeface="+mj-lt"/>
              </a:rPr>
              <a:t>Maintenant, et grâce à Node.js, nous pouvons installer les lignes de commande CRNA. Ces lignes de commande nous permettront, un peu plus loin, de </a:t>
            </a:r>
            <a:r>
              <a:rPr lang="fr-FR" b="1" i="0" dirty="0">
                <a:solidFill>
                  <a:srgbClr val="271A38"/>
                </a:solidFill>
                <a:effectLst/>
                <a:latin typeface="+mj-lt"/>
              </a:rPr>
              <a:t>créer une CRNA</a:t>
            </a:r>
            <a:r>
              <a:rPr lang="fr-FR" b="0" i="0" dirty="0">
                <a:solidFill>
                  <a:srgbClr val="271A38"/>
                </a:solidFill>
                <a:effectLst/>
                <a:latin typeface="+mj-lt"/>
              </a:rPr>
              <a:t>.</a:t>
            </a:r>
          </a:p>
          <a:p>
            <a:pPr marL="0" indent="0">
              <a:buNone/>
            </a:pPr>
            <a:endParaRPr lang="fr-FR" b="0" i="0" dirty="0">
              <a:solidFill>
                <a:srgbClr val="271A38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271A38"/>
                </a:solidFill>
                <a:effectLst/>
                <a:latin typeface="+mj-lt"/>
              </a:rPr>
              <a:t>Pour développer une application </a:t>
            </a:r>
            <a:r>
              <a:rPr lang="fr-FR" b="0" i="0" dirty="0" err="1">
                <a:solidFill>
                  <a:srgbClr val="271A38"/>
                </a:solidFill>
                <a:effectLst/>
                <a:latin typeface="+mj-lt"/>
              </a:rPr>
              <a:t>React</a:t>
            </a:r>
            <a:r>
              <a:rPr lang="fr-FR" b="0" i="0" dirty="0">
                <a:solidFill>
                  <a:srgbClr val="271A38"/>
                </a:solidFill>
                <a:effectLst/>
                <a:latin typeface="+mj-lt"/>
              </a:rPr>
              <a:t> Native, on développe en Javascript, et le meilleur moyen de développer en Javascript reste le bon vieil </a:t>
            </a:r>
            <a:r>
              <a:rPr lang="fr-FR" b="1" i="0" dirty="0">
                <a:solidFill>
                  <a:srgbClr val="271A38"/>
                </a:solidFill>
                <a:effectLst/>
                <a:latin typeface="+mj-lt"/>
              </a:rPr>
              <a:t>éditeur de texte</a:t>
            </a:r>
            <a:r>
              <a:rPr lang="fr-FR" b="0" i="0" dirty="0">
                <a:solidFill>
                  <a:srgbClr val="271A38"/>
                </a:solidFill>
                <a:effectLst/>
                <a:latin typeface="+mj-lt"/>
              </a:rPr>
              <a:t>. Libre à vous de choisir votre éditeur préféré. Pour ma part, j'utilise </a:t>
            </a:r>
            <a:r>
              <a:rPr lang="fr-FR" b="1" i="0" dirty="0" err="1">
                <a:solidFill>
                  <a:srgbClr val="271A38"/>
                </a:solidFill>
                <a:effectLst/>
                <a:latin typeface="+mj-lt"/>
              </a:rPr>
              <a:t>vscode</a:t>
            </a:r>
            <a:endParaRPr lang="fr-FR" b="1" i="0" dirty="0">
              <a:solidFill>
                <a:srgbClr val="271A38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fr-FR" sz="4400" b="1" i="0" dirty="0">
                <a:solidFill>
                  <a:srgbClr val="271A38"/>
                </a:solidFill>
                <a:effectLst/>
                <a:latin typeface="Inter"/>
              </a:rPr>
              <a:t>Expo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271A38"/>
                </a:solidFill>
                <a:effectLst/>
                <a:latin typeface="+mj-lt"/>
              </a:rPr>
              <a:t>En plus de nous procurer un outil de développement d’application </a:t>
            </a:r>
            <a:r>
              <a:rPr lang="fr-FR" b="0" i="0" dirty="0" err="1">
                <a:solidFill>
                  <a:srgbClr val="271A38"/>
                </a:solidFill>
                <a:effectLst/>
                <a:latin typeface="+mj-lt"/>
              </a:rPr>
              <a:t>React</a:t>
            </a:r>
            <a:r>
              <a:rPr lang="fr-FR" b="0" i="0" dirty="0">
                <a:solidFill>
                  <a:srgbClr val="271A38"/>
                </a:solidFill>
                <a:effectLst/>
                <a:latin typeface="+mj-lt"/>
              </a:rPr>
              <a:t> Native, </a:t>
            </a:r>
            <a:r>
              <a:rPr lang="fr-FR" b="1" i="0" dirty="0">
                <a:solidFill>
                  <a:srgbClr val="271A38"/>
                </a:solidFill>
                <a:effectLst/>
                <a:latin typeface="+mj-lt"/>
              </a:rPr>
              <a:t>Expo</a:t>
            </a:r>
            <a:r>
              <a:rPr lang="fr-FR" b="0" i="0" dirty="0">
                <a:solidFill>
                  <a:srgbClr val="271A38"/>
                </a:solidFill>
                <a:effectLst/>
                <a:latin typeface="+mj-lt"/>
              </a:rPr>
              <a:t> nous offre une application hôte. Cette application va nous permettre d'exécuter et d'afficher le rendu de nos applications pendant les phases de développement. </a:t>
            </a:r>
            <a:endParaRPr lang="fr-FR" dirty="0"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F025026-4706-B1F4-A79C-1530D72BA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8585"/>
            <a:ext cx="3851910" cy="42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5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6AD3478-701C-42DA-8E83-27041F71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65" y="0"/>
            <a:ext cx="10515600" cy="6400800"/>
          </a:xfrm>
        </p:spPr>
        <p:txBody>
          <a:bodyPr/>
          <a:lstStyle/>
          <a:p>
            <a:pPr marL="0" indent="0">
              <a:buNone/>
            </a:pPr>
            <a:r>
              <a:rPr lang="fr-FR" sz="4000" b="1" i="0" dirty="0">
                <a:solidFill>
                  <a:srgbClr val="271A38"/>
                </a:solidFill>
                <a:effectLst/>
                <a:latin typeface="Inter"/>
              </a:rPr>
              <a:t>Cr</a:t>
            </a:r>
            <a:r>
              <a:rPr lang="fr-FR" sz="4400" b="1" i="0" dirty="0">
                <a:solidFill>
                  <a:srgbClr val="271A38"/>
                </a:solidFill>
                <a:effectLst/>
                <a:latin typeface="Inter"/>
              </a:rPr>
              <a:t>éation d'une CRNA()</a:t>
            </a:r>
          </a:p>
          <a:p>
            <a:pPr marL="0" indent="0">
              <a:buNone/>
            </a:pPr>
            <a:endParaRPr lang="fr-FR" sz="4400" dirty="0"/>
          </a:p>
          <a:p>
            <a:pPr marL="0" indent="0">
              <a:buNone/>
            </a:pPr>
            <a:r>
              <a:rPr lang="fr-FR" b="0" i="0" dirty="0">
                <a:solidFill>
                  <a:srgbClr val="271A38"/>
                </a:solidFill>
                <a:effectLst/>
                <a:latin typeface="+mj-lt"/>
              </a:rPr>
              <a:t>Puis créons votre CRNA. On va appeler notre projet «</a:t>
            </a:r>
            <a:r>
              <a:rPr lang="fr-FR" b="0" i="0" dirty="0" err="1">
                <a:solidFill>
                  <a:srgbClr val="271A38"/>
                </a:solidFill>
                <a:effectLst/>
                <a:latin typeface="+mj-lt"/>
              </a:rPr>
              <a:t>appsmobile</a:t>
            </a:r>
            <a:r>
              <a:rPr lang="fr-FR" dirty="0">
                <a:solidFill>
                  <a:srgbClr val="271A38"/>
                </a:solidFill>
                <a:latin typeface="+mj-lt"/>
              </a:rPr>
              <a:t> »</a:t>
            </a:r>
            <a:r>
              <a:rPr lang="fr-FR" b="0" i="0" dirty="0">
                <a:solidFill>
                  <a:srgbClr val="271A38"/>
                </a:solidFill>
                <a:effectLst/>
                <a:latin typeface="+mj-lt"/>
              </a:rPr>
              <a:t> </a:t>
            </a:r>
          </a:p>
          <a:p>
            <a:pPr marL="0" indent="0">
              <a:buNone/>
            </a:pPr>
            <a:endParaRPr lang="fr-FR" sz="4400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9EE828A-A15D-E0F2-A467-FAA49383E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65" y="1024326"/>
            <a:ext cx="3331985" cy="3966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177D1D5-1CA5-2B09-C0A8-4D3B95A19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65" y="3503187"/>
            <a:ext cx="7848600" cy="212206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4330FF5-ED41-6460-2D09-1EA3FF5DA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65" y="1957696"/>
            <a:ext cx="5901817" cy="383858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B5E99E03-E265-1AEE-985A-80864F010FD8}"/>
              </a:ext>
            </a:extLst>
          </p:cNvPr>
          <p:cNvSpPr txBox="1"/>
          <p:nvPr/>
        </p:nvSpPr>
        <p:spPr>
          <a:xfrm>
            <a:off x="695465" y="2445317"/>
            <a:ext cx="108010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271A38"/>
                </a:solidFill>
                <a:effectLst/>
                <a:latin typeface="+mj-lt"/>
              </a:rPr>
              <a:t>Expo nous demande de choisir le </a:t>
            </a:r>
            <a:r>
              <a:rPr lang="fr-FR" sz="2800" b="0" i="0" dirty="0" err="1">
                <a:solidFill>
                  <a:srgbClr val="271A38"/>
                </a:solidFill>
                <a:effectLst/>
                <a:latin typeface="+mj-lt"/>
              </a:rPr>
              <a:t>template</a:t>
            </a:r>
            <a:r>
              <a:rPr lang="fr-FR" sz="2800" b="0" i="0" dirty="0">
                <a:solidFill>
                  <a:srgbClr val="271A38"/>
                </a:solidFill>
                <a:effectLst/>
                <a:latin typeface="+mj-lt"/>
              </a:rPr>
              <a:t> de départ pour votre application :</a:t>
            </a:r>
            <a:endParaRPr lang="fr-FR" sz="2800" dirty="0">
              <a:latin typeface="+mj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FDAC7A5-88E4-3F4C-A0F6-C2DC3AE5C22F}"/>
              </a:ext>
            </a:extLst>
          </p:cNvPr>
          <p:cNvSpPr txBox="1"/>
          <p:nvPr/>
        </p:nvSpPr>
        <p:spPr>
          <a:xfrm>
            <a:off x="695464" y="5844741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271A38"/>
                </a:solidFill>
                <a:effectLst/>
                <a:latin typeface="+mj-lt"/>
              </a:rPr>
              <a:t>Nous allons partir d’un projet vierge, choisissez donc </a:t>
            </a:r>
            <a:r>
              <a:rPr lang="fr-FR" sz="2800" b="1" i="0" dirty="0" err="1">
                <a:solidFill>
                  <a:srgbClr val="271A38"/>
                </a:solidFill>
                <a:effectLst/>
                <a:latin typeface="+mj-lt"/>
              </a:rPr>
              <a:t>blank</a:t>
            </a:r>
            <a:r>
              <a:rPr lang="fr-FR" sz="2800" dirty="0">
                <a:solidFill>
                  <a:srgbClr val="271A38"/>
                </a:solidFill>
                <a:latin typeface="+mj-lt"/>
              </a:rPr>
              <a:t>, le premier choix</a:t>
            </a:r>
            <a:endParaRPr lang="fr-F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3222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508AD309-5492-E31F-E28D-E23C55C3B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On vient de créer notre application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BA065248-DCA0-AF03-0D4C-08065B26F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1000"/>
            <a:ext cx="8718233" cy="124968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395C417-DB32-ED33-FD2C-3D3F0D0BE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25" y="2391708"/>
            <a:ext cx="3909209" cy="48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4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A91DB-2448-0315-0E22-DB179565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RAPPEL DES OBJECTIFS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3E13AB-806A-A05A-1925-1FC82FF90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fr-FR" dirty="0"/>
              <a:t>Faire l’ingénierie inversée </a:t>
            </a:r>
          </a:p>
          <a:p>
            <a:endParaRPr lang="fr-FR" dirty="0"/>
          </a:p>
          <a:p>
            <a:endParaRPr lang="fr-FR" dirty="0"/>
          </a:p>
          <a:p>
            <a:pPr>
              <a:buFont typeface="Wingdings" pitchFamily="2" charset="2"/>
              <a:buChar char="v"/>
            </a:pPr>
            <a:r>
              <a:rPr lang="fr-FR" dirty="0"/>
              <a:t>Proposer une nouvelle conception de l’application</a:t>
            </a:r>
          </a:p>
          <a:p>
            <a:endParaRPr lang="fr-FR" dirty="0"/>
          </a:p>
          <a:p>
            <a:endParaRPr lang="fr-FR" dirty="0"/>
          </a:p>
          <a:p>
            <a:pPr>
              <a:buFont typeface="Wingdings" pitchFamily="2" charset="2"/>
              <a:buChar char="v"/>
            </a:pPr>
            <a:r>
              <a:rPr lang="fr-FR" dirty="0"/>
              <a:t>Développer deux applications utilisant une API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BC9AAF0-D3AE-1B39-A50D-DCB90CFD304F}"/>
              </a:ext>
            </a:extLst>
          </p:cNvPr>
          <p:cNvGrpSpPr/>
          <p:nvPr/>
        </p:nvGrpSpPr>
        <p:grpSpPr>
          <a:xfrm>
            <a:off x="9817310" y="31895"/>
            <a:ext cx="1652795" cy="1793730"/>
            <a:chOff x="567101" y="1938550"/>
            <a:chExt cx="2160000" cy="2261898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DA6153E5-A743-F387-0B1C-08E60151A805}"/>
                </a:ext>
              </a:extLst>
            </p:cNvPr>
            <p:cNvGrpSpPr/>
            <p:nvPr/>
          </p:nvGrpSpPr>
          <p:grpSpPr>
            <a:xfrm>
              <a:off x="567101" y="2040448"/>
              <a:ext cx="2160000" cy="2160000"/>
              <a:chOff x="2389035" y="953520"/>
              <a:chExt cx="2160000" cy="2160000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6F741B8E-57C7-A4DC-CBBB-83556C3B60DC}"/>
                  </a:ext>
                </a:extLst>
              </p:cNvPr>
              <p:cNvSpPr/>
              <p:nvPr/>
            </p:nvSpPr>
            <p:spPr>
              <a:xfrm>
                <a:off x="2389035" y="953520"/>
                <a:ext cx="2160000" cy="216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9A6FFD61-54CB-075E-A1BD-ECB215BF31C8}"/>
                  </a:ext>
                </a:extLst>
              </p:cNvPr>
              <p:cNvSpPr/>
              <p:nvPr/>
            </p:nvSpPr>
            <p:spPr>
              <a:xfrm>
                <a:off x="2569035" y="1133520"/>
                <a:ext cx="1800000" cy="180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B600FA4F-568C-7C37-AA7E-3CB98FF8096E}"/>
                  </a:ext>
                </a:extLst>
              </p:cNvPr>
              <p:cNvSpPr/>
              <p:nvPr/>
            </p:nvSpPr>
            <p:spPr>
              <a:xfrm>
                <a:off x="2749035" y="1313520"/>
                <a:ext cx="1440000" cy="144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FBB8C603-330F-528C-FC60-07CC4EE044D0}"/>
                  </a:ext>
                </a:extLst>
              </p:cNvPr>
              <p:cNvSpPr/>
              <p:nvPr/>
            </p:nvSpPr>
            <p:spPr>
              <a:xfrm>
                <a:off x="2929035" y="1493520"/>
                <a:ext cx="1080000" cy="108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D7F0BDA1-52DF-203A-D755-91A7711528B3}"/>
                  </a:ext>
                </a:extLst>
              </p:cNvPr>
              <p:cNvSpPr/>
              <p:nvPr/>
            </p:nvSpPr>
            <p:spPr>
              <a:xfrm>
                <a:off x="3109035" y="1673520"/>
                <a:ext cx="720000" cy="72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189720B5-9007-BA29-0DCD-A54DB88311D4}"/>
                  </a:ext>
                </a:extLst>
              </p:cNvPr>
              <p:cNvSpPr/>
              <p:nvPr/>
            </p:nvSpPr>
            <p:spPr>
              <a:xfrm>
                <a:off x="3289035" y="1853520"/>
                <a:ext cx="360000" cy="360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4B238569-C29B-BF35-ADA4-4B1CD5CC4CB9}"/>
                </a:ext>
              </a:extLst>
            </p:cNvPr>
            <p:cNvGrpSpPr/>
            <p:nvPr/>
          </p:nvGrpSpPr>
          <p:grpSpPr>
            <a:xfrm rot="2991418" flipH="1">
              <a:off x="551244" y="2531826"/>
              <a:ext cx="1371600" cy="185047"/>
              <a:chOff x="2290890" y="1317300"/>
              <a:chExt cx="1371600" cy="185047"/>
            </a:xfrm>
            <a:solidFill>
              <a:schemeClr val="tx1"/>
            </a:solidFill>
          </p:grpSpPr>
          <p:sp>
            <p:nvSpPr>
              <p:cNvPr id="7" name="Rectangle : avec coins arrondis en diagonale 6">
                <a:extLst>
                  <a:ext uri="{FF2B5EF4-FFF2-40B4-BE49-F238E27FC236}">
                    <a16:creationId xmlns:a16="http://schemas.microsoft.com/office/drawing/2014/main" id="{21CBD596-B71C-EB36-D2CB-6AAD91AAB5BE}"/>
                  </a:ext>
                </a:extLst>
              </p:cNvPr>
              <p:cNvSpPr/>
              <p:nvPr/>
            </p:nvSpPr>
            <p:spPr>
              <a:xfrm>
                <a:off x="2290890" y="1380227"/>
                <a:ext cx="1371600" cy="59193"/>
              </a:xfrm>
              <a:prstGeom prst="round2DiagRect">
                <a:avLst>
                  <a:gd name="adj1" fmla="val 50000"/>
                  <a:gd name="adj2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Parallélogramme 7">
                <a:extLst>
                  <a:ext uri="{FF2B5EF4-FFF2-40B4-BE49-F238E27FC236}">
                    <a16:creationId xmlns:a16="http://schemas.microsoft.com/office/drawing/2014/main" id="{10F9DE9C-1398-2952-903C-D847EE819B94}"/>
                  </a:ext>
                </a:extLst>
              </p:cNvPr>
              <p:cNvSpPr/>
              <p:nvPr/>
            </p:nvSpPr>
            <p:spPr>
              <a:xfrm>
                <a:off x="3242810" y="1317300"/>
                <a:ext cx="360000" cy="83301"/>
              </a:xfrm>
              <a:prstGeom prst="parallelogram">
                <a:avLst>
                  <a:gd name="adj" fmla="val 5155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Parallélogramme 8">
                <a:extLst>
                  <a:ext uri="{FF2B5EF4-FFF2-40B4-BE49-F238E27FC236}">
                    <a16:creationId xmlns:a16="http://schemas.microsoft.com/office/drawing/2014/main" id="{11374816-6256-77B6-0A16-26FAB0BD8BC9}"/>
                  </a:ext>
                </a:extLst>
              </p:cNvPr>
              <p:cNvSpPr/>
              <p:nvPr/>
            </p:nvSpPr>
            <p:spPr>
              <a:xfrm flipV="1">
                <a:off x="3242809" y="1409823"/>
                <a:ext cx="360000" cy="92524"/>
              </a:xfrm>
              <a:prstGeom prst="parallelogram">
                <a:avLst>
                  <a:gd name="adj" fmla="val 5155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7" name="Image 16">
            <a:extLst>
              <a:ext uri="{FF2B5EF4-FFF2-40B4-BE49-F238E27FC236}">
                <a16:creationId xmlns:a16="http://schemas.microsoft.com/office/drawing/2014/main" id="{A4D8E610-50C6-5797-9BB3-8BE120A23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244" y="1682882"/>
            <a:ext cx="1828800" cy="11049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63D3CDA-27B5-CA0C-25C5-E344C0045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275" y="2883694"/>
            <a:ext cx="1803400" cy="11176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9997590-4A6D-9BA5-34EF-761924DE1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203" y="4578218"/>
            <a:ext cx="1701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8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A141FE-956F-2AE4-01A5-7C31B5B0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r>
              <a:rPr lang="fr-FR" b="1" dirty="0"/>
              <a:t>ORGANISATION DE L’EQUIPE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76B345-D8BF-2AF0-CA88-EA027D274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184"/>
            <a:ext cx="10515600" cy="368724"/>
          </a:xfrm>
        </p:spPr>
        <p:txBody>
          <a:bodyPr>
            <a:normAutofit fontScale="25000" lnSpcReduction="20000"/>
          </a:bodyPr>
          <a:lstStyle/>
          <a:p>
            <a:r>
              <a:rPr lang="fr-FR" sz="12800" b="1" dirty="0"/>
              <a:t>Affectation des taches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5F334AAF-FF92-E909-4EE4-3DF8B686A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20503"/>
              </p:ext>
            </p:extLst>
          </p:nvPr>
        </p:nvGraphicFramePr>
        <p:xfrm>
          <a:off x="637761" y="1786930"/>
          <a:ext cx="10916478" cy="507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7453">
                  <a:extLst>
                    <a:ext uri="{9D8B030D-6E8A-4147-A177-3AD203B41FA5}">
                      <a16:colId xmlns:a16="http://schemas.microsoft.com/office/drawing/2014/main" val="1992106834"/>
                    </a:ext>
                  </a:extLst>
                </a:gridCol>
                <a:gridCol w="5539025">
                  <a:extLst>
                    <a:ext uri="{9D8B030D-6E8A-4147-A177-3AD203B41FA5}">
                      <a16:colId xmlns:a16="http://schemas.microsoft.com/office/drawing/2014/main" val="2969833810"/>
                    </a:ext>
                  </a:extLst>
                </a:gridCol>
              </a:tblGrid>
              <a:tr h="459200">
                <a:tc>
                  <a:txBody>
                    <a:bodyPr/>
                    <a:lstStyle/>
                    <a:p>
                      <a:r>
                        <a:rPr lang="fr-FR" b="1" dirty="0"/>
                        <a:t>Tâches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Affecter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28737"/>
                  </a:ext>
                </a:extLst>
              </a:tr>
              <a:tr h="5029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S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L’analyse du code de l’application pour en faire l’</a:t>
                      </a:r>
                      <a:r>
                        <a:rPr lang="fr-SN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ingénierie</a:t>
                      </a:r>
                      <a:r>
                        <a:rPr lang="fr-S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inversée et proposer un diagramme de classe et un MCD adaptés de l’existant </a:t>
                      </a:r>
                      <a:endParaRPr lang="fr-SN" sz="14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Toute l’équipe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34264"/>
                  </a:ext>
                </a:extLst>
              </a:tr>
              <a:tr h="704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S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Représenter les fonctionnalités de l’application existantes à partir de diagramme de cas d’utilisation ainsi que d’activité</a:t>
                      </a:r>
                      <a:endParaRPr lang="fr-SN" sz="14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Toute l’équipe</a:t>
                      </a:r>
                    </a:p>
                    <a:p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24662"/>
                  </a:ext>
                </a:extLst>
              </a:tr>
              <a:tr h="704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S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Proposer une nouvelle conception de l’application suite à une critique de l’existant sur le plan des données et des fonctionnalités</a:t>
                      </a:r>
                      <a:endParaRPr lang="fr-SN" sz="14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Toute l’équipe</a:t>
                      </a:r>
                    </a:p>
                    <a:p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230574"/>
                  </a:ext>
                </a:extLst>
              </a:tr>
              <a:tr h="5029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S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Une Base de données MYSQL repartie sur 3 nœuds en utilisant ProxySQ (https://proxysql.com/)</a:t>
                      </a:r>
                      <a:endParaRPr lang="fr-S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Ndeye Fatou Sène Toure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227926"/>
                  </a:ext>
                </a:extLst>
              </a:tr>
              <a:tr h="704170">
                <a:tc>
                  <a:txBody>
                    <a:bodyPr/>
                    <a:lstStyle/>
                    <a:p>
                      <a:r>
                        <a:rPr lang="fr-S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Une API REST de gestion de l’hôtel permettant de réaliser les fonctionnalités conçues et les présenter de façon sécurisée aux applications grâce au langage Go ( https://go.dev/) et dans le format JSON</a:t>
                      </a:r>
                      <a:endParaRPr lang="fr-S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Marie Emma Semevo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931615"/>
                  </a:ext>
                </a:extLst>
              </a:tr>
              <a:tr h="502979">
                <a:tc>
                  <a:txBody>
                    <a:bodyPr/>
                    <a:lstStyle/>
                    <a:p>
                      <a:r>
                        <a:rPr lang="fr-S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Une application Desktop utilisant le Langage Python combiné à la bibliothèque GTK, appelant les services de l’API</a:t>
                      </a:r>
                      <a:endParaRPr lang="fr-S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Paul Ndour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90279"/>
                  </a:ext>
                </a:extLst>
              </a:tr>
              <a:tr h="704170">
                <a:tc>
                  <a:txBody>
                    <a:bodyPr/>
                    <a:lstStyle/>
                    <a:p>
                      <a:r>
                        <a:rPr lang="fr-S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Une application Mobile développé́ avec un Framework au choix offrant les mêmes fonctionnalités que l’application Desktop.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Aminatou Bintou Wahab Ndiaye</a:t>
                      </a:r>
                    </a:p>
                    <a:p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94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79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C2F07-1C2A-82CF-3AA6-128F9C39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/>
          <a:lstStyle/>
          <a:p>
            <a:r>
              <a:rPr lang="fr-FR" b="1" dirty="0"/>
              <a:t>ORGANISATION DE L’EQUIPE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202BDF-20B2-917C-EB8E-37FDFC98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/>
          <a:lstStyle/>
          <a:p>
            <a:r>
              <a:rPr lang="fr-FR" b="1" dirty="0"/>
              <a:t>Diagramme de Gantt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2D4563-96AB-4F56-1A9F-2BC5B5F71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823986"/>
            <a:ext cx="11938049" cy="486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8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F8C92-75FA-ACDD-B0AA-B3231412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paramètres de l’environnement matériel de test (RAM, processeurs, machines, VM, etc.) pour l’application mobile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D772EC4-DA75-D6D0-A074-7EC2003EF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420" y="2278021"/>
            <a:ext cx="7757160" cy="3741779"/>
          </a:xfrm>
        </p:spPr>
      </p:pic>
    </p:spTree>
    <p:extLst>
      <p:ext uri="{BB962C8B-B14F-4D97-AF65-F5344CB8AC3E}">
        <p14:creationId xmlns:p14="http://schemas.microsoft.com/office/powerpoint/2010/main" val="116309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44B567-D20C-3841-CCBB-0636C8E8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78275"/>
          </a:xfrm>
        </p:spPr>
        <p:txBody>
          <a:bodyPr/>
          <a:lstStyle/>
          <a:p>
            <a:r>
              <a:rPr lang="fr-FR" dirty="0"/>
              <a:t>o </a:t>
            </a:r>
            <a:r>
              <a:rPr lang="fr-FR" b="1" u="sng" dirty="0"/>
              <a:t>Une application Mobile développé avec un </a:t>
            </a:r>
            <a:r>
              <a:rPr lang="fr-FR" b="1" u="sng" dirty="0" err="1"/>
              <a:t>framework</a:t>
            </a:r>
            <a:r>
              <a:rPr lang="fr-FR" b="1" u="sng" dirty="0"/>
              <a:t> au choix offrant les mêmes fonctionnalités que l’application Desktop.</a:t>
            </a:r>
          </a:p>
        </p:txBody>
      </p:sp>
    </p:spTree>
    <p:extLst>
      <p:ext uri="{BB962C8B-B14F-4D97-AF65-F5344CB8AC3E}">
        <p14:creationId xmlns:p14="http://schemas.microsoft.com/office/powerpoint/2010/main" val="7735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99BEE-9852-FC51-FA90-5E709E3D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b="0" i="0" dirty="0">
                <a:solidFill>
                  <a:srgbClr val="271A38"/>
                </a:solidFill>
                <a:effectLst/>
                <a:latin typeface="Inter"/>
              </a:rPr>
              <a:t>Il existe une multitude de solutions pour développer une application mobile. On a utiliser l’une d’entre elle: </a:t>
            </a:r>
            <a:r>
              <a:rPr lang="fr-FR" sz="4400" b="1" i="0" dirty="0" err="1">
                <a:solidFill>
                  <a:srgbClr val="271A38"/>
                </a:solidFill>
                <a:effectLst/>
                <a:latin typeface="Inter"/>
              </a:rPr>
              <a:t>react</a:t>
            </a:r>
            <a:r>
              <a:rPr lang="fr-FR" sz="4400" b="1" i="0" dirty="0">
                <a:solidFill>
                  <a:srgbClr val="271A38"/>
                </a:solidFill>
                <a:effectLst/>
                <a:latin typeface="Inter"/>
              </a:rPr>
              <a:t>-native</a:t>
            </a:r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D6272E13-BF23-E969-9811-CEA383C76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46087"/>
            <a:ext cx="10515600" cy="1710414"/>
          </a:xfrm>
        </p:spPr>
      </p:pic>
    </p:spTree>
    <p:extLst>
      <p:ext uri="{BB962C8B-B14F-4D97-AF65-F5344CB8AC3E}">
        <p14:creationId xmlns:p14="http://schemas.microsoft.com/office/powerpoint/2010/main" val="212775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75A4F-2D3B-C01A-26D1-E6DCB643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Pourquoi avons-nous choisi </a:t>
            </a:r>
            <a:r>
              <a:rPr lang="fr-FR" b="1" u="sng" dirty="0" err="1"/>
              <a:t>react</a:t>
            </a:r>
            <a:r>
              <a:rPr lang="fr-FR" b="1" u="sng" dirty="0"/>
              <a:t>-native</a:t>
            </a:r>
            <a:r>
              <a:rPr lang="fr-FR" dirty="0"/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9885B9-ABE7-19E1-5A51-E729F703E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i="0" dirty="0" err="1">
                <a:solidFill>
                  <a:srgbClr val="1C1E21"/>
                </a:solidFill>
                <a:effectLst/>
                <a:latin typeface="Optimistic Display"/>
              </a:rPr>
              <a:t>React</a:t>
            </a:r>
            <a:r>
              <a:rPr lang="fr-FR" b="0" i="0" dirty="0">
                <a:solidFill>
                  <a:srgbClr val="1C1E21"/>
                </a:solidFill>
                <a:effectLst/>
                <a:latin typeface="Optimistic Display"/>
              </a:rPr>
              <a:t> Native combine les meilleures parties du développement natif avec </a:t>
            </a:r>
            <a:r>
              <a:rPr lang="fr-FR" b="0" i="0" dirty="0" err="1">
                <a:solidFill>
                  <a:srgbClr val="1C1E21"/>
                </a:solidFill>
                <a:effectLst/>
                <a:latin typeface="Optimistic Display"/>
              </a:rPr>
              <a:t>React</a:t>
            </a:r>
            <a:r>
              <a:rPr lang="fr-FR" b="0" i="0" dirty="0">
                <a:solidFill>
                  <a:srgbClr val="1C1E21"/>
                </a:solidFill>
                <a:effectLst/>
                <a:latin typeface="Optimistic Display"/>
              </a:rPr>
              <a:t>, une bibliothèque JavaScript de premier ordre pour la création d'interfaces utilisateur.</a:t>
            </a:r>
          </a:p>
          <a:p>
            <a:r>
              <a:rPr lang="fr-FR" b="1" i="0" dirty="0">
                <a:solidFill>
                  <a:srgbClr val="1C1E21"/>
                </a:solidFill>
                <a:effectLst/>
                <a:latin typeface="Optimistic Display"/>
              </a:rPr>
              <a:t>Utilisez un peu ou beaucoup</a:t>
            </a:r>
            <a:r>
              <a:rPr lang="fr-FR" b="0" i="0" dirty="0">
                <a:solidFill>
                  <a:srgbClr val="1C1E21"/>
                </a:solidFill>
                <a:effectLst/>
                <a:latin typeface="Optimistic Display"/>
              </a:rPr>
              <a:t> . Vous pouvez utiliser </a:t>
            </a:r>
            <a:r>
              <a:rPr lang="fr-FR" b="0" i="0" dirty="0" err="1">
                <a:solidFill>
                  <a:srgbClr val="1C1E21"/>
                </a:solidFill>
                <a:effectLst/>
                <a:latin typeface="Optimistic Display"/>
              </a:rPr>
              <a:t>React</a:t>
            </a:r>
            <a:r>
              <a:rPr lang="fr-FR" b="0" i="0" dirty="0">
                <a:solidFill>
                  <a:srgbClr val="1C1E21"/>
                </a:solidFill>
                <a:effectLst/>
                <a:latin typeface="Optimistic Display"/>
              </a:rPr>
              <a:t> Native aujourd'hui dans vos projets Android et iOS existants ou vous pouvez créer une toute nouvelle application à partir de zéro.</a:t>
            </a:r>
          </a:p>
          <a:p>
            <a:r>
              <a:rPr lang="fr-FR" b="0" i="0" dirty="0" err="1">
                <a:solidFill>
                  <a:srgbClr val="271A38"/>
                </a:solidFill>
                <a:effectLst/>
                <a:latin typeface="Inter"/>
              </a:rPr>
              <a:t>React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Native est </a:t>
            </a:r>
            <a:r>
              <a:rPr lang="fr-FR" b="1" i="0" dirty="0">
                <a:solidFill>
                  <a:srgbClr val="271A38"/>
                </a:solidFill>
                <a:effectLst/>
                <a:latin typeface="Inter"/>
              </a:rPr>
              <a:t>Open Source. 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Une grande communauté s'est ainsi construite autour du </a:t>
            </a:r>
            <a:r>
              <a:rPr lang="fr-FR" b="0" i="0" dirty="0" err="1">
                <a:solidFill>
                  <a:srgbClr val="271A38"/>
                </a:solidFill>
                <a:effectLst/>
                <a:latin typeface="Inter"/>
              </a:rPr>
              <a:t>framework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et a permis son accroissement.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365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8981F-CCCA-2128-B049-D0793162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1" u="sng" dirty="0"/>
              <a:t>OBJECTIF?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0037C-335B-2235-5303-9EC68A7F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Créer une application mobile permettant aux clients de faire leur réservation</a:t>
            </a:r>
          </a:p>
        </p:txBody>
      </p:sp>
    </p:spTree>
    <p:extLst>
      <p:ext uri="{BB962C8B-B14F-4D97-AF65-F5344CB8AC3E}">
        <p14:creationId xmlns:p14="http://schemas.microsoft.com/office/powerpoint/2010/main" val="14944070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649</Words>
  <Application>Microsoft Macintosh PowerPoint</Application>
  <PresentationFormat>Grand écran</PresentationFormat>
  <Paragraphs>71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-webkit-standard</vt:lpstr>
      <vt:lpstr>Arial</vt:lpstr>
      <vt:lpstr>Calibri</vt:lpstr>
      <vt:lpstr>Calibri Light</vt:lpstr>
      <vt:lpstr>Inter</vt:lpstr>
      <vt:lpstr>Optimistic Display</vt:lpstr>
      <vt:lpstr>Wingdings</vt:lpstr>
      <vt:lpstr>Thème Office</vt:lpstr>
      <vt:lpstr>Présentation PowerPoint</vt:lpstr>
      <vt:lpstr>RAPPEL DES OBJECTIFS DU PROJET</vt:lpstr>
      <vt:lpstr>ORGANISATION DE L’EQUIPE</vt:lpstr>
      <vt:lpstr>ORGANISATION DE L’EQUIPE</vt:lpstr>
      <vt:lpstr>Les paramètres de l’environnement matériel de test (RAM, processeurs, machines, VM, etc.) pour l’application mobile</vt:lpstr>
      <vt:lpstr>o Une application Mobile développé avec un framework au choix offrant les mêmes fonctionnalités que l’application Desktop.</vt:lpstr>
      <vt:lpstr>Il existe une multitude de solutions pour développer une application mobile. On a utiliser l’une d’entre elle: react-native</vt:lpstr>
      <vt:lpstr>Pourquoi avons-nous choisi react-native?</vt:lpstr>
      <vt:lpstr>OBJECTIF?</vt:lpstr>
      <vt:lpstr>Configuration de notre environnement de développement: </vt:lpstr>
      <vt:lpstr>Pour développer avec React Native,on a installé nodejs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9</cp:revision>
  <dcterms:created xsi:type="dcterms:W3CDTF">2023-03-18T10:31:13Z</dcterms:created>
  <dcterms:modified xsi:type="dcterms:W3CDTF">2023-03-21T18:50:09Z</dcterms:modified>
</cp:coreProperties>
</file>