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2971"/>
  </p:normalViewPr>
  <p:slideViewPr>
    <p:cSldViewPr snapToGrid="0">
      <p:cViewPr varScale="1">
        <p:scale>
          <a:sx n="95" d="100"/>
          <a:sy n="95" d="100"/>
        </p:scale>
        <p:origin x="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2F3493-7F17-B6F3-5363-A3B35BD22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B25146D-6259-90AF-35E3-1E42440D7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09BC18-52D9-B6FD-691A-C45CE129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E91FE-CE24-5C4F-8EB4-08166AEC4B6B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1FC2EC-D578-9A34-86F2-119CA3F84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60D4B5-58BA-03A0-D98B-27C6B86E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3E4B-2803-0D4D-8BD5-601DF7B45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45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77C5AE-BBF0-6F69-5E01-49F2760E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6185046-72E9-634F-943E-62B2B42C7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9C47D6-F7FE-BC6A-C0B2-95015B71B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E91FE-CE24-5C4F-8EB4-08166AEC4B6B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FB162C-B1CA-2D0D-8E09-7F596387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BCCAC1-107A-100D-D65B-3507A1CB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3E4B-2803-0D4D-8BD5-601DF7B45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2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160BA45-3E48-5B1D-2427-A193BBCB3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BBAFCB-003F-C16E-7DF5-295742DF3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BEB334-E1BA-3B4D-18E6-4B53F9483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E91FE-CE24-5C4F-8EB4-08166AEC4B6B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AC252B-5C1F-3D65-619B-70672883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BAA7E7-5B64-B090-50C0-2BCA85DA4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3E4B-2803-0D4D-8BD5-601DF7B45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02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CF2C39-BD34-186C-C726-B6E9F36C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914835-EBEB-C8DF-0705-DA5A3AEC6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B6E5A7-F9C1-DBF8-09D3-46FA08AFA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E91FE-CE24-5C4F-8EB4-08166AEC4B6B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96B42B-63E8-9F2B-B4EA-3A704A3D0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C9DFC7-976A-ABA5-0584-3DD4014B4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3E4B-2803-0D4D-8BD5-601DF7B45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27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B03099-42A1-65A6-58D7-522A6ADF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20307B-4CD2-0759-C483-F89F2B823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A5C596-C12D-CCB4-2F91-E7A99404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E91FE-CE24-5C4F-8EB4-08166AEC4B6B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7A3F11-6E8F-B2BC-B579-28BD9E0D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48A201-1B12-B50A-9B5C-858463BC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3E4B-2803-0D4D-8BD5-601DF7B45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59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FF9AB5-690D-6DC6-BC34-798AB190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F503B6-75A8-B388-BA65-85E597B71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E1EA69F-8597-0828-6E09-50608F0B3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CC48E8-928D-D251-36C5-7618EDD31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E91FE-CE24-5C4F-8EB4-08166AEC4B6B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6D78A8-69DC-5683-906B-D3B12E101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D8F157-F86A-9FDC-E325-3EC76F0D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3E4B-2803-0D4D-8BD5-601DF7B45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18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9520FD-BFB8-4F38-550C-D4ABEC763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9C3761-55F0-3C0C-9102-AFB82A5AC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C13AA4-7438-A9F6-61B6-4423BC10C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4218A92-1580-0F2A-B96C-F49CD3873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1167A21-BC7D-1E8A-D118-C66798C93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BFC3580-478C-F1A8-E454-A93D9B88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E91FE-CE24-5C4F-8EB4-08166AEC4B6B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7FAFE20-A384-0891-C8B7-66B7D575F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6688A31-B30F-093C-9D9A-E0F30C1C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3E4B-2803-0D4D-8BD5-601DF7B45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45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B5B94-CF82-5288-1E9E-F40B74696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6FF26CE-074B-C182-AF74-8B82C06C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E91FE-CE24-5C4F-8EB4-08166AEC4B6B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A6B1E62-C9B4-CABF-B58A-067017E0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C40010-6366-8FA0-79B4-EC15185F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3E4B-2803-0D4D-8BD5-601DF7B45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06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221EB04-A7E2-EF33-8447-8E7EA64E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E91FE-CE24-5C4F-8EB4-08166AEC4B6B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DC7959B-CD01-778F-0349-5E583D29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899B50-3EB3-B8FA-A8A6-48ED56C3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3E4B-2803-0D4D-8BD5-601DF7B45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02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3BEC9A-BBE8-0C61-008B-920015020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5D9B99-AADF-0CB5-D3C8-3A13D3504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0FCD0F-657F-347B-BEED-00E16A830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BB4007-54DF-3A6B-3F8F-DDDAB9CB3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E91FE-CE24-5C4F-8EB4-08166AEC4B6B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69E8C7-9ACD-36DF-C951-FB010DA7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40E040-6ECF-E342-1E69-B11B9B61D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3E4B-2803-0D4D-8BD5-601DF7B45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40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B8B1AC-0856-76BF-FE53-6E2E33E06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FF8FDAE-49CC-D6BB-4889-87B16B3E3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D9EE8D-2540-69D8-0BC2-CFB42AF95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4B75A4-7826-CD8A-7C20-0CDEEE7F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E91FE-CE24-5C4F-8EB4-08166AEC4B6B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2310F0-267D-80E9-57AE-2510F1158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594ECB-8057-4A0E-D894-2F1AED2D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3E4B-2803-0D4D-8BD5-601DF7B45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69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B1720F2-50A0-FC05-B7BF-58B52624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ABCBDA-C336-6254-5DBD-69AECFFAF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FC754F-CA64-DF87-B091-12C97B0794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E91FE-CE24-5C4F-8EB4-08166AEC4B6B}" type="datetimeFigureOut">
              <a:rPr lang="fr-FR" smtClean="0"/>
              <a:t>21/03/2023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A44D3F-DE6C-1D0B-814D-868ADB87F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DE0023-FDA0-0121-6C01-7924E3221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13E4B-2803-0D4D-8BD5-601DF7B451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8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EE89F05-BE6F-4C18-4A06-940A3294D35D}"/>
              </a:ext>
            </a:extLst>
          </p:cNvPr>
          <p:cNvSpPr txBox="1"/>
          <p:nvPr/>
        </p:nvSpPr>
        <p:spPr>
          <a:xfrm>
            <a:off x="2637183" y="-2836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UNIVERSITÉ CHEIKH ANTA DIOP</a:t>
            </a:r>
            <a:endParaRPr lang="fr-FR" sz="18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ECOLE SUPERIEUR POLYTECHNIQUE– DEPARTEMENT GENIE INFORMATIQUE</a:t>
            </a:r>
            <a:endParaRPr lang="fr-FR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9EDF0BD-1EC0-F235-B1CB-90CE03B1F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4" y="0"/>
            <a:ext cx="1712890" cy="163561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5087249-99A5-EF10-B2B3-F9261E771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110" y="21489"/>
            <a:ext cx="1712890" cy="153258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</p:pic>
      <p:sp>
        <p:nvSpPr>
          <p:cNvPr id="8" name="Parchemin : horizontal 2">
            <a:extLst>
              <a:ext uri="{FF2B5EF4-FFF2-40B4-BE49-F238E27FC236}">
                <a16:creationId xmlns:a16="http://schemas.microsoft.com/office/drawing/2014/main" id="{077424D7-5393-B09A-B48D-376659C3D3FB}"/>
              </a:ext>
            </a:extLst>
          </p:cNvPr>
          <p:cNvSpPr/>
          <p:nvPr/>
        </p:nvSpPr>
        <p:spPr>
          <a:xfrm>
            <a:off x="2627436" y="1712231"/>
            <a:ext cx="6572229" cy="2680415"/>
          </a:xfrm>
          <a:prstGeom prst="horizontalScroll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/>
              <a:t>RAPPORT DE PRESENTATION DU PROJET DE BASE DE DONNÉE</a:t>
            </a:r>
          </a:p>
          <a:p>
            <a:pPr algn="ctr"/>
            <a:r>
              <a:rPr lang="fr-SN" sz="2400" b="1" dirty="0">
                <a:effectLst/>
                <a:latin typeface="Calibri" panose="020F0502020204030204" pitchFamily="34" charset="0"/>
              </a:rPr>
              <a:t>Re-</a:t>
            </a:r>
            <a:r>
              <a:rPr lang="fr-SN" sz="2400" b="1" dirty="0" err="1">
                <a:effectLst/>
                <a:latin typeface="Calibri" panose="020F0502020204030204" pitchFamily="34" charset="0"/>
              </a:rPr>
              <a:t>Ingenierie</a:t>
            </a:r>
            <a:r>
              <a:rPr lang="fr-SN" sz="2400" b="1" dirty="0">
                <a:effectLst/>
                <a:latin typeface="Calibri" panose="020F0502020204030204" pitchFamily="34" charset="0"/>
              </a:rPr>
              <a:t> application de gestion hôtelière </a:t>
            </a:r>
          </a:p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68291C4-3522-55B2-C6DD-463733C0F2CC}"/>
              </a:ext>
            </a:extLst>
          </p:cNvPr>
          <p:cNvSpPr txBox="1"/>
          <p:nvPr/>
        </p:nvSpPr>
        <p:spPr>
          <a:xfrm>
            <a:off x="228600" y="5209914"/>
            <a:ext cx="61026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sng" dirty="0">
                <a:latin typeface="Arial" panose="020B0604020202020204" pitchFamily="34" charset="0"/>
                <a:cs typeface="Arial" panose="020B0604020202020204" pitchFamily="34" charset="0"/>
              </a:rPr>
              <a:t>Réalisé par : </a:t>
            </a:r>
          </a:p>
          <a:p>
            <a:r>
              <a:rPr lang="fr-FR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Ndeye Fatou Sène Touré</a:t>
            </a: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	Marie Emma Semevo</a:t>
            </a: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	Aminatou Bintou Wahab Ndiaye</a:t>
            </a:r>
          </a:p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	Paul Ndour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F81040A-2109-F9DA-40C3-7FA75C23D6CF}"/>
              </a:ext>
            </a:extLst>
          </p:cNvPr>
          <p:cNvSpPr txBox="1"/>
          <p:nvPr/>
        </p:nvSpPr>
        <p:spPr>
          <a:xfrm>
            <a:off x="9422296" y="5209914"/>
            <a:ext cx="1913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Professeur : </a:t>
            </a:r>
          </a:p>
          <a:p>
            <a:r>
              <a:rPr lang="fr-FR" b="1" dirty="0"/>
              <a:t>Dr MBACKE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AC9A7D0-05EA-CD4A-3D84-78727D9DBC92}"/>
              </a:ext>
            </a:extLst>
          </p:cNvPr>
          <p:cNvSpPr txBox="1"/>
          <p:nvPr/>
        </p:nvSpPr>
        <p:spPr>
          <a:xfrm>
            <a:off x="228600" y="4609749"/>
            <a:ext cx="61026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SN" b="1" dirty="0">
                <a:solidFill>
                  <a:srgbClr val="000000"/>
                </a:solidFill>
                <a:latin typeface="-webkit-standard"/>
              </a:rPr>
              <a:t>C</a:t>
            </a:r>
            <a:r>
              <a:rPr lang="fr-SN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lasses : LIC 3 GLSI A et B </a:t>
            </a:r>
          </a:p>
          <a:p>
            <a:br>
              <a:rPr lang="fr-SN" dirty="0"/>
            </a:br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114B043-05FD-8E40-EB22-D3B2EF90DDDB}"/>
              </a:ext>
            </a:extLst>
          </p:cNvPr>
          <p:cNvSpPr txBox="1"/>
          <p:nvPr/>
        </p:nvSpPr>
        <p:spPr>
          <a:xfrm>
            <a:off x="5860774" y="6443447"/>
            <a:ext cx="61026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SN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Année universitaire : 2022 – 2023</a:t>
            </a:r>
            <a:endParaRPr lang="fr-SN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br>
              <a:rPr lang="fr-SN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829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A91DB-2448-0315-0E22-DB179565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RAPPEL DES OBJECTIFS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3E13AB-806A-A05A-1925-1FC82FF90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fr-FR" dirty="0"/>
              <a:t>Faire l’ingénierie inversée </a:t>
            </a:r>
          </a:p>
          <a:p>
            <a:endParaRPr lang="fr-FR" dirty="0"/>
          </a:p>
          <a:p>
            <a:endParaRPr lang="fr-FR" dirty="0"/>
          </a:p>
          <a:p>
            <a:pPr>
              <a:buFont typeface="Wingdings" pitchFamily="2" charset="2"/>
              <a:buChar char="v"/>
            </a:pPr>
            <a:r>
              <a:rPr lang="fr-FR" dirty="0"/>
              <a:t>Proposer une nouvelle conception de l’application</a:t>
            </a:r>
          </a:p>
          <a:p>
            <a:endParaRPr lang="fr-FR" dirty="0"/>
          </a:p>
          <a:p>
            <a:endParaRPr lang="fr-FR" dirty="0"/>
          </a:p>
          <a:p>
            <a:pPr>
              <a:buFont typeface="Wingdings" pitchFamily="2" charset="2"/>
              <a:buChar char="v"/>
            </a:pPr>
            <a:r>
              <a:rPr lang="fr-FR" dirty="0"/>
              <a:t>Développer deux applications utilisant une API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9BC9AAF0-D3AE-1B39-A50D-DCB90CFD304F}"/>
              </a:ext>
            </a:extLst>
          </p:cNvPr>
          <p:cNvGrpSpPr/>
          <p:nvPr/>
        </p:nvGrpSpPr>
        <p:grpSpPr>
          <a:xfrm>
            <a:off x="9817310" y="31895"/>
            <a:ext cx="1652795" cy="1793730"/>
            <a:chOff x="567101" y="1938550"/>
            <a:chExt cx="2160000" cy="2261898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DA6153E5-A743-F387-0B1C-08E60151A805}"/>
                </a:ext>
              </a:extLst>
            </p:cNvPr>
            <p:cNvGrpSpPr/>
            <p:nvPr/>
          </p:nvGrpSpPr>
          <p:grpSpPr>
            <a:xfrm>
              <a:off x="567101" y="2040448"/>
              <a:ext cx="2160000" cy="2160000"/>
              <a:chOff x="2389035" y="953520"/>
              <a:chExt cx="2160000" cy="2160000"/>
            </a:xfrm>
          </p:grpSpPr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6F741B8E-57C7-A4DC-CBBB-83556C3B60DC}"/>
                  </a:ext>
                </a:extLst>
              </p:cNvPr>
              <p:cNvSpPr/>
              <p:nvPr/>
            </p:nvSpPr>
            <p:spPr>
              <a:xfrm>
                <a:off x="2389035" y="953520"/>
                <a:ext cx="2160000" cy="216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9A6FFD61-54CB-075E-A1BD-ECB215BF31C8}"/>
                  </a:ext>
                </a:extLst>
              </p:cNvPr>
              <p:cNvSpPr/>
              <p:nvPr/>
            </p:nvSpPr>
            <p:spPr>
              <a:xfrm>
                <a:off x="2569035" y="1133520"/>
                <a:ext cx="1800000" cy="1800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B600FA4F-568C-7C37-AA7E-3CB98FF8096E}"/>
                  </a:ext>
                </a:extLst>
              </p:cNvPr>
              <p:cNvSpPr/>
              <p:nvPr/>
            </p:nvSpPr>
            <p:spPr>
              <a:xfrm>
                <a:off x="2749035" y="1313520"/>
                <a:ext cx="1440000" cy="144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FBB8C603-330F-528C-FC60-07CC4EE044D0}"/>
                  </a:ext>
                </a:extLst>
              </p:cNvPr>
              <p:cNvSpPr/>
              <p:nvPr/>
            </p:nvSpPr>
            <p:spPr>
              <a:xfrm>
                <a:off x="2929035" y="1493520"/>
                <a:ext cx="1080000" cy="1080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D7F0BDA1-52DF-203A-D755-91A7711528B3}"/>
                  </a:ext>
                </a:extLst>
              </p:cNvPr>
              <p:cNvSpPr/>
              <p:nvPr/>
            </p:nvSpPr>
            <p:spPr>
              <a:xfrm>
                <a:off x="3109035" y="1673520"/>
                <a:ext cx="720000" cy="72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189720B5-9007-BA29-0DCD-A54DB88311D4}"/>
                  </a:ext>
                </a:extLst>
              </p:cNvPr>
              <p:cNvSpPr/>
              <p:nvPr/>
            </p:nvSpPr>
            <p:spPr>
              <a:xfrm>
                <a:off x="3289035" y="1853520"/>
                <a:ext cx="360000" cy="360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4B238569-C29B-BF35-ADA4-4B1CD5CC4CB9}"/>
                </a:ext>
              </a:extLst>
            </p:cNvPr>
            <p:cNvGrpSpPr/>
            <p:nvPr/>
          </p:nvGrpSpPr>
          <p:grpSpPr>
            <a:xfrm rot="2991418" flipH="1">
              <a:off x="551244" y="2531826"/>
              <a:ext cx="1371600" cy="185047"/>
              <a:chOff x="2290890" y="1317300"/>
              <a:chExt cx="1371600" cy="185047"/>
            </a:xfrm>
            <a:solidFill>
              <a:schemeClr val="tx1"/>
            </a:solidFill>
          </p:grpSpPr>
          <p:sp>
            <p:nvSpPr>
              <p:cNvPr id="7" name="Rectangle : avec coins arrondis en diagonale 6">
                <a:extLst>
                  <a:ext uri="{FF2B5EF4-FFF2-40B4-BE49-F238E27FC236}">
                    <a16:creationId xmlns:a16="http://schemas.microsoft.com/office/drawing/2014/main" id="{21CBD596-B71C-EB36-D2CB-6AAD91AAB5BE}"/>
                  </a:ext>
                </a:extLst>
              </p:cNvPr>
              <p:cNvSpPr/>
              <p:nvPr/>
            </p:nvSpPr>
            <p:spPr>
              <a:xfrm>
                <a:off x="2290890" y="1380227"/>
                <a:ext cx="1371600" cy="59193"/>
              </a:xfrm>
              <a:prstGeom prst="round2DiagRect">
                <a:avLst>
                  <a:gd name="adj1" fmla="val 50000"/>
                  <a:gd name="adj2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Parallélogramme 7">
                <a:extLst>
                  <a:ext uri="{FF2B5EF4-FFF2-40B4-BE49-F238E27FC236}">
                    <a16:creationId xmlns:a16="http://schemas.microsoft.com/office/drawing/2014/main" id="{10F9DE9C-1398-2952-903C-D847EE819B94}"/>
                  </a:ext>
                </a:extLst>
              </p:cNvPr>
              <p:cNvSpPr/>
              <p:nvPr/>
            </p:nvSpPr>
            <p:spPr>
              <a:xfrm>
                <a:off x="3242810" y="1317300"/>
                <a:ext cx="360000" cy="83301"/>
              </a:xfrm>
              <a:prstGeom prst="parallelogram">
                <a:avLst>
                  <a:gd name="adj" fmla="val 5155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Parallélogramme 8">
                <a:extLst>
                  <a:ext uri="{FF2B5EF4-FFF2-40B4-BE49-F238E27FC236}">
                    <a16:creationId xmlns:a16="http://schemas.microsoft.com/office/drawing/2014/main" id="{11374816-6256-77B6-0A16-26FAB0BD8BC9}"/>
                  </a:ext>
                </a:extLst>
              </p:cNvPr>
              <p:cNvSpPr/>
              <p:nvPr/>
            </p:nvSpPr>
            <p:spPr>
              <a:xfrm flipV="1">
                <a:off x="3242809" y="1409823"/>
                <a:ext cx="360000" cy="92524"/>
              </a:xfrm>
              <a:prstGeom prst="parallelogram">
                <a:avLst>
                  <a:gd name="adj" fmla="val 5155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7" name="Image 16">
            <a:extLst>
              <a:ext uri="{FF2B5EF4-FFF2-40B4-BE49-F238E27FC236}">
                <a16:creationId xmlns:a16="http://schemas.microsoft.com/office/drawing/2014/main" id="{A4D8E610-50C6-5797-9BB3-8BE120A23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244" y="1682882"/>
            <a:ext cx="1828800" cy="110490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863D3CDA-27B5-CA0C-25C5-E344C0045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275" y="2883694"/>
            <a:ext cx="1803400" cy="111760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B9997590-4A6D-9BA5-34EF-761924DE1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6203" y="4578218"/>
            <a:ext cx="17018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8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A141FE-956F-2AE4-01A5-7C31B5B0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058"/>
          </a:xfrm>
        </p:spPr>
        <p:txBody>
          <a:bodyPr/>
          <a:lstStyle/>
          <a:p>
            <a:r>
              <a:rPr lang="fr-FR" b="1" dirty="0"/>
              <a:t>ORGANISATION DE L’EQUIPE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76B345-D8BF-2AF0-CA88-EA027D274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184"/>
            <a:ext cx="10515600" cy="368724"/>
          </a:xfrm>
        </p:spPr>
        <p:txBody>
          <a:bodyPr>
            <a:normAutofit fontScale="25000" lnSpcReduction="20000"/>
          </a:bodyPr>
          <a:lstStyle/>
          <a:p>
            <a:r>
              <a:rPr lang="fr-FR" sz="12800" b="1" dirty="0"/>
              <a:t>Affectation des taches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5F334AAF-FF92-E909-4EE4-3DF8B686A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20503"/>
              </p:ext>
            </p:extLst>
          </p:nvPr>
        </p:nvGraphicFramePr>
        <p:xfrm>
          <a:off x="637761" y="1786930"/>
          <a:ext cx="10916478" cy="507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7453">
                  <a:extLst>
                    <a:ext uri="{9D8B030D-6E8A-4147-A177-3AD203B41FA5}">
                      <a16:colId xmlns:a16="http://schemas.microsoft.com/office/drawing/2014/main" val="1992106834"/>
                    </a:ext>
                  </a:extLst>
                </a:gridCol>
                <a:gridCol w="5539025">
                  <a:extLst>
                    <a:ext uri="{9D8B030D-6E8A-4147-A177-3AD203B41FA5}">
                      <a16:colId xmlns:a16="http://schemas.microsoft.com/office/drawing/2014/main" val="2969833810"/>
                    </a:ext>
                  </a:extLst>
                </a:gridCol>
              </a:tblGrid>
              <a:tr h="459200">
                <a:tc>
                  <a:txBody>
                    <a:bodyPr/>
                    <a:lstStyle/>
                    <a:p>
                      <a:r>
                        <a:rPr lang="fr-FR" b="1" dirty="0"/>
                        <a:t>Tâches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Affecter 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628737"/>
                  </a:ext>
                </a:extLst>
              </a:tr>
              <a:tr h="5029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SN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L’analyse du code de l’application pour en faire l’</a:t>
                      </a:r>
                      <a:r>
                        <a:rPr lang="fr-SN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ingénierie</a:t>
                      </a:r>
                      <a:r>
                        <a:rPr lang="fr-SN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inversée et proposer un diagramme de classe et un MCD adaptés de l’existant </a:t>
                      </a:r>
                      <a:endParaRPr lang="fr-SN" sz="14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Toute l’équipe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334264"/>
                  </a:ext>
                </a:extLst>
              </a:tr>
              <a:tr h="704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SN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Représenter les fonctionnalités de l’application existantes à partir de diagramme de cas d’utilisation ainsi que d’activité</a:t>
                      </a:r>
                      <a:endParaRPr lang="fr-SN" sz="14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/>
                        <a:t>Toute l’équipe</a:t>
                      </a:r>
                    </a:p>
                    <a:p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224662"/>
                  </a:ext>
                </a:extLst>
              </a:tr>
              <a:tr h="704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SN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Proposer une nouvelle conception de l’application suite à une critique de l’existant sur le plan des données et des fonctionnalités</a:t>
                      </a:r>
                      <a:endParaRPr lang="fr-SN" sz="14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/>
                        <a:t>Toute l’équipe</a:t>
                      </a:r>
                    </a:p>
                    <a:p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230574"/>
                  </a:ext>
                </a:extLst>
              </a:tr>
              <a:tr h="5029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SN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Une Base de données MYSQL repartie sur 3 nœuds en utilisant ProxySQ (https://proxysql.com/)</a:t>
                      </a:r>
                      <a:endParaRPr lang="fr-S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Ndeye Fatou Sène Toure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227926"/>
                  </a:ext>
                </a:extLst>
              </a:tr>
              <a:tr h="704170">
                <a:tc>
                  <a:txBody>
                    <a:bodyPr/>
                    <a:lstStyle/>
                    <a:p>
                      <a:r>
                        <a:rPr lang="fr-SN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Une API REST de gestion de l’hôtel permettant de réaliser les fonctionnalités conçues et les présenter de façon sécurisée aux applications grâce au langage Go ( https://go.dev/) et dans le format JSON</a:t>
                      </a:r>
                      <a:endParaRPr lang="fr-S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Marie Emma Semevo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931615"/>
                  </a:ext>
                </a:extLst>
              </a:tr>
              <a:tr h="502979">
                <a:tc>
                  <a:txBody>
                    <a:bodyPr/>
                    <a:lstStyle/>
                    <a:p>
                      <a:r>
                        <a:rPr lang="fr-SN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Une application Desktop utilisant le Langage Python combiné à la bibliothèque GTK, appelant les services de l’API</a:t>
                      </a:r>
                      <a:endParaRPr lang="fr-S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Paul Ndour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590279"/>
                  </a:ext>
                </a:extLst>
              </a:tr>
              <a:tr h="704170">
                <a:tc>
                  <a:txBody>
                    <a:bodyPr/>
                    <a:lstStyle/>
                    <a:p>
                      <a:r>
                        <a:rPr lang="fr-SN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Une application Mobile développé́ avec un Framework au choix offrant les mêmes fonctionnalités que l’application Desktop.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/>
                        <a:t>Aminatou Bintou Wahab Ndiaye</a:t>
                      </a:r>
                    </a:p>
                    <a:p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94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79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C2F07-1C2A-82CF-3AA6-128F9C398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/>
          <a:lstStyle/>
          <a:p>
            <a:r>
              <a:rPr lang="fr-FR" b="1" dirty="0"/>
              <a:t>ORGANISATION DE L’EQUIPE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202BDF-20B2-917C-EB8E-37FDFC989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8100"/>
            <a:ext cx="10515600" cy="4868863"/>
          </a:xfrm>
        </p:spPr>
        <p:txBody>
          <a:bodyPr/>
          <a:lstStyle/>
          <a:p>
            <a:r>
              <a:rPr lang="fr-FR" b="1" dirty="0"/>
              <a:t>Diagramme de Gantt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E2D4563-96AB-4F56-1A9F-2BC5B5F71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6" y="1823986"/>
            <a:ext cx="11938049" cy="486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872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268</Words>
  <Application>Microsoft Macintosh PowerPoint</Application>
  <PresentationFormat>Grand écran</PresentationFormat>
  <Paragraphs>48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-webkit-standard</vt:lpstr>
      <vt:lpstr>Arial</vt:lpstr>
      <vt:lpstr>Calibri</vt:lpstr>
      <vt:lpstr>Calibri Light</vt:lpstr>
      <vt:lpstr>Wingdings</vt:lpstr>
      <vt:lpstr>Thème Office</vt:lpstr>
      <vt:lpstr>Présentation PowerPoint</vt:lpstr>
      <vt:lpstr>RAPPEL DES OBJECTIFS DU PROJET</vt:lpstr>
      <vt:lpstr>ORGANISATION DE L’EQUIPE</vt:lpstr>
      <vt:lpstr>ORGANISATION DE L’EQUIPE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10</cp:revision>
  <dcterms:created xsi:type="dcterms:W3CDTF">2023-03-18T10:31:13Z</dcterms:created>
  <dcterms:modified xsi:type="dcterms:W3CDTF">2023-03-21T19:47:08Z</dcterms:modified>
</cp:coreProperties>
</file>