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62" r:id="rId4"/>
    <p:sldId id="257" r:id="rId5"/>
    <p:sldId id="268" r:id="rId6"/>
    <p:sldId id="269" r:id="rId7"/>
    <p:sldId id="263" r:id="rId8"/>
    <p:sldId id="270" r:id="rId9"/>
    <p:sldId id="259" r:id="rId10"/>
    <p:sldId id="260" r:id="rId11"/>
    <p:sldId id="261" r:id="rId12"/>
    <p:sldId id="272" r:id="rId13"/>
    <p:sldId id="264" r:id="rId14"/>
    <p:sldId id="258" r:id="rId15"/>
    <p:sldId id="265" r:id="rId16"/>
    <p:sldId id="273" r:id="rId17"/>
    <p:sldId id="266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Bold" panose="020B0806030504020204" pitchFamily="34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667"/>
    <a:srgbClr val="2F3676"/>
    <a:srgbClr val="191847"/>
    <a:srgbClr val="ADADE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678" autoAdjust="0"/>
  </p:normalViewPr>
  <p:slideViewPr>
    <p:cSldViewPr>
      <p:cViewPr varScale="1">
        <p:scale>
          <a:sx n="72" d="100"/>
          <a:sy n="72" d="100"/>
        </p:scale>
        <p:origin x="54" y="2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014108">
            <a:off x="10511939" y="5997319"/>
            <a:ext cx="822960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83787" y="2898456"/>
            <a:ext cx="3943103" cy="63598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43191" y="1104900"/>
            <a:ext cx="5801868" cy="8229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399123" y="3935431"/>
            <a:ext cx="8655678" cy="3132653"/>
            <a:chOff x="0" y="0"/>
            <a:chExt cx="11540903" cy="4176870"/>
          </a:xfrm>
        </p:grpSpPr>
        <p:sp>
          <p:nvSpPr>
            <p:cNvPr id="6" name="TextBox 6"/>
            <p:cNvSpPr txBox="1"/>
            <p:nvPr/>
          </p:nvSpPr>
          <p:spPr>
            <a:xfrm>
              <a:off x="0" y="85725"/>
              <a:ext cx="11540903" cy="2445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000"/>
                </a:lnSpc>
              </a:pPr>
              <a:r>
                <a:rPr lang="en-US" sz="12500" dirty="0" smtClean="0">
                  <a:solidFill>
                    <a:srgbClr val="FFFEFB"/>
                  </a:solidFill>
                  <a:latin typeface="Open Sans Bold"/>
                </a:rPr>
                <a:t>OFFTALK</a:t>
              </a:r>
              <a:endParaRPr lang="en-US" sz="12500" dirty="0">
                <a:solidFill>
                  <a:srgbClr val="FFFEFB"/>
                </a:solidFill>
                <a:latin typeface="Open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22112" y="3554147"/>
              <a:ext cx="560601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830023">
            <a:off x="-2604093" y="-2337393"/>
            <a:ext cx="26860004" cy="2686000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99260" y="1827102"/>
            <a:ext cx="442401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41"/>
              </a:lnSpc>
              <a:spcBef>
                <a:spcPct val="0"/>
              </a:spcBef>
            </a:pPr>
            <a:r>
              <a:rPr lang="en-US" sz="3300" u="none" spc="132" dirty="0" smtClean="0">
                <a:solidFill>
                  <a:srgbClr val="393667"/>
                </a:solidFill>
                <a:latin typeface="Open Sans Bold"/>
              </a:rPr>
              <a:t>Bares</a:t>
            </a:r>
            <a:endParaRPr lang="en-US" sz="3300" u="none" spc="132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31995" y="1827102"/>
            <a:ext cx="4424010" cy="1410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41"/>
              </a:lnSpc>
              <a:spcBef>
                <a:spcPct val="0"/>
              </a:spcBef>
            </a:pPr>
            <a:r>
              <a:rPr lang="en-US" sz="3300" spc="132" dirty="0" smtClean="0">
                <a:solidFill>
                  <a:srgbClr val="393667"/>
                </a:solidFill>
                <a:latin typeface="Open Sans Bold"/>
              </a:rPr>
              <a:t>Praças de Alimentação</a:t>
            </a:r>
            <a:endParaRPr lang="en-US" sz="3300" u="none" spc="132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64729" y="1827102"/>
            <a:ext cx="442401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3300" spc="132" dirty="0" smtClean="0">
                <a:solidFill>
                  <a:srgbClr val="393667"/>
                </a:solidFill>
                <a:latin typeface="Open Sans Bold"/>
              </a:rPr>
              <a:t>Lanchonetes</a:t>
            </a:r>
            <a:endParaRPr lang="en-US" sz="3300" spc="132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9260" y="6835245"/>
            <a:ext cx="442401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3300" spc="132" dirty="0" smtClean="0">
                <a:solidFill>
                  <a:srgbClr val="FFFEFB"/>
                </a:solidFill>
                <a:latin typeface="Open Sans Bold"/>
              </a:rPr>
              <a:t>Fast Foods</a:t>
            </a:r>
            <a:endParaRPr lang="en-US" sz="3300" spc="132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31994" y="6834261"/>
            <a:ext cx="442401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41"/>
              </a:lnSpc>
              <a:spcBef>
                <a:spcPct val="0"/>
              </a:spcBef>
            </a:pPr>
            <a:r>
              <a:rPr lang="en-US" sz="3300" spc="132" dirty="0" smtClean="0">
                <a:solidFill>
                  <a:srgbClr val="FFFEFB"/>
                </a:solidFill>
                <a:latin typeface="Open Sans Bold"/>
              </a:rPr>
              <a:t>Dark Kitchens</a:t>
            </a:r>
            <a:endParaRPr lang="en-US" sz="3300" u="none" spc="132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664729" y="6834261"/>
            <a:ext cx="442401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41"/>
              </a:lnSpc>
              <a:spcBef>
                <a:spcPct val="0"/>
              </a:spcBef>
            </a:pPr>
            <a:r>
              <a:rPr lang="en-US" sz="3300" spc="132" dirty="0" smtClean="0">
                <a:solidFill>
                  <a:srgbClr val="FFFEFB"/>
                </a:solidFill>
                <a:latin typeface="Open Sans Bold"/>
              </a:rPr>
              <a:t>Restaurantes</a:t>
            </a:r>
            <a:endParaRPr lang="en-US" sz="3300" u="none" spc="132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6931995" y="8953500"/>
            <a:ext cx="4480787" cy="978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40"/>
              </a:lnSpc>
            </a:pPr>
            <a:r>
              <a:rPr lang="en-US" sz="4000" spc="65" dirty="0" smtClean="0">
                <a:solidFill>
                  <a:srgbClr val="FFFEFB"/>
                </a:solidFill>
                <a:latin typeface="Open Sans Bold"/>
              </a:rPr>
              <a:t>CLIENTES ALVOS</a:t>
            </a:r>
            <a:endParaRPr lang="en-US" sz="4000" spc="65" dirty="0">
              <a:solidFill>
                <a:srgbClr val="FFFEFB"/>
              </a:solidFill>
              <a:latin typeface="Open Sans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830023">
            <a:off x="-2832693" y="-889594"/>
            <a:ext cx="26860004" cy="26860004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1028700" y="933450"/>
            <a:ext cx="10139362" cy="1077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393667"/>
                </a:solidFill>
                <a:latin typeface="Open Sans Bold"/>
              </a:rPr>
              <a:t>Pesquisa de Mercado</a:t>
            </a:r>
            <a:endParaRPr lang="en-US" sz="6500" spc="65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533400" y="2628900"/>
            <a:ext cx="17449800" cy="288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pt-BR" sz="2400" spc="30" dirty="0" smtClean="0">
                <a:solidFill>
                  <a:srgbClr val="393667"/>
                </a:solidFill>
                <a:latin typeface="Open Sans"/>
              </a:rPr>
              <a:t>Em </a:t>
            </a: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2017, </a:t>
            </a:r>
            <a:r>
              <a:rPr lang="pt-BR" sz="2400" b="1" spc="30" dirty="0">
                <a:solidFill>
                  <a:srgbClr val="393667"/>
                </a:solidFill>
                <a:latin typeface="Open Sans"/>
              </a:rPr>
              <a:t>34% dos brasileiros </a:t>
            </a: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gastaram com alimentação fora do lar, segundo a revista EXAME. </a:t>
            </a:r>
            <a:r>
              <a:rPr lang="pt-BR" sz="2400" b="1" u="sng" spc="30" dirty="0">
                <a:solidFill>
                  <a:srgbClr val="393667"/>
                </a:solidFill>
                <a:latin typeface="Open Sans"/>
              </a:rPr>
              <a:t>(70.6M de pessoas</a:t>
            </a:r>
            <a:r>
              <a:rPr lang="pt-BR" sz="2400" b="1" u="sng" spc="30" dirty="0" smtClean="0">
                <a:solidFill>
                  <a:srgbClr val="393667"/>
                </a:solidFill>
                <a:latin typeface="Open Sans"/>
              </a:rPr>
              <a:t>).</a:t>
            </a: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pt-BR" sz="2400" b="1" u="sng" spc="30" dirty="0">
              <a:solidFill>
                <a:srgbClr val="393667"/>
              </a:solidFill>
              <a:latin typeface="Open Sans"/>
            </a:endParaRP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pt-BR" sz="2400" spc="30" dirty="0" smtClean="0">
                <a:solidFill>
                  <a:srgbClr val="393667"/>
                </a:solidFill>
                <a:latin typeface="Open Sans"/>
              </a:rPr>
              <a:t>Segundo </a:t>
            </a: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dados do </a:t>
            </a:r>
            <a:r>
              <a:rPr lang="pt-BR" sz="2400" b="1" spc="30" dirty="0">
                <a:solidFill>
                  <a:srgbClr val="393667"/>
                </a:solidFill>
                <a:latin typeface="Open Sans"/>
              </a:rPr>
              <a:t>IBGE</a:t>
            </a: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, o brasileiro gasta cerca de </a:t>
            </a:r>
            <a:r>
              <a:rPr lang="pt-BR" sz="2400" b="1" spc="30" dirty="0">
                <a:solidFill>
                  <a:srgbClr val="393667"/>
                </a:solidFill>
                <a:latin typeface="Open Sans"/>
              </a:rPr>
              <a:t>25% de sua renda </a:t>
            </a: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com alimentação fora do lar. (dados de 2017</a:t>
            </a:r>
            <a:r>
              <a:rPr lang="pt-BR" sz="2400" spc="30" dirty="0" smtClean="0">
                <a:solidFill>
                  <a:srgbClr val="393667"/>
                </a:solidFill>
                <a:latin typeface="Open Sans"/>
              </a:rPr>
              <a:t>)</a:t>
            </a: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pt-BR" sz="2400" spc="30" dirty="0">
              <a:solidFill>
                <a:srgbClr val="393667"/>
              </a:solidFill>
              <a:latin typeface="Open Sans"/>
            </a:endParaRP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A Associação de Bares e Restaurantes (ABRASEL) </a:t>
            </a:r>
            <a:r>
              <a:rPr lang="pt-BR" sz="2400" spc="30" dirty="0" smtClean="0">
                <a:solidFill>
                  <a:srgbClr val="393667"/>
                </a:solidFill>
                <a:latin typeface="Open Sans"/>
              </a:rPr>
              <a:t>estimou </a:t>
            </a: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que o setor </a:t>
            </a:r>
            <a:r>
              <a:rPr lang="pt-BR" sz="2400" spc="30" dirty="0" smtClean="0">
                <a:solidFill>
                  <a:srgbClr val="393667"/>
                </a:solidFill>
                <a:latin typeface="Open Sans"/>
              </a:rPr>
              <a:t>representou, em 2017, </a:t>
            </a: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2,7% do PIB brasileiro. </a:t>
            </a:r>
            <a:endParaRPr lang="en-US" sz="2400" spc="30" dirty="0">
              <a:solidFill>
                <a:srgbClr val="393667"/>
              </a:solidFill>
              <a:latin typeface="Open Sans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6187298"/>
            <a:ext cx="5486400" cy="49631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830023">
            <a:off x="-2832693" y="-889594"/>
            <a:ext cx="26860004" cy="26860004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1028700" y="933450"/>
            <a:ext cx="10139362" cy="1077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393667"/>
                </a:solidFill>
                <a:latin typeface="Open Sans Bold"/>
              </a:rPr>
              <a:t>Pesquisa de Mercado</a:t>
            </a:r>
            <a:endParaRPr lang="en-US" sz="6500" spc="65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533400" y="2628900"/>
            <a:ext cx="17449800" cy="4039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Bares e restaurantes apresentaram um crescimento de 3,2% no mesmo período, sendo um dos responsáveis pela evolução da economia no País. (Dados da Cielo</a:t>
            </a:r>
            <a:r>
              <a:rPr lang="pt-BR" sz="2400" spc="30" dirty="0" smtClean="0">
                <a:solidFill>
                  <a:srgbClr val="393667"/>
                </a:solidFill>
                <a:latin typeface="Open Sans"/>
              </a:rPr>
              <a:t>).</a:t>
            </a:r>
          </a:p>
          <a:p>
            <a:pPr>
              <a:lnSpc>
                <a:spcPts val="4500"/>
              </a:lnSpc>
            </a:pPr>
            <a:endParaRPr lang="pt-BR" sz="2400" b="1" u="sng" spc="30" dirty="0">
              <a:solidFill>
                <a:srgbClr val="393667"/>
              </a:solidFill>
              <a:latin typeface="Open Sans"/>
            </a:endParaRP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pt-BR" sz="2400" spc="30" dirty="0">
                <a:solidFill>
                  <a:srgbClr val="393667"/>
                </a:solidFill>
                <a:latin typeface="Open Sans"/>
              </a:rPr>
              <a:t>O segmento de food service movimentou R$ 418 bilhões no Brasil durante 2017. (Fonte: Euromonitor International, 2018</a:t>
            </a:r>
            <a:r>
              <a:rPr lang="pt-BR" sz="2400" spc="30" dirty="0" smtClean="0">
                <a:solidFill>
                  <a:srgbClr val="393667"/>
                </a:solidFill>
                <a:latin typeface="Open Sans"/>
              </a:rPr>
              <a:t>).</a:t>
            </a: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pt-BR" sz="2400" spc="30" dirty="0">
              <a:solidFill>
                <a:srgbClr val="393667"/>
              </a:solidFill>
              <a:latin typeface="Open Sans"/>
            </a:endParaRP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2400" spc="30" dirty="0">
              <a:solidFill>
                <a:srgbClr val="393667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2241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134493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Como </a:t>
            </a:r>
            <a:r>
              <a:rPr lang="en-US" sz="6500" spc="65" dirty="0" err="1" smtClean="0">
                <a:solidFill>
                  <a:srgbClr val="FFFEFB"/>
                </a:solidFill>
                <a:latin typeface="Open Sans Bold"/>
              </a:rPr>
              <a:t>vamos</a:t>
            </a: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 </a:t>
            </a:r>
            <a:r>
              <a:rPr lang="en-US" sz="6500" spc="65" dirty="0" err="1" smtClean="0">
                <a:solidFill>
                  <a:srgbClr val="FFFEFB"/>
                </a:solidFill>
                <a:latin typeface="Open Sans Bold"/>
              </a:rPr>
              <a:t>ganhar</a:t>
            </a: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 </a:t>
            </a:r>
            <a:r>
              <a:rPr lang="en-US" sz="6500" spc="65" dirty="0" err="1" smtClean="0">
                <a:solidFill>
                  <a:srgbClr val="FFFEFB"/>
                </a:solidFill>
                <a:latin typeface="Open Sans Bold"/>
              </a:rPr>
              <a:t>dinheiro</a:t>
            </a: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?</a:t>
            </a:r>
            <a:endParaRPr lang="en-US" sz="6500" spc="65" dirty="0">
              <a:solidFill>
                <a:srgbClr val="FFFEFB"/>
              </a:solidFill>
              <a:latin typeface="Open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586498">
            <a:off x="10134621" y="5038420"/>
            <a:ext cx="10087243" cy="100872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40128" y="2722747"/>
            <a:ext cx="3775320" cy="608922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93261" y="2406603"/>
            <a:ext cx="5770919" cy="769455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33400" y="2628900"/>
            <a:ext cx="17449800" cy="3959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spc="30" dirty="0" smtClean="0">
                <a:solidFill>
                  <a:schemeClr val="bg1"/>
                </a:solidFill>
                <a:latin typeface="Open Sans"/>
              </a:rPr>
              <a:t>Assinatura </a:t>
            </a:r>
            <a:r>
              <a:rPr lang="pt-BR" sz="2800" spc="30" dirty="0">
                <a:solidFill>
                  <a:schemeClr val="bg1"/>
                </a:solidFill>
                <a:latin typeface="Open Sans"/>
              </a:rPr>
              <a:t>(mensal, trimestral, semestral, anual)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spc="30" dirty="0" smtClean="0">
                <a:solidFill>
                  <a:schemeClr val="bg1"/>
                </a:solidFill>
                <a:latin typeface="Open Sans"/>
              </a:rPr>
              <a:t>Implantação </a:t>
            </a:r>
            <a:r>
              <a:rPr lang="pt-BR" sz="2800" spc="30" dirty="0">
                <a:solidFill>
                  <a:schemeClr val="bg1"/>
                </a:solidFill>
                <a:latin typeface="Open Sans"/>
              </a:rPr>
              <a:t>do sistema no cliente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spc="30" dirty="0" smtClean="0">
                <a:solidFill>
                  <a:schemeClr val="bg1"/>
                </a:solidFill>
                <a:latin typeface="Open Sans"/>
              </a:rPr>
              <a:t>Suporte </a:t>
            </a:r>
            <a:r>
              <a:rPr lang="pt-BR" sz="2800" spc="30" dirty="0">
                <a:solidFill>
                  <a:schemeClr val="bg1"/>
                </a:solidFill>
                <a:latin typeface="Open Sans"/>
              </a:rPr>
              <a:t>Técnico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spc="30" dirty="0" smtClean="0">
                <a:solidFill>
                  <a:schemeClr val="bg1"/>
                </a:solidFill>
                <a:latin typeface="Open Sans"/>
              </a:rPr>
              <a:t>Porcentagem </a:t>
            </a:r>
            <a:r>
              <a:rPr lang="pt-BR" sz="2800" spc="30" dirty="0">
                <a:solidFill>
                  <a:schemeClr val="bg1"/>
                </a:solidFill>
                <a:latin typeface="Open Sans"/>
              </a:rPr>
              <a:t>em cima das vendas no delivery</a:t>
            </a:r>
          </a:p>
          <a:p>
            <a:pPr marL="342900" indent="-342900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2400" spc="3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917885" y="-6063832"/>
            <a:ext cx="21734520" cy="2173452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990975"/>
            <a:ext cx="6582774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 dirty="0" smtClean="0">
                <a:solidFill>
                  <a:srgbClr val="FFFEFB"/>
                </a:solidFill>
                <a:latin typeface="Open Sans Bold"/>
              </a:rPr>
              <a:t>Captalização de clientes</a:t>
            </a:r>
            <a:endParaRPr lang="en-US" sz="7500" spc="225" dirty="0">
              <a:solidFill>
                <a:srgbClr val="FFFEFB"/>
              </a:solidFill>
              <a:latin typeface="Open Sans Bold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908" y="5022019"/>
            <a:ext cx="2729094" cy="255455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799" y="1327829"/>
            <a:ext cx="2529313" cy="2294807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13404659" y="2209165"/>
            <a:ext cx="4855038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 smtClean="0">
                <a:solidFill>
                  <a:srgbClr val="393667"/>
                </a:solidFill>
                <a:latin typeface="Open Sans"/>
              </a:rPr>
              <a:t>Descontos / Cashback</a:t>
            </a:r>
            <a:endParaRPr lang="en-US" sz="3000" spc="30" dirty="0">
              <a:solidFill>
                <a:srgbClr val="393667"/>
              </a:solidFill>
              <a:latin typeface="Open Sans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13404659" y="6010757"/>
            <a:ext cx="4855038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 smtClean="0">
                <a:solidFill>
                  <a:srgbClr val="393667"/>
                </a:solidFill>
                <a:latin typeface="Open Sans"/>
              </a:rPr>
              <a:t>Estímulo à fidelidade</a:t>
            </a:r>
            <a:endParaRPr lang="en-US" sz="3000" spc="30" dirty="0">
              <a:solidFill>
                <a:srgbClr val="393667"/>
              </a:solidFill>
              <a:latin typeface="Open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29600" y="952500"/>
            <a:ext cx="9128296" cy="7629599"/>
            <a:chOff x="0" y="-95251"/>
            <a:chExt cx="12171062" cy="101728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1"/>
              <a:ext cx="12171062" cy="1415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40"/>
                </a:lnSpc>
              </a:pPr>
              <a:r>
                <a:rPr lang="en-US" sz="6500" spc="65" dirty="0" smtClean="0">
                  <a:solidFill>
                    <a:srgbClr val="FFFEFB"/>
                  </a:solidFill>
                  <a:latin typeface="Open Sans"/>
                </a:rPr>
                <a:t>Diferenciais</a:t>
              </a:r>
              <a:endParaRPr lang="en-US" sz="6500" spc="65" dirty="0">
                <a:solidFill>
                  <a:srgbClr val="FFFEFB"/>
                </a:solidFill>
                <a:latin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33061" y="2143752"/>
              <a:ext cx="11938001" cy="79337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5841"/>
                </a:lnSpc>
                <a:buFont typeface="Arial" panose="020B0604020202020204" pitchFamily="34" charset="0"/>
                <a:buChar char="•"/>
              </a:pP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Business Intelligence</a:t>
              </a:r>
            </a:p>
            <a:p>
              <a:pPr>
                <a:lnSpc>
                  <a:spcPts val="5841"/>
                </a:lnSpc>
              </a:pPr>
              <a:endParaRPr lang="en-US" sz="2400" spc="429" dirty="0" smtClean="0">
                <a:solidFill>
                  <a:schemeClr val="bg1"/>
                </a:solidFill>
                <a:latin typeface="Open Sans Bold"/>
              </a:endParaRPr>
            </a:p>
            <a:p>
              <a:pPr marL="457200" indent="-457200">
                <a:lnSpc>
                  <a:spcPts val="5841"/>
                </a:lnSpc>
                <a:buFont typeface="Arial" panose="020B0604020202020204" pitchFamily="34" charset="0"/>
                <a:buChar char="•"/>
              </a:pP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Integração de serviços e melhoria de processos</a:t>
              </a:r>
            </a:p>
            <a:p>
              <a:pPr>
                <a:lnSpc>
                  <a:spcPts val="5841"/>
                </a:lnSpc>
              </a:pPr>
              <a:endParaRPr lang="en-US" sz="2400" spc="429" dirty="0" smtClean="0">
                <a:solidFill>
                  <a:schemeClr val="bg1"/>
                </a:solidFill>
                <a:latin typeface="Open Sans Bold"/>
              </a:endParaRPr>
            </a:p>
            <a:p>
              <a:pPr marL="457200" indent="-457200">
                <a:lnSpc>
                  <a:spcPts val="5841"/>
                </a:lnSpc>
                <a:buFont typeface="Arial" panose="020B0604020202020204" pitchFamily="34" charset="0"/>
                <a:buChar char="•"/>
              </a:pP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Oferecemos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TODO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tipo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de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serviço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para vendas que um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estabelecimento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na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área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de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alimentação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pode</a:t>
              </a:r>
              <a:r>
                <a:rPr lang="en-US" sz="2400" spc="429" dirty="0" smtClean="0">
                  <a:solidFill>
                    <a:schemeClr val="bg1"/>
                  </a:solidFill>
                  <a:latin typeface="Open Sans Bold"/>
                </a:rPr>
                <a:t> </a:t>
              </a:r>
              <a:r>
                <a:rPr lang="en-US" sz="2400" spc="429" dirty="0" err="1" smtClean="0">
                  <a:solidFill>
                    <a:schemeClr val="bg1"/>
                  </a:solidFill>
                  <a:latin typeface="Open Sans Bold"/>
                </a:rPr>
                <a:t>ter</a:t>
              </a:r>
              <a:endParaRPr lang="en-US" sz="2400" spc="429" dirty="0">
                <a:solidFill>
                  <a:schemeClr val="bg1"/>
                </a:solidFill>
                <a:latin typeface="Open Sans Bold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1000" y="2781300"/>
            <a:ext cx="3973217" cy="64084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62610">
            <a:off x="7923980" y="-5723760"/>
            <a:ext cx="21734520" cy="2173452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199804" y="-342900"/>
            <a:ext cx="76200" cy="10972800"/>
          </a:xfrm>
          <a:prstGeom prst="rect">
            <a:avLst/>
          </a:prstGeom>
          <a:solidFill>
            <a:srgbClr val="FFFEFB"/>
          </a:solidFill>
        </p:spPr>
      </p:sp>
      <p:grpSp>
        <p:nvGrpSpPr>
          <p:cNvPr id="7" name="Group 7"/>
          <p:cNvGrpSpPr/>
          <p:nvPr/>
        </p:nvGrpSpPr>
        <p:grpSpPr>
          <a:xfrm>
            <a:off x="1029633" y="6245068"/>
            <a:ext cx="418407" cy="41840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255343" y="5352703"/>
            <a:ext cx="2900460" cy="5472565"/>
          </a:xfrm>
          <a:prstGeom prst="rect">
            <a:avLst/>
          </a:prstGeom>
        </p:spPr>
      </p:pic>
      <p:grpSp>
        <p:nvGrpSpPr>
          <p:cNvPr id="9" name="Group 7"/>
          <p:cNvGrpSpPr/>
          <p:nvPr/>
        </p:nvGrpSpPr>
        <p:grpSpPr>
          <a:xfrm>
            <a:off x="1028700" y="1333500"/>
            <a:ext cx="418407" cy="418407"/>
            <a:chOff x="0" y="0"/>
            <a:chExt cx="6350000" cy="6350000"/>
          </a:xfrm>
        </p:grpSpPr>
        <p:sp>
          <p:nvSpPr>
            <p:cNvPr id="10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</p:grpSp>
      <p:sp>
        <p:nvSpPr>
          <p:cNvPr id="11" name="TextBox 2"/>
          <p:cNvSpPr txBox="1"/>
          <p:nvPr/>
        </p:nvSpPr>
        <p:spPr>
          <a:xfrm>
            <a:off x="1651854" y="978446"/>
            <a:ext cx="6044346" cy="1025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5400" spc="65" dirty="0" smtClean="0">
                <a:solidFill>
                  <a:srgbClr val="FFFEFB"/>
                </a:solidFill>
                <a:latin typeface="Open Sans Bold"/>
              </a:rPr>
              <a:t>Escalabilidade</a:t>
            </a:r>
            <a:endParaRPr lang="en-US" sz="5400" spc="65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616344" y="5941695"/>
            <a:ext cx="6918056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5400" spc="65" dirty="0" smtClean="0">
                <a:solidFill>
                  <a:srgbClr val="FFFEFB"/>
                </a:solidFill>
                <a:latin typeface="Open Sans Bold"/>
              </a:rPr>
              <a:t>Plano de expansão</a:t>
            </a:r>
            <a:endParaRPr lang="en-US" sz="5400" spc="65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1445242" y="7200900"/>
            <a:ext cx="91440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pc="30" dirty="0" smtClean="0">
                <a:solidFill>
                  <a:schemeClr val="bg1"/>
                </a:solidFill>
                <a:latin typeface="Open Sans"/>
              </a:rPr>
              <a:t>Barbearias / Salões de Beleza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30" dirty="0">
              <a:solidFill>
                <a:schemeClr val="bg1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pc="30" dirty="0" smtClean="0">
                <a:solidFill>
                  <a:schemeClr val="bg1"/>
                </a:solidFill>
                <a:latin typeface="Open Sans"/>
              </a:rPr>
              <a:t>Mercados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30" dirty="0">
              <a:solidFill>
                <a:schemeClr val="bg1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pc="30" dirty="0" smtClean="0">
                <a:solidFill>
                  <a:schemeClr val="bg1"/>
                </a:solidFill>
                <a:latin typeface="Open Sans"/>
              </a:rPr>
              <a:t>Shoppings</a:t>
            </a:r>
            <a:endParaRPr lang="en-US" sz="2400" b="1" spc="3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933" y="1585527"/>
            <a:ext cx="7335419" cy="4890279"/>
          </a:xfrm>
          <a:prstGeom prst="round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51854" y="2629744"/>
            <a:ext cx="91440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pc="30" dirty="0" smtClean="0">
                <a:solidFill>
                  <a:schemeClr val="bg1"/>
                </a:solidFill>
                <a:latin typeface="Open Sans"/>
              </a:rPr>
              <a:t>É ensinável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30" dirty="0">
              <a:solidFill>
                <a:schemeClr val="bg1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pc="30" dirty="0" smtClean="0">
                <a:solidFill>
                  <a:schemeClr val="bg1"/>
                </a:solidFill>
                <a:latin typeface="Open Sans"/>
              </a:rPr>
              <a:t>É valioso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spc="30" dirty="0">
              <a:solidFill>
                <a:schemeClr val="bg1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pc="30" dirty="0" smtClean="0">
                <a:solidFill>
                  <a:schemeClr val="bg1"/>
                </a:solidFill>
                <a:latin typeface="Open Sans"/>
              </a:rPr>
              <a:t>É replicável</a:t>
            </a:r>
            <a:endParaRPr lang="en-US" sz="2400" b="1" spc="3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5238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53482">
            <a:off x="5487946" y="-3630081"/>
            <a:ext cx="18122042" cy="1812204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4081468"/>
            <a:ext cx="7257918" cy="5176832"/>
            <a:chOff x="0" y="0"/>
            <a:chExt cx="9677223" cy="6902443"/>
          </a:xfrm>
        </p:grpSpPr>
        <p:sp>
          <p:nvSpPr>
            <p:cNvPr id="4" name="TextBox 4"/>
            <p:cNvSpPr txBox="1"/>
            <p:nvPr/>
          </p:nvSpPr>
          <p:spPr>
            <a:xfrm>
              <a:off x="0" y="-180975"/>
              <a:ext cx="9677223" cy="840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41"/>
                </a:lnSpc>
              </a:pPr>
              <a:r>
                <a:rPr lang="en-US" sz="3300" spc="198">
                  <a:solidFill>
                    <a:srgbClr val="393667"/>
                  </a:solidFill>
                  <a:latin typeface="Open Sans Bold"/>
                </a:rPr>
                <a:t>REFERRAL INCENTIVES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43372"/>
              <a:ext cx="96772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393667"/>
                  </a:solidFill>
                  <a:latin typeface="Open Sans"/>
                </a:rPr>
                <a:t>Presentations are communication tools.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58524"/>
              <a:ext cx="9677223" cy="840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841"/>
                </a:lnSpc>
                <a:spcBef>
                  <a:spcPct val="0"/>
                </a:spcBef>
              </a:pPr>
              <a:r>
                <a:rPr lang="en-US" sz="3300" u="none" spc="198">
                  <a:solidFill>
                    <a:srgbClr val="393667"/>
                  </a:solidFill>
                  <a:latin typeface="Open Sans Bold"/>
                </a:rPr>
                <a:t>SOCIAL MEDIA CAMPAIGN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445086"/>
              <a:ext cx="96772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393667"/>
                  </a:solidFill>
                  <a:latin typeface="Open Sans"/>
                </a:rPr>
                <a:t>Presentations are communication tools.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220556"/>
              <a:ext cx="9677223" cy="840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841"/>
                </a:lnSpc>
                <a:spcBef>
                  <a:spcPct val="0"/>
                </a:spcBef>
              </a:pPr>
              <a:r>
                <a:rPr lang="en-US" sz="3300" u="none" spc="198">
                  <a:solidFill>
                    <a:srgbClr val="393667"/>
                  </a:solidFill>
                  <a:latin typeface="Open Sans Bold"/>
                </a:rPr>
                <a:t>FREQUENT USER REWARDS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207118"/>
              <a:ext cx="96772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393667"/>
                  </a:solidFill>
                  <a:latin typeface="Open Sans"/>
                </a:rPr>
                <a:t>Presentations are communication tools.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1019175"/>
            <a:ext cx="7257918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>
                <a:solidFill>
                  <a:srgbClr val="393667"/>
                </a:solidFill>
                <a:latin typeface="Open Sans Bold"/>
              </a:rPr>
              <a:t>Promotions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2340009" y="2082482"/>
            <a:ext cx="4417915" cy="6122035"/>
            <a:chOff x="0" y="0"/>
            <a:chExt cx="4734560" cy="6560820"/>
          </a:xfrm>
        </p:grpSpPr>
        <p:sp>
          <p:nvSpPr>
            <p:cNvPr id="12" name="Freeform 12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id="15" name="Freeform 15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014108">
            <a:off x="10511939" y="5997319"/>
            <a:ext cx="822960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83787" y="2898456"/>
            <a:ext cx="3943103" cy="63598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90707" y="6601040"/>
            <a:ext cx="4204509" cy="46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endParaRPr dirty="0"/>
          </a:p>
        </p:txBody>
      </p:sp>
      <p:sp>
        <p:nvSpPr>
          <p:cNvPr id="8" name="TextBox 2"/>
          <p:cNvSpPr txBox="1"/>
          <p:nvPr/>
        </p:nvSpPr>
        <p:spPr>
          <a:xfrm>
            <a:off x="1028700" y="933450"/>
            <a:ext cx="11696700" cy="1061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Quem somos?</a:t>
            </a:r>
            <a:endParaRPr lang="en-US" sz="6500" spc="65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62000" y="6743700"/>
            <a:ext cx="1003639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Opa sans"/>
              </a:rPr>
              <a:t>Reunir comodidade, resultados e tecnologia na área de alimentação, </a:t>
            </a:r>
            <a:r>
              <a:rPr lang="pt-BR" sz="2400" dirty="0" smtClean="0">
                <a:solidFill>
                  <a:schemeClr val="bg1"/>
                </a:solidFill>
                <a:latin typeface="Opa sans"/>
              </a:rPr>
              <a:t>através </a:t>
            </a:r>
            <a:r>
              <a:rPr lang="pt-BR" sz="2400" dirty="0">
                <a:solidFill>
                  <a:schemeClr val="bg1"/>
                </a:solidFill>
                <a:latin typeface="Opa sans"/>
              </a:rPr>
              <a:t>de uma solução WEB / mobile junto a tecnologia dos QR Codes. Extinguiremos filas em praças de alimentação e acabaremos com aquela necessidade de manter o braço levantado por muito tempo em restaurantes, assim como melhorar o processo dentro das empresas!</a:t>
            </a:r>
            <a:endParaRPr lang="pt-BR" sz="2400" dirty="0">
              <a:solidFill>
                <a:schemeClr val="bg1"/>
              </a:solidFill>
              <a:latin typeface="Opa sans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762000" y="2786773"/>
            <a:ext cx="1003639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Opa sans"/>
              </a:rPr>
              <a:t>Somos uma equipe de 5 alunos da UniFBV Wyden focados em desenvolvimento de aplicações.</a:t>
            </a:r>
            <a:endParaRPr lang="pt-BR" sz="2400" dirty="0">
              <a:solidFill>
                <a:schemeClr val="bg1"/>
              </a:solidFill>
              <a:latin typeface="Opa sans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028700" y="4682499"/>
            <a:ext cx="11696700" cy="1061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Nosso Objetivo</a:t>
            </a:r>
            <a:endParaRPr lang="en-US" sz="6500" spc="65" dirty="0">
              <a:solidFill>
                <a:srgbClr val="FFFEFB"/>
              </a:solidFill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12051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505489">
            <a:off x="-4969428" y="-2876831"/>
            <a:ext cx="17124283" cy="1712428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2649200" y="950828"/>
            <a:ext cx="472440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1"/>
              </a:lnSpc>
            </a:pPr>
            <a:r>
              <a:rPr lang="en-US" sz="3300" spc="429" dirty="0" smtClean="0">
                <a:solidFill>
                  <a:srgbClr val="FFFEFB"/>
                </a:solidFill>
                <a:latin typeface="Open Sans Bold"/>
              </a:rPr>
              <a:t>Igor Jales</a:t>
            </a:r>
            <a:endParaRPr lang="en-US" sz="3300" spc="429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49200" y="3774526"/>
            <a:ext cx="5869303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1"/>
              </a:lnSpc>
            </a:pPr>
            <a:r>
              <a:rPr lang="en-US" sz="3300" spc="429" dirty="0" smtClean="0">
                <a:solidFill>
                  <a:srgbClr val="FFFEFB"/>
                </a:solidFill>
                <a:latin typeface="Open Sans Bold"/>
              </a:rPr>
              <a:t>Victor Silva</a:t>
            </a:r>
            <a:endParaRPr lang="en-US" sz="3300" spc="429" dirty="0">
              <a:solidFill>
                <a:srgbClr val="FFFEFB"/>
              </a:solidFill>
              <a:latin typeface="Open Sans Bold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442653"/>
            <a:ext cx="1315006" cy="1683456"/>
          </a:xfrm>
          <a:prstGeom prst="round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4" y="2126109"/>
            <a:ext cx="1600200" cy="1612416"/>
          </a:xfrm>
          <a:prstGeom prst="round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2438400" y="2598764"/>
            <a:ext cx="472440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1"/>
              </a:lnSpc>
            </a:pPr>
            <a:r>
              <a:rPr lang="en-US" sz="3300" spc="429" dirty="0" smtClean="0">
                <a:solidFill>
                  <a:srgbClr val="FFFEFB"/>
                </a:solidFill>
                <a:latin typeface="Open Sans Bold"/>
              </a:rPr>
              <a:t>Vinicius Coelho</a:t>
            </a:r>
            <a:endParaRPr lang="en-US" sz="3300" spc="429" dirty="0">
              <a:solidFill>
                <a:srgbClr val="FFFEFB"/>
              </a:solidFill>
              <a:latin typeface="Open Sans Bold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83" y="3265870"/>
            <a:ext cx="1368039" cy="1684419"/>
          </a:xfrm>
          <a:prstGeom prst="round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710347"/>
            <a:ext cx="1684714" cy="1684714"/>
          </a:xfrm>
          <a:prstGeom prst="roundRect">
            <a:avLst/>
          </a:prstGeom>
        </p:spPr>
      </p:pic>
      <p:sp>
        <p:nvSpPr>
          <p:cNvPr id="28" name="TextBox 12"/>
          <p:cNvSpPr txBox="1"/>
          <p:nvPr/>
        </p:nvSpPr>
        <p:spPr>
          <a:xfrm>
            <a:off x="2438400" y="6219151"/>
            <a:ext cx="4724400" cy="66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1"/>
              </a:lnSpc>
            </a:pPr>
            <a:r>
              <a:rPr lang="en-US" sz="3300" spc="429" dirty="0" smtClean="0">
                <a:solidFill>
                  <a:srgbClr val="FFFEFB"/>
                </a:solidFill>
                <a:latin typeface="Open Sans Bold"/>
              </a:rPr>
              <a:t>Bruno Henrique</a:t>
            </a:r>
            <a:endParaRPr lang="en-US" sz="3300" spc="429" dirty="0">
              <a:solidFill>
                <a:srgbClr val="FFFEFB"/>
              </a:solidFill>
              <a:latin typeface="Open Sans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58400" y="603456"/>
            <a:ext cx="7006832" cy="8078373"/>
            <a:chOff x="0" y="-9525"/>
            <a:chExt cx="9342443" cy="10771162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9342438" cy="933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43"/>
                </a:lnSpc>
              </a:pPr>
              <a:r>
                <a:rPr lang="en-US" sz="4000" spc="148" dirty="0">
                  <a:solidFill>
                    <a:srgbClr val="393667"/>
                  </a:solidFill>
                  <a:latin typeface="Open Sans Bold"/>
                </a:rPr>
                <a:t>Oportunidade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588560"/>
              <a:ext cx="9342443" cy="1294063"/>
            </a:xfrm>
            <a:prstGeom prst="rect">
              <a:avLst/>
            </a:prstGeom>
            <a:solidFill>
              <a:srgbClr val="ADADE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96456" y="1837026"/>
              <a:ext cx="8749530" cy="747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5"/>
                </a:lnSpc>
              </a:pPr>
              <a:r>
                <a:rPr lang="en-US" sz="3000" spc="396" dirty="0">
                  <a:solidFill>
                    <a:srgbClr val="FFFEFB"/>
                  </a:solidFill>
                  <a:latin typeface="Open Sans Bold"/>
                </a:rPr>
                <a:t>DORES OBSERVADAS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75001"/>
              <a:ext cx="9342443" cy="738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Insatisfação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do cliente com demora do pedido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 smtClean="0">
                <a:solidFill>
                  <a:srgbClr val="393667"/>
                </a:solidFill>
                <a:latin typeface="Opa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Tempo escasso dos clientes;</a:t>
              </a:r>
              <a:endParaRPr lang="pt-BR" dirty="0" smtClean="0">
                <a:solidFill>
                  <a:srgbClr val="393667"/>
                </a:solidFill>
                <a:latin typeface="Opa sans"/>
              </a:endParaRPr>
            </a:p>
            <a:p>
              <a:endParaRPr lang="pt-BR" dirty="0">
                <a:solidFill>
                  <a:srgbClr val="393667"/>
                </a:solidFill>
                <a:latin typeface="Opa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Garçons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totalmente 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sobrecarregados;</a:t>
              </a:r>
            </a:p>
            <a:p>
              <a:endParaRPr lang="pt-BR" dirty="0">
                <a:solidFill>
                  <a:srgbClr val="393667"/>
                </a:solidFill>
                <a:latin typeface="Opa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Processo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demorado e redundante para a realização de pedidos do 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cliente</a:t>
              </a:r>
            </a:p>
            <a:p>
              <a:endParaRPr lang="pt-BR" dirty="0">
                <a:solidFill>
                  <a:srgbClr val="393667"/>
                </a:solidFill>
                <a:latin typeface="Opa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Não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ter controle total sobre o cardápio, já que na grande maioria 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das vezes ele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está 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presente 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de forma impressa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;</a:t>
              </a:r>
              <a:endParaRPr lang="pt-BR" dirty="0" smtClean="0">
                <a:solidFill>
                  <a:srgbClr val="393667"/>
                </a:solidFill>
                <a:latin typeface="Opa sans"/>
              </a:endParaRPr>
            </a:p>
            <a:p>
              <a:endParaRPr lang="pt-BR" dirty="0">
                <a:solidFill>
                  <a:srgbClr val="393667"/>
                </a:solidFill>
                <a:latin typeface="Opa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Não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ter informações sobre quem 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compra,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frequenta seu 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estabelecimento ou de possíveis novos clientes;</a:t>
              </a:r>
              <a:endParaRPr lang="pt-BR" dirty="0" smtClean="0">
                <a:solidFill>
                  <a:srgbClr val="393667"/>
                </a:solidFill>
                <a:latin typeface="Opa sans"/>
              </a:endParaRPr>
            </a:p>
            <a:p>
              <a:endParaRPr lang="pt-BR" dirty="0">
                <a:solidFill>
                  <a:srgbClr val="393667"/>
                </a:solidFill>
                <a:latin typeface="Opa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Não </a:t>
              </a:r>
              <a:r>
                <a:rPr lang="pt-BR" dirty="0">
                  <a:solidFill>
                    <a:srgbClr val="393667"/>
                  </a:solidFill>
                  <a:latin typeface="Opa sans"/>
                </a:rPr>
                <a:t>ter informação imediata se um determinado prato está disponível ou não, gerando mais demora e insatisfação</a:t>
              </a: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>
                <a:solidFill>
                  <a:srgbClr val="393667"/>
                </a:solidFill>
                <a:latin typeface="Opa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rgbClr val="393667"/>
                  </a:solidFill>
                  <a:latin typeface="Opa sans"/>
                </a:rPr>
                <a:t>Clientes estrangeiros sem conseguir se comunicar com estabelecimento presencialmente; </a:t>
              </a:r>
              <a:endParaRPr lang="pt-BR" dirty="0">
                <a:solidFill>
                  <a:srgbClr val="393667"/>
                </a:solidFill>
                <a:latin typeface="Opa sans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07668">
            <a:off x="-124784" y="6164870"/>
            <a:ext cx="6954342" cy="69543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3323991"/>
            <a:ext cx="2891723" cy="545608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5802" y="1503663"/>
            <a:ext cx="6236169" cy="87833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116967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Qual seria a solução ideal?</a:t>
            </a:r>
            <a:endParaRPr lang="en-US" sz="6500" spc="65" dirty="0">
              <a:solidFill>
                <a:srgbClr val="FFFEFB"/>
              </a:solidFill>
              <a:latin typeface="Open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586498">
            <a:off x="10134621" y="5038420"/>
            <a:ext cx="10087243" cy="100872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2680" y="2552700"/>
            <a:ext cx="3775320" cy="60892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34" y="2421724"/>
            <a:ext cx="9026434" cy="78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8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917885" y="-6063832"/>
            <a:ext cx="21734520" cy="2173452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52400" y="1943100"/>
            <a:ext cx="89154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4000" spc="65" dirty="0" smtClean="0">
                <a:solidFill>
                  <a:srgbClr val="FFFEFB"/>
                </a:solidFill>
                <a:latin typeface="Open Sans Bold"/>
              </a:rPr>
              <a:t>Utilizar tablets como cardápios?</a:t>
            </a:r>
            <a:endParaRPr lang="en-US" sz="4000" spc="65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381000" y="3467100"/>
            <a:ext cx="7006832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Opa sans"/>
              </a:rPr>
              <a:t>Tendência mundial?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Op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Opa sans"/>
              </a:rPr>
              <a:t>É Higiênico?</a:t>
            </a:r>
            <a:endParaRPr lang="pt-BR" sz="2400" dirty="0">
              <a:solidFill>
                <a:schemeClr val="bg1"/>
              </a:solidFill>
              <a:latin typeface="Opa sans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3" y="190500"/>
            <a:ext cx="6968593" cy="4648200"/>
          </a:xfrm>
          <a:prstGeom prst="flowChartConnector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152400" y="5676900"/>
            <a:ext cx="8915400" cy="978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4000" spc="65" dirty="0" smtClean="0">
                <a:solidFill>
                  <a:srgbClr val="FFFEFB"/>
                </a:solidFill>
                <a:latin typeface="Open Sans Bold"/>
              </a:rPr>
              <a:t>Cardápios Impressos?</a:t>
            </a:r>
            <a:endParaRPr lang="en-US" sz="4000" spc="65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381000" y="7353300"/>
            <a:ext cx="7006832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Opa sans"/>
              </a:rPr>
              <a:t>Controle sobre o cardápio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Op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Opa sans"/>
              </a:rPr>
              <a:t>É Higiênico?</a:t>
            </a:r>
            <a:endParaRPr lang="pt-BR" sz="2400" dirty="0">
              <a:solidFill>
                <a:schemeClr val="bg1"/>
              </a:solidFill>
              <a:latin typeface="Opa sans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76" y="4990207"/>
            <a:ext cx="6985000" cy="5245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9170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62610">
            <a:off x="7923980" y="-5723760"/>
            <a:ext cx="21734520" cy="2173452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199804" y="-342900"/>
            <a:ext cx="76200" cy="10972800"/>
          </a:xfrm>
          <a:prstGeom prst="rect">
            <a:avLst/>
          </a:prstGeom>
          <a:solidFill>
            <a:srgbClr val="FFFEFB"/>
          </a:solidFill>
        </p:spPr>
      </p:sp>
      <p:grpSp>
        <p:nvGrpSpPr>
          <p:cNvPr id="7" name="Group 7"/>
          <p:cNvGrpSpPr/>
          <p:nvPr/>
        </p:nvGrpSpPr>
        <p:grpSpPr>
          <a:xfrm>
            <a:off x="990600" y="4934296"/>
            <a:ext cx="418407" cy="41840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255343" y="5352703"/>
            <a:ext cx="2900460" cy="5472565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1616344" y="4074873"/>
            <a:ext cx="745145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spc="65" dirty="0" smtClean="0">
                <a:solidFill>
                  <a:srgbClr val="FFFEFB"/>
                </a:solidFill>
                <a:latin typeface="Open Sans Bold"/>
              </a:rPr>
              <a:t>Pra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que </a:t>
            </a:r>
            <a:r>
              <a:rPr lang="pt-BR" sz="3200" spc="65" dirty="0" smtClean="0">
                <a:solidFill>
                  <a:srgbClr val="FFFEFB"/>
                </a:solidFill>
                <a:latin typeface="Open Sans Bold"/>
              </a:rPr>
              <a:t>gastar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</a:t>
            </a:r>
            <a:r>
              <a:rPr lang="en-US" sz="3200" spc="65" dirty="0" err="1" smtClean="0">
                <a:solidFill>
                  <a:srgbClr val="FFFEFB"/>
                </a:solidFill>
                <a:latin typeface="Open Sans Bold"/>
              </a:rPr>
              <a:t>tanto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com tablets se o </a:t>
            </a:r>
            <a:r>
              <a:rPr lang="en-US" sz="3200" spc="65" dirty="0" err="1" smtClean="0">
                <a:solidFill>
                  <a:srgbClr val="FFFEFB"/>
                </a:solidFill>
                <a:latin typeface="Open Sans Bold"/>
              </a:rPr>
              <a:t>cardápio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</a:t>
            </a:r>
            <a:r>
              <a:rPr lang="en-US" sz="3200" spc="65" dirty="0" err="1" smtClean="0">
                <a:solidFill>
                  <a:srgbClr val="FFFEFB"/>
                </a:solidFill>
                <a:latin typeface="Open Sans Bold"/>
              </a:rPr>
              <a:t>pode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se </a:t>
            </a:r>
            <a:r>
              <a:rPr lang="en-US" sz="3200" spc="65" dirty="0" err="1" smtClean="0">
                <a:solidFill>
                  <a:srgbClr val="FFFEFB"/>
                </a:solidFill>
                <a:latin typeface="Open Sans Bold"/>
              </a:rPr>
              <a:t>encontrar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no </a:t>
            </a:r>
            <a:r>
              <a:rPr lang="en-US" sz="3200" spc="65" dirty="0" err="1" smtClean="0">
                <a:solidFill>
                  <a:srgbClr val="FFFEFB"/>
                </a:solidFill>
                <a:latin typeface="Open Sans Bold"/>
              </a:rPr>
              <a:t>celular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do </a:t>
            </a:r>
            <a:r>
              <a:rPr lang="en-US" sz="3200" spc="65" dirty="0" err="1" smtClean="0">
                <a:solidFill>
                  <a:srgbClr val="FFFEFB"/>
                </a:solidFill>
                <a:latin typeface="Open Sans Bold"/>
              </a:rPr>
              <a:t>próprio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 </a:t>
            </a:r>
            <a:r>
              <a:rPr lang="en-US" sz="3200" spc="65" dirty="0" err="1" smtClean="0">
                <a:solidFill>
                  <a:srgbClr val="FFFEFB"/>
                </a:solidFill>
                <a:latin typeface="Open Sans Bold"/>
              </a:rPr>
              <a:t>cliente</a:t>
            </a:r>
            <a:r>
              <a:rPr lang="en-US" sz="3200" spc="65" dirty="0" smtClean="0">
                <a:solidFill>
                  <a:srgbClr val="FFFEFB"/>
                </a:solidFill>
                <a:latin typeface="Open Sans Bold"/>
              </a:rPr>
              <a:t>?</a:t>
            </a:r>
            <a:endParaRPr lang="en-US" sz="3200" spc="65" dirty="0">
              <a:solidFill>
                <a:srgbClr val="FFFEFB"/>
              </a:solidFill>
              <a:latin typeface="Open Sans Bold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03"/>
          <a:stretch/>
        </p:blipFill>
        <p:spPr>
          <a:xfrm>
            <a:off x="11201400" y="2699096"/>
            <a:ext cx="6705600" cy="4501804"/>
          </a:xfrm>
          <a:prstGeom prst="flowChartConnector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29337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Como?</a:t>
            </a:r>
            <a:endParaRPr lang="en-US" sz="6500" spc="65" dirty="0">
              <a:solidFill>
                <a:srgbClr val="FFFEFB"/>
              </a:solidFill>
              <a:latin typeface="Open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586498">
            <a:off x="10134621" y="5038420"/>
            <a:ext cx="10087243" cy="100872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512680" y="2552700"/>
            <a:ext cx="3775320" cy="60892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6677386"/>
            <a:ext cx="6965043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5841"/>
              </a:lnSpc>
              <a:buFont typeface="Arial" panose="020B0604020202020204" pitchFamily="34" charset="0"/>
              <a:buChar char="•"/>
            </a:pPr>
            <a:r>
              <a:rPr lang="en-US" sz="3300" spc="429" dirty="0" smtClean="0">
                <a:solidFill>
                  <a:schemeClr val="bg1"/>
                </a:solidFill>
                <a:latin typeface="Open Sans Bold"/>
              </a:rPr>
              <a:t>Presencial</a:t>
            </a:r>
          </a:p>
          <a:p>
            <a:pPr marL="457200" indent="-457200">
              <a:lnSpc>
                <a:spcPts val="5841"/>
              </a:lnSpc>
              <a:buFont typeface="Arial" panose="020B0604020202020204" pitchFamily="34" charset="0"/>
              <a:buChar char="•"/>
            </a:pPr>
            <a:r>
              <a:rPr lang="en-US" sz="3300" spc="429" dirty="0" smtClean="0">
                <a:solidFill>
                  <a:schemeClr val="bg1"/>
                </a:solidFill>
                <a:latin typeface="Open Sans Bold"/>
              </a:rPr>
              <a:t>Delivery</a:t>
            </a:r>
          </a:p>
          <a:p>
            <a:pPr marL="457200" indent="-457200">
              <a:lnSpc>
                <a:spcPts val="5841"/>
              </a:lnSpc>
              <a:buFont typeface="Arial" panose="020B0604020202020204" pitchFamily="34" charset="0"/>
              <a:buChar char="•"/>
            </a:pPr>
            <a:r>
              <a:rPr lang="en-US" sz="3300" spc="429" dirty="0" smtClean="0">
                <a:solidFill>
                  <a:schemeClr val="bg1"/>
                </a:solidFill>
                <a:latin typeface="Open Sans Bold"/>
              </a:rPr>
              <a:t>Encomenda</a:t>
            </a:r>
            <a:endParaRPr lang="en-US" sz="3300" spc="429" dirty="0">
              <a:solidFill>
                <a:schemeClr val="bg1"/>
              </a:solidFill>
              <a:latin typeface="Open Sans 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028700" y="5372100"/>
            <a:ext cx="9696824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500" spc="65" dirty="0" smtClean="0">
                <a:solidFill>
                  <a:srgbClr val="FFFEFB"/>
                </a:solidFill>
                <a:latin typeface="Open Sans Bold"/>
              </a:rPr>
              <a:t>Tipos de vendas</a:t>
            </a:r>
            <a:endParaRPr lang="en-US" sz="6500" spc="65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188357" y="2552700"/>
            <a:ext cx="6965043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5841"/>
              </a:lnSpc>
              <a:buFont typeface="Arial" panose="020B0604020202020204" pitchFamily="34" charset="0"/>
              <a:buChar char="•"/>
            </a:pPr>
            <a:r>
              <a:rPr lang="en-US" sz="3300" spc="429" dirty="0" err="1" smtClean="0">
                <a:solidFill>
                  <a:schemeClr val="bg1"/>
                </a:solidFill>
                <a:latin typeface="Open Sans Bold"/>
              </a:rPr>
              <a:t>Explicação</a:t>
            </a:r>
            <a:r>
              <a:rPr lang="en-US" sz="3300" spc="429" dirty="0" smtClean="0">
                <a:solidFill>
                  <a:schemeClr val="bg1"/>
                </a:solidFill>
                <a:latin typeface="Open Sans Bold"/>
              </a:rPr>
              <a:t> do </a:t>
            </a:r>
            <a:r>
              <a:rPr lang="en-US" sz="3300" spc="429" dirty="0" err="1" smtClean="0">
                <a:solidFill>
                  <a:schemeClr val="bg1"/>
                </a:solidFill>
                <a:latin typeface="Open Sans Bold"/>
              </a:rPr>
              <a:t>processo</a:t>
            </a:r>
            <a:endParaRPr lang="en-US" sz="3300" spc="429" dirty="0">
              <a:solidFill>
                <a:schemeClr val="bg1"/>
              </a:solidFill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433532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69723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spc="225" dirty="0" smtClean="0">
                <a:solidFill>
                  <a:srgbClr val="393667"/>
                </a:solidFill>
                <a:latin typeface="Open Sans Bold"/>
              </a:rPr>
              <a:t>O que nós entregamos?</a:t>
            </a:r>
            <a:endParaRPr lang="en-US" sz="6000" spc="225" dirty="0">
              <a:solidFill>
                <a:srgbClr val="393667"/>
              </a:solidFill>
              <a:latin typeface="Open Sans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1227653" y="5844055"/>
            <a:ext cx="7849059" cy="78490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400" y="5143500"/>
            <a:ext cx="2900460" cy="547256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146143" y="1333500"/>
            <a:ext cx="9139636" cy="6746741"/>
            <a:chOff x="-7570" y="-180975"/>
            <a:chExt cx="9533652" cy="8995652"/>
          </a:xfrm>
        </p:grpSpPr>
        <p:sp>
          <p:nvSpPr>
            <p:cNvPr id="6" name="TextBox 6"/>
            <p:cNvSpPr txBox="1"/>
            <p:nvPr/>
          </p:nvSpPr>
          <p:spPr>
            <a:xfrm>
              <a:off x="0" y="-180975"/>
              <a:ext cx="9526082" cy="198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5841"/>
                </a:lnSpc>
                <a:buFont typeface="Arial" panose="020B0604020202020204" pitchFamily="34" charset="0"/>
                <a:buChar char="•"/>
              </a:pPr>
              <a:r>
                <a:rPr lang="en-US" sz="3300" spc="429" dirty="0" smtClean="0">
                  <a:solidFill>
                    <a:srgbClr val="ADADE9"/>
                  </a:solidFill>
                  <a:latin typeface="Open Sans Bold"/>
                </a:rPr>
                <a:t>Integração entre todos os tipos de vendas</a:t>
              </a:r>
              <a:endParaRPr lang="en-US" sz="3300" spc="429" dirty="0">
                <a:solidFill>
                  <a:srgbClr val="ADADE9"/>
                </a:solidFill>
                <a:latin typeface="Open Sans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7570" y="4899023"/>
              <a:ext cx="9526082" cy="889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 algn="l">
                <a:lnSpc>
                  <a:spcPts val="584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3300" u="none" spc="429" dirty="0" smtClean="0">
                  <a:solidFill>
                    <a:srgbClr val="ADADE9"/>
                  </a:solidFill>
                  <a:latin typeface="Open Sans Bold"/>
                </a:rPr>
                <a:t>Inteligência ao negócio</a:t>
              </a:r>
              <a:endParaRPr lang="en-US" sz="3300" u="none" spc="429" dirty="0">
                <a:solidFill>
                  <a:srgbClr val="ADADE9"/>
                </a:solidFill>
                <a:latin typeface="Open Sans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933479"/>
              <a:ext cx="9526082" cy="1881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 algn="l">
                <a:lnSpc>
                  <a:spcPts val="584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3300" u="none" spc="429" dirty="0" smtClean="0">
                  <a:solidFill>
                    <a:srgbClr val="ADADE9"/>
                  </a:solidFill>
                  <a:latin typeface="Open Sans Bold"/>
                </a:rPr>
                <a:t>Captalização e fidelização de clientes</a:t>
              </a:r>
              <a:endParaRPr lang="en-US" sz="3300" u="none" spc="429" dirty="0">
                <a:solidFill>
                  <a:srgbClr val="ADADE9"/>
                </a:solidFill>
                <a:latin typeface="Open Sans Bold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2195" y="3771900"/>
            <a:ext cx="4974779" cy="7056424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8153400" y="3617658"/>
            <a:ext cx="7144561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5841"/>
              </a:lnSpc>
              <a:buFont typeface="Arial" panose="020B0604020202020204" pitchFamily="34" charset="0"/>
              <a:buChar char="•"/>
            </a:pPr>
            <a:r>
              <a:rPr lang="en-US" sz="3300" spc="429" dirty="0" smtClean="0">
                <a:solidFill>
                  <a:srgbClr val="ADADE9"/>
                </a:solidFill>
                <a:latin typeface="Open Sans Bold"/>
              </a:rPr>
              <a:t>Melhoria nas operações</a:t>
            </a:r>
            <a:endParaRPr lang="en-US" sz="3300" spc="429" dirty="0">
              <a:solidFill>
                <a:srgbClr val="ADADE9"/>
              </a:solidFill>
              <a:latin typeface="Open Sans Bold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511</Words>
  <Application>Microsoft Office PowerPoint</Application>
  <PresentationFormat>Personalizar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Calibri</vt:lpstr>
      <vt:lpstr>Open Sans</vt:lpstr>
      <vt:lpstr>Open Sans Bold</vt:lpstr>
      <vt:lpstr>Opa sans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Ez City Delivery</dc:title>
  <dc:creator>Igor</dc:creator>
  <cp:lastModifiedBy>Igor Jales</cp:lastModifiedBy>
  <cp:revision>33</cp:revision>
  <dcterms:created xsi:type="dcterms:W3CDTF">2006-08-16T00:00:00Z</dcterms:created>
  <dcterms:modified xsi:type="dcterms:W3CDTF">2020-06-08T01:03:48Z</dcterms:modified>
  <dc:identifier>DAD-gl2HYTk</dc:identifier>
</cp:coreProperties>
</file>