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la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Aula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48" name="x = 1…"/>
          <p:cNvSpPr/>
          <p:nvPr>
            <p:ph type="subTitle" sz="half" idx="1"/>
          </p:nvPr>
        </p:nvSpPr>
        <p:spPr>
          <a:xfrm>
            <a:off x="5437237" y="3225800"/>
            <a:ext cx="513903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00F900"/>
                </a:solidFill>
              </a:rPr>
              <a:t>1</a:t>
            </a: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rgbClr val="00F900"/>
                </a:solidFill>
              </a:rPr>
              <a:t>4.2</a:t>
            </a: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+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s</a:t>
            </a:r>
            <a:r>
              <a:t>)</a:t>
            </a:r>
          </a:p>
          <a:p>
            <a:pPr algn="l">
              <a:defRPr sz="4800"/>
            </a:pPr>
            <a:r>
              <a:t>- ou -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 </a:t>
            </a:r>
            <a:r>
              <a:t>+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 y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51" name="x = 1…"/>
          <p:cNvSpPr/>
          <p:nvPr>
            <p:ph type="subTitle" sz="quarter" idx="1"/>
          </p:nvPr>
        </p:nvSpPr>
        <p:spPr>
          <a:xfrm>
            <a:off x="5437237" y="3225800"/>
            <a:ext cx="5139036" cy="4124673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00F900"/>
                </a:solidFill>
              </a:rPr>
              <a:t>1</a:t>
            </a: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rgbClr val="00F900"/>
                </a:solidFill>
              </a:rPr>
              <a:t>4.2</a:t>
            </a: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z</a:t>
            </a:r>
            <a:r>
              <a:t> = </a:t>
            </a:r>
            <a:r>
              <a:rPr>
                <a:solidFill>
                  <a:srgbClr val="00F900"/>
                </a:solidFill>
              </a:rPr>
              <a:t>“Olá”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 </a:t>
            </a:r>
            <a:r>
              <a:t>+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 y </a:t>
            </a:r>
            <a:r>
              <a:t>+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 z</a:t>
            </a:r>
            <a:r>
              <a:t>)</a:t>
            </a:r>
          </a:p>
        </p:txBody>
      </p:sp>
      <p:sp>
        <p:nvSpPr>
          <p:cNvPr id="152" name="Line"/>
          <p:cNvSpPr/>
          <p:nvPr/>
        </p:nvSpPr>
        <p:spPr>
          <a:xfrm>
            <a:off x="5376580" y="6476851"/>
            <a:ext cx="433698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3" name="Erro!"/>
          <p:cNvSpPr/>
          <p:nvPr/>
        </p:nvSpPr>
        <p:spPr>
          <a:xfrm>
            <a:off x="6730339" y="6730999"/>
            <a:ext cx="142372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pPr/>
            <a:r>
              <a:t>Erro!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lterar tipo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Alterar tipos</a:t>
            </a:r>
          </a:p>
        </p:txBody>
      </p:sp>
      <p:sp>
        <p:nvSpPr>
          <p:cNvPr id="156" name="x = str(1)…"/>
          <p:cNvSpPr/>
          <p:nvPr>
            <p:ph type="subTitle" sz="half" idx="1"/>
          </p:nvPr>
        </p:nvSpPr>
        <p:spPr>
          <a:xfrm>
            <a:off x="4654698" y="3225800"/>
            <a:ext cx="6689379" cy="4124673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= str(</a:t>
            </a:r>
            <a:r>
              <a:rPr>
                <a:solidFill>
                  <a:srgbClr val="00F900"/>
                </a:solidFill>
              </a:rPr>
              <a:t>1</a:t>
            </a:r>
            <a:r>
              <a:t>)</a:t>
            </a: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 = str(</a:t>
            </a:r>
            <a:r>
              <a:rPr>
                <a:solidFill>
                  <a:srgbClr val="00F900"/>
                </a:solidFill>
              </a:rPr>
              <a:t>4.2</a:t>
            </a:r>
            <a:r>
              <a:t>)</a:t>
            </a: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z</a:t>
            </a:r>
            <a:r>
              <a:t> = </a:t>
            </a:r>
            <a:r>
              <a:rPr>
                <a:solidFill>
                  <a:srgbClr val="00F900"/>
                </a:solidFill>
              </a:rPr>
              <a:t>“Olá”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 </a:t>
            </a:r>
            <a:r>
              <a:t>+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 y </a:t>
            </a:r>
            <a:r>
              <a:t>+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 z</a:t>
            </a:r>
            <a:r>
              <a:t>)</a:t>
            </a:r>
          </a:p>
        </p:txBody>
      </p:sp>
      <p:sp>
        <p:nvSpPr>
          <p:cNvPr id="157" name="Ok!"/>
          <p:cNvSpPr/>
          <p:nvPr/>
        </p:nvSpPr>
        <p:spPr>
          <a:xfrm>
            <a:off x="6233617" y="6781799"/>
            <a:ext cx="109636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pPr/>
            <a:r>
              <a:t>Ok!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60" name="numero = 1 + 2 * 10 / 4.0"/>
          <p:cNvSpPr/>
          <p:nvPr>
            <p:ph type="subTitle" sz="half" idx="1"/>
          </p:nvPr>
        </p:nvSpPr>
        <p:spPr>
          <a:xfrm>
            <a:off x="2772122" y="2972271"/>
            <a:ext cx="746055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numero</a:t>
            </a:r>
            <a:r>
              <a:t> = </a:t>
            </a:r>
            <a:r>
              <a:rPr>
                <a:solidFill>
                  <a:srgbClr val="00F900"/>
                </a:solidFill>
              </a:rPr>
              <a:t>1 </a:t>
            </a:r>
            <a:r>
              <a:t>+</a:t>
            </a:r>
            <a:r>
              <a:rPr>
                <a:solidFill>
                  <a:srgbClr val="00F900"/>
                </a:solidFill>
              </a:rPr>
              <a:t> 2 </a:t>
            </a:r>
            <a:r>
              <a:t>*</a:t>
            </a:r>
            <a:r>
              <a:rPr>
                <a:solidFill>
                  <a:srgbClr val="00F900"/>
                </a:solidFill>
              </a:rPr>
              <a:t> 10 </a:t>
            </a:r>
            <a:r>
              <a:t>/</a:t>
            </a:r>
            <a:r>
              <a:rPr>
                <a:solidFill>
                  <a:srgbClr val="00F900"/>
                </a:solidFill>
              </a:rPr>
              <a:t> 4.0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63" name="resto = 10 % 4"/>
          <p:cNvSpPr/>
          <p:nvPr>
            <p:ph type="subTitle" sz="half" idx="1"/>
          </p:nvPr>
        </p:nvSpPr>
        <p:spPr>
          <a:xfrm>
            <a:off x="4444553" y="2972271"/>
            <a:ext cx="6399214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resto</a:t>
            </a:r>
            <a:r>
              <a:t> = </a:t>
            </a:r>
            <a:r>
              <a:rPr>
                <a:solidFill>
                  <a:srgbClr val="00F900"/>
                </a:solidFill>
              </a:rPr>
              <a:t>10 </a:t>
            </a:r>
            <a:r>
              <a:t>%</a:t>
            </a:r>
            <a:r>
              <a:rPr>
                <a:solidFill>
                  <a:srgbClr val="00F900"/>
                </a:solidFill>
              </a:rPr>
              <a:t>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66" name="potencia = 3 ** 2"/>
          <p:cNvSpPr/>
          <p:nvPr>
            <p:ph type="subTitle" sz="half" idx="1"/>
          </p:nvPr>
        </p:nvSpPr>
        <p:spPr>
          <a:xfrm>
            <a:off x="4088953" y="2972271"/>
            <a:ext cx="6399214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potencia</a:t>
            </a:r>
            <a:r>
              <a:t> = </a:t>
            </a:r>
            <a:r>
              <a:rPr>
                <a:solidFill>
                  <a:srgbClr val="00F900"/>
                </a:solidFill>
              </a:rPr>
              <a:t>3 </a:t>
            </a:r>
            <a:r>
              <a:t>**</a:t>
            </a:r>
            <a:r>
              <a:rPr>
                <a:solidFill>
                  <a:srgbClr val="00F900"/>
                </a:solidFill>
              </a:rPr>
              <a:t>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69" name="juntos = “Olá,” + “  ” + “mundo!”"/>
          <p:cNvSpPr/>
          <p:nvPr>
            <p:ph type="subTitle" sz="half" idx="1"/>
          </p:nvPr>
        </p:nvSpPr>
        <p:spPr>
          <a:xfrm>
            <a:off x="2515889" y="3149600"/>
            <a:ext cx="8989022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juntos</a:t>
            </a:r>
            <a:r>
              <a:t> = </a:t>
            </a:r>
            <a:r>
              <a:rPr>
                <a:solidFill>
                  <a:srgbClr val="00F900"/>
                </a:solidFill>
              </a:rPr>
              <a:t>“Olá,” </a:t>
            </a:r>
            <a:r>
              <a:t>+</a:t>
            </a:r>
            <a:r>
              <a:rPr>
                <a:solidFill>
                  <a:srgbClr val="00F900"/>
                </a:solidFill>
              </a:rPr>
              <a:t> “  ” </a:t>
            </a:r>
            <a:r>
              <a:t>+</a:t>
            </a:r>
            <a:r>
              <a:rPr>
                <a:solidFill>
                  <a:srgbClr val="00F900"/>
                </a:solidFill>
              </a:rPr>
              <a:t> “mundo!”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72" name="varios = “Olá” * 10"/>
          <p:cNvSpPr/>
          <p:nvPr>
            <p:ph type="subTitle" sz="half" idx="1"/>
          </p:nvPr>
        </p:nvSpPr>
        <p:spPr>
          <a:xfrm>
            <a:off x="36149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varios</a:t>
            </a:r>
            <a:r>
              <a:t> = </a:t>
            </a:r>
            <a:r>
              <a:rPr>
                <a:solidFill>
                  <a:srgbClr val="00F900"/>
                </a:solidFill>
              </a:rPr>
              <a:t>“Olá” </a:t>
            </a:r>
            <a:r>
              <a:t>*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pera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</a:t>
            </a:r>
          </a:p>
        </p:txBody>
      </p:sp>
      <p:sp>
        <p:nvSpPr>
          <p:cNvPr id="175" name="lista1 = [2, 4, 6]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lista1</a:t>
            </a:r>
            <a:r>
              <a:t> = 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2, 4, 6</a:t>
            </a:r>
            <a:r>
              <a:t>]</a:t>
            </a: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lista2</a:t>
            </a:r>
            <a:r>
              <a:t> = 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1, 3, 5</a:t>
            </a:r>
            <a:r>
              <a:t>]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listas</a:t>
            </a:r>
            <a:r>
              <a:t> =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lista1</a:t>
            </a:r>
            <a:r>
              <a:rPr>
                <a:solidFill>
                  <a:srgbClr val="00F900"/>
                </a:solidFill>
              </a:rPr>
              <a:t> </a:t>
            </a:r>
            <a:r>
              <a:t>+</a:t>
            </a:r>
            <a:r>
              <a:rPr>
                <a:solidFill>
                  <a:srgbClr val="00F900"/>
                </a:solidFill>
              </a:rPr>
              <a:t>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78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print(len(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ython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22" name="do começo ao fim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começo ao fim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81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4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84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</a:t>
            </a:r>
            <a:r>
              <a:t>.index(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‘sou’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87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</a:t>
            </a:r>
            <a:r>
              <a:t>.count(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‘u’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90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4</a:t>
            </a:r>
            <a:r>
              <a:t>: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9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93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frase[</a:t>
            </a:r>
            <a:r>
              <a:t>: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96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</a:t>
            </a:r>
            <a:r>
              <a:t>.upper( ))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</a:t>
            </a:r>
            <a:r>
              <a:t>.lower( 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perações com 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Operações com texto</a:t>
            </a:r>
          </a:p>
        </p:txBody>
      </p:sp>
      <p:sp>
        <p:nvSpPr>
          <p:cNvPr id="199" name="frase = “Eu sou um texto”…"/>
          <p:cNvSpPr/>
          <p:nvPr>
            <p:ph type="subTitle" sz="half" idx="1"/>
          </p:nvPr>
        </p:nvSpPr>
        <p:spPr>
          <a:xfrm>
            <a:off x="3691185" y="2972271"/>
            <a:ext cx="7331126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frase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“Eu sou um texto”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frase</a:t>
            </a:r>
            <a:r>
              <a:t>.split(“ ”))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di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Condições</a:t>
            </a:r>
          </a:p>
        </p:txBody>
      </p:sp>
      <p:sp>
        <p:nvSpPr>
          <p:cNvPr id="202" name="x = 2…"/>
          <p:cNvSpPr/>
          <p:nvPr>
            <p:ph type="subTitle" sz="half" idx="1"/>
          </p:nvPr>
        </p:nvSpPr>
        <p:spPr>
          <a:xfrm>
            <a:off x="4585592" y="2972271"/>
            <a:ext cx="6487519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x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print(</a:t>
            </a:r>
            <a:r>
              <a:t>x </a:t>
            </a:r>
            <a:r>
              <a:rPr>
                <a:solidFill>
                  <a:srgbClr val="FFFFFF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)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print(</a:t>
            </a:r>
            <a:r>
              <a:t>x </a:t>
            </a:r>
            <a:r>
              <a:rPr>
                <a:solidFill>
                  <a:srgbClr val="FFFFFF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3</a:t>
            </a:r>
            <a:r>
              <a:rPr>
                <a:solidFill>
                  <a:srgbClr val="FFFFFF"/>
                </a:solidFill>
              </a:rPr>
              <a:t>)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print(</a:t>
            </a:r>
            <a:r>
              <a:t>x </a:t>
            </a:r>
            <a:r>
              <a:rPr>
                <a:solidFill>
                  <a:srgbClr val="FFFFFF"/>
                </a:solidFill>
              </a:rPr>
              <a:t>&lt;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3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di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Condições</a:t>
            </a:r>
          </a:p>
        </p:txBody>
      </p:sp>
      <p:sp>
        <p:nvSpPr>
          <p:cNvPr id="205" name="nome = &quot;Bob&quot;…"/>
          <p:cNvSpPr/>
          <p:nvPr>
            <p:ph type="subTitle" sz="half" idx="1"/>
          </p:nvPr>
        </p:nvSpPr>
        <p:spPr>
          <a:xfrm>
            <a:off x="2261344" y="2972271"/>
            <a:ext cx="8811767" cy="5256858"/>
          </a:xfrm>
          <a:prstGeom prst="rect">
            <a:avLst/>
          </a:prstGeom>
        </p:spPr>
        <p:txBody>
          <a:bodyPr anchor="ctr"/>
          <a:lstStyle/>
          <a:p>
            <a:pPr algn="l" defTabSz="514095">
              <a:defRPr sz="4224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nome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"Bob"</a:t>
            </a:r>
          </a:p>
          <a:p>
            <a:pPr algn="l" defTabSz="514095">
              <a:defRPr sz="4224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idade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23</a:t>
            </a:r>
          </a:p>
          <a:p>
            <a:pPr algn="l" defTabSz="514095">
              <a:defRPr sz="4224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if</a:t>
            </a:r>
            <a:r>
              <a:t> nome </a:t>
            </a:r>
            <a:r>
              <a:rPr>
                <a:solidFill>
                  <a:srgbClr val="FFFFFF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"Bob"</a:t>
            </a:r>
            <a:r>
              <a:t> </a:t>
            </a:r>
            <a:r>
              <a:rPr>
                <a:solidFill>
                  <a:srgbClr val="FFFFFF"/>
                </a:solidFill>
              </a:rPr>
              <a:t>and</a:t>
            </a:r>
            <a:r>
              <a:t> idade </a:t>
            </a:r>
            <a:r>
              <a:rPr>
                <a:solidFill>
                  <a:srgbClr val="FFFFFF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23</a:t>
            </a:r>
            <a:r>
              <a:rPr>
                <a:solidFill>
                  <a:srgbClr val="FFFFFF"/>
                </a:solidFill>
              </a:rPr>
              <a:t>:</a:t>
            </a:r>
          </a:p>
          <a:p>
            <a:pPr algn="l" defTabSz="514095">
              <a:defRPr sz="4224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“Bob com 23 anos"</a:t>
            </a:r>
            <a:r>
              <a:rPr>
                <a:solidFill>
                  <a:srgbClr val="FFFFFF"/>
                </a:solidFill>
              </a:rPr>
              <a:t>)</a:t>
            </a:r>
          </a:p>
          <a:p>
            <a:pPr algn="l" defTabSz="514095">
              <a:defRPr sz="4224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</a:p>
          <a:p>
            <a:pPr algn="l" defTabSz="514095">
              <a:defRPr sz="4224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if</a:t>
            </a:r>
            <a:r>
              <a:t> nome </a:t>
            </a:r>
            <a:r>
              <a:rPr>
                <a:solidFill>
                  <a:srgbClr val="FFFFFF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"Bob"</a:t>
            </a:r>
            <a:r>
              <a:t> </a:t>
            </a:r>
            <a:r>
              <a:rPr>
                <a:solidFill>
                  <a:srgbClr val="FFFFFF"/>
                </a:solidFill>
              </a:rPr>
              <a:t>or</a:t>
            </a:r>
            <a:r>
              <a:t> nome </a:t>
            </a:r>
            <a:r>
              <a:rPr>
                <a:solidFill>
                  <a:srgbClr val="FFFFFF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"Rick"</a:t>
            </a:r>
            <a:r>
              <a:rPr>
                <a:solidFill>
                  <a:srgbClr val="FFFFFF"/>
                </a:solidFill>
              </a:rPr>
              <a:t>:</a:t>
            </a:r>
          </a:p>
          <a:p>
            <a:pPr algn="l" defTabSz="514095">
              <a:defRPr sz="4224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“Ou Bob ou Rick”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ndi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Condições</a:t>
            </a:r>
          </a:p>
        </p:txBody>
      </p:sp>
      <p:sp>
        <p:nvSpPr>
          <p:cNvPr id="208" name="nome = &quot;Bob&quot;…"/>
          <p:cNvSpPr/>
          <p:nvPr>
            <p:ph type="subTitle" sz="half" idx="1"/>
          </p:nvPr>
        </p:nvSpPr>
        <p:spPr>
          <a:xfrm>
            <a:off x="2261344" y="2972271"/>
            <a:ext cx="8811767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nome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"Bob"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if</a:t>
            </a:r>
            <a:r>
              <a:t> name </a:t>
            </a:r>
            <a:r>
              <a:rPr>
                <a:solidFill>
                  <a:srgbClr val="FFFFFF"/>
                </a:solidFill>
              </a:rPr>
              <a:t>in</a:t>
            </a:r>
            <a:r>
              <a:t> </a:t>
            </a:r>
            <a:r>
              <a:rPr>
                <a:solidFill>
                  <a:srgbClr val="FFFFFF"/>
                </a:solidFill>
              </a:rPr>
              <a:t>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"Bob"</a:t>
            </a:r>
            <a:r>
              <a:rPr>
                <a:solidFill>
                  <a:srgbClr val="FFFFFF"/>
                </a:solidFill>
              </a:rPr>
              <a:t>,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 "Rick"</a:t>
            </a:r>
            <a:r>
              <a:rPr>
                <a:solidFill>
                  <a:srgbClr val="FFFFFF"/>
                </a:solidFill>
              </a:rPr>
              <a:t>]: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“Ou Bob ou Rick”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lá, mundo"/>
          <p:cNvSpPr/>
          <p:nvPr>
            <p:ph type="ctrTitle"/>
          </p:nvPr>
        </p:nvSpPr>
        <p:spPr>
          <a:xfrm>
            <a:off x="1270000" y="-1003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Olá, mundo</a:t>
            </a:r>
          </a:p>
        </p:txBody>
      </p:sp>
      <p:sp>
        <p:nvSpPr>
          <p:cNvPr id="125" name="print(“Olá, mundo!”)"/>
          <p:cNvSpPr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print(</a:t>
            </a:r>
            <a:r>
              <a:rPr>
                <a:solidFill>
                  <a:srgbClr val="00F900"/>
                </a:solidFill>
              </a:rPr>
              <a:t>“Olá, mundo!”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ndi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Condições</a:t>
            </a:r>
          </a:p>
        </p:txBody>
      </p:sp>
      <p:sp>
        <p:nvSpPr>
          <p:cNvPr id="211" name="x = 6…"/>
          <p:cNvSpPr/>
          <p:nvPr>
            <p:ph type="subTitle" sz="half" idx="1"/>
          </p:nvPr>
        </p:nvSpPr>
        <p:spPr>
          <a:xfrm>
            <a:off x="2261344" y="2972271"/>
            <a:ext cx="8811767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x </a:t>
            </a:r>
            <a:r>
              <a:rPr>
                <a:solidFill>
                  <a:srgbClr val="FFFFFF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6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if</a:t>
            </a:r>
            <a:r>
              <a:t> x </a:t>
            </a:r>
            <a:r>
              <a:rPr>
                <a:solidFill>
                  <a:srgbClr val="FFFFFF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: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“x igual a 2"</a:t>
            </a:r>
            <a:r>
              <a:rPr>
                <a:solidFill>
                  <a:srgbClr val="FFFFFF"/>
                </a:solidFill>
              </a:rPr>
              <a:t>)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elif</a:t>
            </a:r>
            <a:r>
              <a:t> x </a:t>
            </a:r>
            <a:r>
              <a:rPr>
                <a:solidFill>
                  <a:srgbClr val="FFFFFF"/>
                </a:solidFill>
              </a:rPr>
              <a:t>&lt;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4</a:t>
            </a:r>
            <a:r>
              <a:rPr>
                <a:solidFill>
                  <a:srgbClr val="FFFFFF"/>
                </a:solidFill>
              </a:rPr>
              <a:t>: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"x menor que 4”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else: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    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“x é outra coisa”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oop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214" name="for primo in [2, 3, 5, 7]:…"/>
          <p:cNvSpPr/>
          <p:nvPr>
            <p:ph type="subTitle" sz="half" idx="1"/>
          </p:nvPr>
        </p:nvSpPr>
        <p:spPr>
          <a:xfrm>
            <a:off x="3556744" y="3061171"/>
            <a:ext cx="8811767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for</a:t>
            </a:r>
            <a:r>
              <a:t> primo </a:t>
            </a:r>
            <a:r>
              <a:rPr>
                <a:solidFill>
                  <a:srgbClr val="FFFFFF"/>
                </a:solidFill>
              </a:rPr>
              <a:t>in</a:t>
            </a:r>
            <a:r>
              <a:t> </a:t>
            </a:r>
            <a:r>
              <a:rPr>
                <a:solidFill>
                  <a:srgbClr val="FFFFFF"/>
                </a:solidFill>
              </a:rPr>
              <a:t>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,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 3</a:t>
            </a:r>
            <a:r>
              <a:rPr>
                <a:solidFill>
                  <a:srgbClr val="FFFFFF"/>
                </a:solidFill>
              </a:rPr>
              <a:t>,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 5</a:t>
            </a:r>
            <a:r>
              <a:rPr>
                <a:solidFill>
                  <a:srgbClr val="FFFFFF"/>
                </a:solidFill>
              </a:rPr>
              <a:t>,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 7</a:t>
            </a:r>
            <a:r>
              <a:rPr>
                <a:solidFill>
                  <a:srgbClr val="FFFFFF"/>
                </a:solidFill>
              </a:rPr>
              <a:t>]: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t>primo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op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217" name="for numero in range(1, 5):…"/>
          <p:cNvSpPr/>
          <p:nvPr>
            <p:ph type="subTitle" sz="half" idx="1"/>
          </p:nvPr>
        </p:nvSpPr>
        <p:spPr>
          <a:xfrm>
            <a:off x="2820144" y="2972271"/>
            <a:ext cx="8811767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for</a:t>
            </a:r>
            <a:r>
              <a:t> numero </a:t>
            </a:r>
            <a:r>
              <a:rPr>
                <a:solidFill>
                  <a:srgbClr val="FFFFFF"/>
                </a:solidFill>
              </a:rPr>
              <a:t>in</a:t>
            </a:r>
            <a:r>
              <a:t> </a:t>
            </a:r>
            <a:r>
              <a:rPr>
                <a:solidFill>
                  <a:srgbClr val="FFFFFF"/>
                </a:solidFill>
              </a:rPr>
              <a:t>range(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 5</a:t>
            </a:r>
            <a:r>
              <a:rPr>
                <a:solidFill>
                  <a:srgbClr val="FFFFFF"/>
                </a:solidFill>
              </a:rPr>
              <a:t>):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t>numero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oop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220" name="conta = 0…"/>
          <p:cNvSpPr/>
          <p:nvPr>
            <p:ph type="subTitle" sz="half" idx="1"/>
          </p:nvPr>
        </p:nvSpPr>
        <p:spPr>
          <a:xfrm>
            <a:off x="3594844" y="2972271"/>
            <a:ext cx="8811767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conta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while </a:t>
            </a:r>
            <a:r>
              <a:t>conta</a:t>
            </a:r>
            <a:r>
              <a:rPr>
                <a:solidFill>
                  <a:srgbClr val="FFFFFF"/>
                </a:solidFill>
              </a:rPr>
              <a:t> &lt;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5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    print(</a:t>
            </a:r>
            <a:r>
              <a:t>conta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conta</a:t>
            </a:r>
            <a:r>
              <a:rPr>
                <a:solidFill>
                  <a:srgbClr val="FFFFFF"/>
                </a:solidFill>
              </a:rPr>
              <a:t> +=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oop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223" name="conta = 0…"/>
          <p:cNvSpPr/>
          <p:nvPr>
            <p:ph type="subTitle" sz="half" idx="1"/>
          </p:nvPr>
        </p:nvSpPr>
        <p:spPr>
          <a:xfrm>
            <a:off x="3315444" y="2972271"/>
            <a:ext cx="8811767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conta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while </a:t>
            </a:r>
            <a:r>
              <a:rPr>
                <a:solidFill>
                  <a:schemeClr val="accent3"/>
                </a:solidFill>
              </a:rPr>
              <a:t>True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    print(</a:t>
            </a:r>
            <a:r>
              <a:t>conta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conta</a:t>
            </a:r>
            <a:r>
              <a:rPr>
                <a:solidFill>
                  <a:srgbClr val="FFFFFF"/>
                </a:solidFill>
              </a:rPr>
              <a:t> +=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  <a:p>
            <a:pPr lvl="3"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if </a:t>
            </a:r>
            <a:r>
              <a:t>conta</a:t>
            </a:r>
            <a:r>
              <a:rPr>
                <a:solidFill>
                  <a:srgbClr val="FFFFFF"/>
                </a:solidFill>
              </a:rPr>
              <a:t> &gt;=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5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lvl="4"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break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un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Funções</a:t>
            </a:r>
          </a:p>
        </p:txBody>
      </p:sp>
      <p:sp>
        <p:nvSpPr>
          <p:cNvPr id="226" name="def minha_funcao( ):…"/>
          <p:cNvSpPr/>
          <p:nvPr>
            <p:ph type="subTitle" sz="half" idx="1"/>
          </p:nvPr>
        </p:nvSpPr>
        <p:spPr>
          <a:xfrm>
            <a:off x="3067893" y="2972271"/>
            <a:ext cx="9059318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def</a:t>
            </a:r>
            <a:r>
              <a:t> </a:t>
            </a:r>
            <a:r>
              <a:rPr>
                <a:solidFill>
                  <a:srgbClr val="FFFFFF"/>
                </a:solidFill>
              </a:rPr>
              <a:t>minha_funcao( ):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“Olá, da minha funcão!”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minha_funcao(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unçõ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Funções</a:t>
            </a:r>
          </a:p>
        </p:txBody>
      </p:sp>
      <p:sp>
        <p:nvSpPr>
          <p:cNvPr id="229" name="def soma_numeros(a, b):…"/>
          <p:cNvSpPr/>
          <p:nvPr>
            <p:ph type="subTitle" sz="half" idx="1"/>
          </p:nvPr>
        </p:nvSpPr>
        <p:spPr>
          <a:xfrm>
            <a:off x="3067893" y="2972271"/>
            <a:ext cx="9059318" cy="5256858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def soma_numeros(</a:t>
            </a:r>
            <a:r>
              <a:t>a</a:t>
            </a:r>
            <a:r>
              <a:rPr>
                <a:solidFill>
                  <a:srgbClr val="FFFFFF"/>
                </a:solidFill>
              </a:rPr>
              <a:t>, </a:t>
            </a:r>
            <a:r>
              <a:t>b</a:t>
            </a:r>
            <a:r>
              <a:rPr>
                <a:solidFill>
                  <a:srgbClr val="FFFFFF"/>
                </a:solidFill>
              </a:rPr>
              <a:t>):</a:t>
            </a:r>
            <a:endParaRPr>
              <a:solidFill>
                <a:srgbClr val="FFFFFF"/>
              </a:solidFill>
            </a:endParaR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rPr>
                <a:solidFill>
                  <a:srgbClr val="FFFFFF"/>
                </a:solidFill>
              </a:rPr>
              <a:t>    return </a:t>
            </a:r>
            <a:r>
              <a:t>a</a:t>
            </a:r>
            <a:r>
              <a:rPr>
                <a:solidFill>
                  <a:srgbClr val="FFFFFF"/>
                </a:solidFill>
              </a:rPr>
              <a:t> + </a:t>
            </a:r>
            <a:r>
              <a:t>b</a:t>
            </a: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</a:p>
          <a:p>
            <a:pPr algn="l">
              <a:defRPr sz="48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x </a:t>
            </a:r>
            <a:r>
              <a:rPr>
                <a:solidFill>
                  <a:srgbClr val="FFFFFF"/>
                </a:solidFill>
              </a:rPr>
              <a:t>= soma_numeros(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20</a:t>
            </a:r>
            <a:r>
              <a:rPr>
                <a:solidFill>
                  <a:srgbClr val="FFFFFF"/>
                </a:solidFill>
              </a:rPr>
              <a:t>,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22</a:t>
            </a:r>
            <a:r>
              <a:rPr>
                <a:solidFill>
                  <a:srgbClr val="FFFFFF"/>
                </a:solidFill>
              </a:rPr>
              <a:t>)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No futuro:"/>
          <p:cNvSpPr/>
          <p:nvPr>
            <p:ph type="ctrTitle"/>
          </p:nvPr>
        </p:nvSpPr>
        <p:spPr>
          <a:xfrm>
            <a:off x="1270000" y="-1905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No futuro:</a:t>
            </a:r>
          </a:p>
        </p:txBody>
      </p:sp>
      <p:sp>
        <p:nvSpPr>
          <p:cNvPr id="232" name="Classes e objetos…"/>
          <p:cNvSpPr/>
          <p:nvPr>
            <p:ph type="subTitle" sz="quarter" idx="1"/>
          </p:nvPr>
        </p:nvSpPr>
        <p:spPr>
          <a:xfrm>
            <a:off x="4549353" y="4076700"/>
            <a:ext cx="3906094" cy="4172000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Char char="•"/>
            </a:pPr>
            <a:r>
              <a:t>Classes e objetos</a:t>
            </a:r>
          </a:p>
          <a:p>
            <a:pPr marL="228600" indent="-228600" algn="l">
              <a:buSzPct val="100000"/>
              <a:buChar char="•"/>
            </a:pPr>
            <a:r>
              <a:t>Dicionários</a:t>
            </a:r>
          </a:p>
          <a:p>
            <a:pPr marL="228600" indent="-228600" algn="l">
              <a:buSzPct val="100000"/>
              <a:buChar char="•"/>
            </a:pPr>
            <a:r>
              <a:t>Módulos</a:t>
            </a:r>
          </a:p>
          <a:p>
            <a:pPr marL="228600" indent="-228600" algn="l">
              <a:buSzPct val="100000"/>
              <a:buChar char="•"/>
            </a:pPr>
            <a:r>
              <a:t>Geradores</a:t>
            </a:r>
          </a:p>
          <a:p>
            <a:pPr marL="228600" indent="-228600" algn="l">
              <a:buSzPct val="100000"/>
              <a:buChar char="•"/>
            </a:pPr>
            <a:r>
              <a:t>Outros paradigmas</a:t>
            </a:r>
          </a:p>
          <a:p>
            <a:pPr marL="228600" indent="-228600" algn="l">
              <a:buSzPct val="100000"/>
              <a:buChar char="•"/>
            </a:pPr>
            <a:r>
              <a:t>Sets</a:t>
            </a:r>
          </a:p>
          <a:p>
            <a:pPr marL="228600" indent="-228600" algn="l">
              <a:buSzPct val="100000"/>
              <a:buChar char="•"/>
            </a:pPr>
            <a:r>
              <a:t>Introspecção</a:t>
            </a:r>
          </a:p>
          <a:p>
            <a:pPr marL="228600" indent="-228600" algn="l">
              <a:buSzPct val="100000"/>
              <a:buChar char="•"/>
            </a:pPr>
            <a:r>
              <a:t>e muito mais!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ndentaçã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Indentação</a:t>
            </a:r>
          </a:p>
        </p:txBody>
      </p:sp>
      <p:sp>
        <p:nvSpPr>
          <p:cNvPr id="128" name="x = 1…"/>
          <p:cNvSpPr/>
          <p:nvPr>
            <p:ph type="subTitle" sz="half" idx="1"/>
          </p:nvPr>
        </p:nvSpPr>
        <p:spPr>
          <a:xfrm>
            <a:off x="2428527" y="3225800"/>
            <a:ext cx="8147746" cy="3302000"/>
          </a:xfrm>
          <a:prstGeom prst="rect">
            <a:avLst/>
          </a:prstGeom>
        </p:spPr>
        <p:txBody>
          <a:bodyPr anchor="ctr"/>
          <a:lstStyle/>
          <a:p>
            <a:pPr algn="l" defTabSz="572516">
              <a:defRPr sz="4704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00F900"/>
                </a:solidFill>
              </a:rPr>
              <a:t>1</a:t>
            </a:r>
          </a:p>
          <a:p>
            <a:pPr algn="l" defTabSz="572516">
              <a:defRPr sz="4704"/>
            </a:pPr>
            <a:r>
              <a:t>if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== </a:t>
            </a:r>
            <a:r>
              <a:rPr>
                <a:solidFill>
                  <a:srgbClr val="00F900"/>
                </a:solidFill>
              </a:rPr>
              <a:t>1</a:t>
            </a:r>
            <a:r>
              <a:t>:</a:t>
            </a:r>
          </a:p>
          <a:p>
            <a:pPr algn="l" defTabSz="572516">
              <a:defRPr sz="4704"/>
            </a:pPr>
            <a:r>
              <a:t>    </a:t>
            </a:r>
            <a:r>
              <a:rPr>
                <a:solidFill>
                  <a:srgbClr val="AA7942"/>
                </a:solidFill>
              </a:rPr>
              <a:t># 4 espaços de indentação</a:t>
            </a:r>
          </a:p>
          <a:p>
            <a:pPr algn="l" defTabSz="572516">
              <a:defRPr sz="4704"/>
            </a:pPr>
            <a:r>
              <a:t>    print(</a:t>
            </a:r>
            <a:r>
              <a:rPr>
                <a:solidFill>
                  <a:srgbClr val="00F900"/>
                </a:solidFill>
              </a:rPr>
              <a:t>“x é 1”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Números inteiro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Números inteiros</a:t>
            </a:r>
          </a:p>
        </p:txBody>
      </p:sp>
      <p:sp>
        <p:nvSpPr>
          <p:cNvPr id="131" name="x = 1…"/>
          <p:cNvSpPr/>
          <p:nvPr>
            <p:ph type="subTitle" sz="quarter" idx="1"/>
          </p:nvPr>
        </p:nvSpPr>
        <p:spPr>
          <a:xfrm>
            <a:off x="5437237" y="3225800"/>
            <a:ext cx="5139036" cy="3302000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00F900"/>
                </a:solidFill>
              </a:rPr>
              <a:t>1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ontos flutuante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Pontos flutuantes</a:t>
            </a:r>
          </a:p>
        </p:txBody>
      </p:sp>
      <p:sp>
        <p:nvSpPr>
          <p:cNvPr id="134" name="y = 4.2…"/>
          <p:cNvSpPr/>
          <p:nvPr>
            <p:ph type="subTitle" sz="quarter" idx="1"/>
          </p:nvPr>
        </p:nvSpPr>
        <p:spPr>
          <a:xfrm>
            <a:off x="5437237" y="3225800"/>
            <a:ext cx="5139036" cy="3302000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rgbClr val="00F900"/>
                </a:solidFill>
              </a:rPr>
              <a:t>4.2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o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</a:t>
            </a:r>
          </a:p>
        </p:txBody>
      </p:sp>
      <p:sp>
        <p:nvSpPr>
          <p:cNvPr id="137" name="z = “Olá”…"/>
          <p:cNvSpPr/>
          <p:nvPr>
            <p:ph type="subTitle" sz="quarter" idx="1"/>
          </p:nvPr>
        </p:nvSpPr>
        <p:spPr>
          <a:xfrm>
            <a:off x="5437237" y="3225800"/>
            <a:ext cx="5139036" cy="3302000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z</a:t>
            </a:r>
            <a:r>
              <a:t> = </a:t>
            </a:r>
            <a:r>
              <a:rPr>
                <a:solidFill>
                  <a:srgbClr val="00F900"/>
                </a:solidFill>
              </a:rPr>
              <a:t>“Olá”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z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sta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Listas</a:t>
            </a:r>
          </a:p>
        </p:txBody>
      </p:sp>
      <p:sp>
        <p:nvSpPr>
          <p:cNvPr id="140" name="lista = [ ]…"/>
          <p:cNvSpPr/>
          <p:nvPr>
            <p:ph type="subTitle" sz="half" idx="1"/>
          </p:nvPr>
        </p:nvSpPr>
        <p:spPr>
          <a:xfrm>
            <a:off x="4654698" y="3225800"/>
            <a:ext cx="6689379" cy="4124673"/>
          </a:xfrm>
          <a:prstGeom prst="rect">
            <a:avLst/>
          </a:prstGeom>
        </p:spPr>
        <p:txBody>
          <a:bodyPr anchor="ctr"/>
          <a:lstStyle/>
          <a:p>
            <a:pPr algn="l" defTabSz="525779">
              <a:defRPr sz="4319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</a:t>
            </a:r>
            <a:r>
              <a:t> = [ ]</a:t>
            </a:r>
            <a:endParaRPr>
              <a:solidFill>
                <a:srgbClr val="00F900"/>
              </a:solidFill>
            </a:endParaRPr>
          </a:p>
          <a:p>
            <a:pPr algn="l" defTabSz="525779">
              <a:defRPr sz="4319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</a:t>
            </a:r>
            <a:r>
              <a:t>.append(</a:t>
            </a:r>
            <a:r>
              <a:rPr>
                <a:solidFill>
                  <a:srgbClr val="00F900"/>
                </a:solidFill>
              </a:rPr>
              <a:t>“Olá”</a:t>
            </a:r>
            <a:r>
              <a:t>)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 defTabSz="525779">
              <a:defRPr sz="4319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rgbClr val="00F900"/>
                </a:solidFill>
              </a:rPr>
              <a:t>4.2</a:t>
            </a:r>
            <a:endParaRPr>
              <a:solidFill>
                <a:srgbClr val="00F900"/>
              </a:solidFill>
            </a:endParaRPr>
          </a:p>
          <a:p>
            <a:pPr algn="l" defTabSz="525779">
              <a:defRPr sz="4319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</a:t>
            </a:r>
            <a:r>
              <a:t>.append(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)</a:t>
            </a:r>
          </a:p>
          <a:p>
            <a:pPr algn="l" defTabSz="525779">
              <a:defRPr sz="4319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0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  <a:p>
            <a:pPr algn="l" defTabSz="525779">
              <a:defRPr sz="4319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stas"/>
          <p:cNvSpPr/>
          <p:nvPr>
            <p:ph type="ctrTitle"/>
          </p:nvPr>
        </p:nvSpPr>
        <p:spPr>
          <a:xfrm>
            <a:off x="1270000" y="-1041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Listas</a:t>
            </a:r>
          </a:p>
        </p:txBody>
      </p:sp>
      <p:sp>
        <p:nvSpPr>
          <p:cNvPr id="143" name="lista = [“Olá”, 4.2, 10]…"/>
          <p:cNvSpPr/>
          <p:nvPr>
            <p:ph type="subTitle" sz="half" idx="1"/>
          </p:nvPr>
        </p:nvSpPr>
        <p:spPr>
          <a:xfrm>
            <a:off x="4654698" y="3225800"/>
            <a:ext cx="6689379" cy="4124673"/>
          </a:xfrm>
          <a:prstGeom prst="rect">
            <a:avLst/>
          </a:prstGeom>
        </p:spPr>
        <p:txBody>
          <a:bodyPr anchor="ctr"/>
          <a:lstStyle/>
          <a:p>
            <a:pPr algn="l">
              <a:defRPr sz="4800"/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</a:t>
            </a:r>
            <a:r>
              <a:t> = 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“Olá”</a:t>
            </a:r>
            <a:r>
              <a:t>,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 4.2</a:t>
            </a:r>
            <a:r>
              <a:t>,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 10</a:t>
            </a:r>
            <a:r>
              <a:t>]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0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2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  <a:p>
            <a:pPr algn="l">
              <a:defRPr sz="4800"/>
            </a:pPr>
            <a:r>
              <a:t>print(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lista[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10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]</a:t>
            </a:r>
            <a:r>
              <a:t>)</a:t>
            </a:r>
          </a:p>
        </p:txBody>
      </p:sp>
      <p:sp>
        <p:nvSpPr>
          <p:cNvPr id="144" name="Line"/>
          <p:cNvSpPr/>
          <p:nvPr/>
        </p:nvSpPr>
        <p:spPr>
          <a:xfrm>
            <a:off x="4267200" y="6845300"/>
            <a:ext cx="44704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5" name="Erro!"/>
          <p:cNvSpPr/>
          <p:nvPr/>
        </p:nvSpPr>
        <p:spPr>
          <a:xfrm>
            <a:off x="5790539" y="7213599"/>
            <a:ext cx="142372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pPr/>
            <a:r>
              <a:t>Erro!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