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Bem vindos à aula 1 de programação (de sites)!</a:t>
            </a:r>
          </a:p>
          <a:p>
            <a:pPr/>
            <a:r>
              <a:t>Na nossa última aula nós vimos não apenas como funciona o sistema binário, mas aprendemos o básico de lógica computacional e vimos programação por meio de uma ferramenta gráfica chamada Scratch desenvolvida pelo MIT.</a:t>
            </a:r>
            <a:br/>
            <a:r>
              <a:t>Aprendemos sobre funções, variáveis, loops, eventos e essa semana nós vamos continuar vendo essas coisas, mas agora aplicadas a Python!</a:t>
            </a:r>
            <a:br/>
            <a:r>
              <a:t>Uma linguagem puramente textual com coisinhas diferentes, mas mesmo que possa parecer difícil no começo, tentem ver além disso e perceber que as ideias de python são, na verdade, bem similares às de Scratch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nós vimos esse loop na aula passada que, como aparece aqui, repete 10 vezes “ola mundo” na tela. em python, podemos ver que a nomeclatura não é tão diferente assim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- enquanto, true - verdade, print ola mundo.</a:t>
            </a:r>
            <a:br/>
            <a:r>
              <a:t>ou seja, enquanto for verdade, o que sempre vai ser porque verdade é sempre verdade, imprimir ela mundo.</a:t>
            </a:r>
          </a:p>
          <a:p>
            <a:pPr marL="257342" indent="-257342">
              <a:buSzPct val="75000"/>
              <a:buChar char="-"/>
            </a:pPr>
            <a:r>
              <a:t>perguntar pra a galera o que vai acontecer - imprimir pra sempre ela mundo.</a:t>
            </a:r>
          </a:p>
          <a:p>
            <a:pPr/>
            <a:r>
              <a:t>perceber como em python o True tá com letra maiúscula, pois é assim que se define verdade em python</a:t>
            </a:r>
          </a:p>
          <a:p>
            <a:pPr/>
            <a:r>
              <a:t>e fala que vou tentar colocar cores nas coisas pra diferenciar e chamar atenção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explica o for, em portugues, comenta do range, do print, da variável</a:t>
            </a:r>
          </a:p>
          <a:p>
            <a:pPr/>
            <a:r>
              <a:t>Não se preocupar muito com isso e passar pra variáveis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acabamos de ver uma variável, o 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Definir i como 0</a:t>
            </a:r>
          </a:p>
          <a:p>
            <a:pPr/>
            <a:r>
              <a:t>Peculiar escolher 0</a:t>
            </a:r>
          </a:p>
          <a:p>
            <a:pPr/>
            <a:r>
              <a:t>Programadores costumam começar a programar do 0</a:t>
            </a:r>
          </a:p>
          <a:p>
            <a:pPr/>
            <a:r>
              <a:t>o número mais simples que podemos escrever em binário é 000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 mesma forma que set i para 0, em python nós declaramos um nome qualquer sendo igual a outra coisa </a:t>
            </a:r>
          </a:p>
          <a:p>
            <a:pPr/>
            <a:r>
              <a:t>isso é o suficiente para a linguagem saber o que fazer</a:t>
            </a:r>
          </a:p>
          <a:p>
            <a:pPr/>
            <a:r>
              <a:t>Não é assim com todas as linguagens. Python é assim porque é alto nível, da mesma forma que scratch, ao contrário de C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lembrem que no scratch essas eram expressões que eram ou verdadeiras ou falsas.</a:t>
            </a:r>
          </a:p>
          <a:p>
            <a:pPr/>
            <a:r>
              <a:t>Perguntas, na realidade, cujas respostas poderiam ser verdadeiras ou falsas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caso de scratch, podemos fazer perguntas como essas:</a:t>
            </a:r>
            <a:br/>
            <a:r>
              <a:t>- é i menor que 50?</a:t>
            </a:r>
          </a:p>
          <a:p>
            <a:pPr/>
            <a:r>
              <a:t>onde i é um número inteiro e estamos usando em nosso programa pra contar a pontuação de um jogador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 python a expressão fica bem parecida</a:t>
            </a:r>
          </a:p>
          <a:p>
            <a:pPr/>
            <a:r>
              <a:t>com i &lt; 50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agora com x e y, considerando que x e y são ambos variáveis</a:t>
            </a:r>
          </a:p>
          <a:p>
            <a:pPr/>
          </a:p>
          <a:p>
            <a:pPr/>
            <a:r>
              <a:t>podemos fazer o mesmo em python, considerando que nós já ~definimos~ o que valem x e 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que vamos fazer, inicialmente, é comparar scratch com python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parecidos, não?</a:t>
            </a:r>
            <a:br/>
            <a:br/>
            <a:r>
              <a:t>(perguntar se eles saberiam qual seria a resposta se x fosse alguma coisa e y outra)</a:t>
            </a:r>
          </a:p>
          <a:p>
            <a:pPr/>
          </a:p>
          <a:p>
            <a:pPr/>
            <a:r>
              <a:t>comentar que essa ~sintaxe~ pode ser vista em várias outras linguagens, não apenas em python e scratch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 isso for verdade, fazer isso</a:t>
            </a:r>
          </a:p>
          <a:p>
            <a:pPr/>
            <a:r>
              <a:t>se outra coisa for verdade, fazer aquilo, senão, etc</a:t>
            </a:r>
          </a:p>
          <a:p>
            <a:pPr/>
          </a:p>
          <a:p>
            <a:pPr/>
            <a:r>
              <a:t>o equivalente em programação de uma bifurcação na rua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parece grande, mas é simples</a:t>
            </a:r>
          </a:p>
          <a:p>
            <a:pPr/>
            <a:r>
              <a:t>acompanhar eles pelos blocos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acompanhar eles pelo código</a:t>
            </a:r>
          </a:p>
          <a:p>
            <a:pPr/>
            <a:r>
              <a:t>falar que ~senão se~ equivale a else if que em python é elif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enquanto isso, scratch também tem outras ferramentas mais sofisticadas, mas apenas algumas delas nós vamos</a:t>
            </a:r>
          </a:p>
          <a:p>
            <a:pPr/>
            <a:r>
              <a:t>Começar a usar em python</a:t>
            </a:r>
          </a:p>
          <a:p>
            <a:pPr/>
            <a:r>
              <a:t>umas delas é o array / list, ou lista que é um tipo de variável que te permite guardar várias coisas juntas</a:t>
            </a:r>
          </a:p>
          <a:p>
            <a:pPr/>
          </a:p>
          <a:p>
            <a:pPr/>
            <a:r>
              <a:t>dizer que arrays não são necessariamente lists, e vamos ver a diferença entre eles mais pro fim do semestre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 scratch pra acessar o primeiro elemento de um array ou lista chamado argv, por convenção</a:t>
            </a:r>
          </a:p>
          <a:p>
            <a:pPr/>
          </a:p>
          <a:p>
            <a:pPr/>
            <a:r>
              <a:t>em scratch, talvez pra ser mais fácil, começamos a contar de 1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 python, nós simplesmente fazemos assim</a:t>
            </a:r>
          </a:p>
          <a:p>
            <a:pPr/>
          </a:p>
          <a:p>
            <a:pPr/>
            <a:r>
              <a:t>onde esse colchete e um número definem qual valor cujo ~índice~ é 0 nós queremos acessar nessa lista</a:t>
            </a:r>
          </a:p>
          <a:p>
            <a:pPr/>
          </a:p>
          <a:p>
            <a:pPr/>
            <a:r>
              <a:t>lembrando que em python começa no 0</a:t>
            </a:r>
          </a:p>
          <a:p>
            <a:pPr/>
          </a:p>
          <a:p>
            <a:pPr/>
            <a:r>
              <a:t>FIM de coisinhas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agora vamos falar do nosso primeiro ~código fonte~ em python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isso pode se parecer muito com o que tínhamos antes</a:t>
            </a:r>
          </a:p>
          <a:p>
            <a:pPr/>
            <a:r>
              <a:t>mas é diferente</a:t>
            </a:r>
          </a:p>
          <a:p>
            <a:pPr/>
            <a:r>
              <a:t>isso aqui é um programa inteiro em python</a:t>
            </a:r>
          </a:p>
          <a:p>
            <a:pPr/>
            <a:r>
              <a:t>ao contrário de outras linguagens como C ou Java, você não precisa de um corpo central pro seu programa</a:t>
            </a:r>
          </a:p>
          <a:p>
            <a:pPr/>
            <a:r>
              <a:t>tudo que estiver dentro do programa de python é automaticamente executado</a:t>
            </a:r>
          </a:p>
          <a:p>
            <a:pPr/>
          </a:p>
          <a:p>
            <a:pPr/>
            <a:r>
              <a:t>se alguém conhece C, não precisamos de ~main~ ou nada assim. Python é mais inteligente que isso</a:t>
            </a:r>
          </a:p>
          <a:p>
            <a:pPr/>
            <a:r>
              <a:t>falar da função print, definindo ela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 conseguirmos imprimir algo como aquele texto, o computador tem que ser capaz de entender o que escrevemos</a:t>
            </a:r>
          </a:p>
          <a:p>
            <a:pPr/>
          </a:p>
          <a:p>
            <a:pPr/>
            <a:r>
              <a:t>mas o computador entende apenas 1s e 0s</a:t>
            </a:r>
          </a:p>
          <a:p>
            <a:pPr/>
          </a:p>
          <a:p>
            <a:pPr/>
            <a:r>
              <a:t>como fazem os computadores?</a:t>
            </a:r>
          </a:p>
          <a:p>
            <a:pPr/>
          </a:p>
          <a:p>
            <a:pPr/>
            <a:r>
              <a:t>Precisamos converter daquele textinho bonitinho pra algo que os computadores possam entender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 exemplo, quando implementamos o primeiro de nossos programas na última aula, aprendemos um bloco assim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 isso é código de máquina</a:t>
            </a:r>
          </a:p>
          <a:p>
            <a:pPr/>
          </a:p>
          <a:p>
            <a:pPr/>
            <a:r>
              <a:t>pode parecer meio criptico, mas o seu computador só consegue entender isso. Da mesma forma que fomos de baixo pra cima na aula passada,</a:t>
            </a:r>
          </a:p>
          <a:p>
            <a:pPr/>
            <a:r>
              <a:t>falando de 0s e 1s virando imagens e videos, temos que ir pra baixo falando de programas virando 0s e 1s</a:t>
            </a:r>
          </a:p>
          <a:p>
            <a:pPr/>
          </a:p>
          <a:p>
            <a:pPr/>
            <a:r>
              <a:t>mas antes de isso acontecer, em python, tem muita coisa no caminho</a:t>
            </a:r>
          </a:p>
          <a:p>
            <a:pPr/>
          </a:p>
          <a:p>
            <a:pPr/>
            <a:r>
              <a:t>Comentar sobre interpretadores e abstração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Afinal, onde nós rodamos tudo isso?</a:t>
            </a:r>
          </a:p>
          <a:p>
            <a:pPr/>
          </a:p>
          <a:p>
            <a:pPr/>
            <a:r>
              <a:t>como rodamos python?</a:t>
            </a:r>
          </a:p>
          <a:p>
            <a:pPr/>
          </a:p>
          <a:p>
            <a:pPr/>
            <a:r>
              <a:t>vocês têm computadores, mas ficar instalando coisas é chato e todos teríamos algum problema</a:t>
            </a:r>
          </a:p>
          <a:p>
            <a:pPr/>
            <a:r>
              <a:t>que só acontece em nosso computador por termos algumas configurações diferentes</a:t>
            </a:r>
          </a:p>
          <a:p>
            <a:pPr/>
          </a:p>
          <a:p>
            <a:pPr/>
            <a:r>
              <a:t>felizmente algo que todos temos e que não precisamos configurar é um navegador de internet</a:t>
            </a:r>
          </a:p>
          <a:p>
            <a:pPr/>
            <a:r>
              <a:t>que é um programa que roda programas que estão na nuvem</a:t>
            </a:r>
          </a:p>
          <a:p>
            <a:pPr/>
            <a:r>
              <a:t>algo que vocês, alunos, também vão ser capazes de fazer ao final do curso - criar programas que rodam na nuvem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 isso vamos usar o cloud9, que é um site que te permite programar e rodar seus programas e servidores na nuvem</a:t>
            </a:r>
          </a:p>
          <a:p>
            <a:pPr/>
          </a:p>
          <a:p>
            <a:pPr/>
            <a:r>
              <a:t>assim você pode programar aqui, ir pra casa e continuar programando de onde você parou, sem se preocupar em perder seus programas</a:t>
            </a:r>
          </a:p>
          <a:p>
            <a:pPr/>
          </a:p>
          <a:p>
            <a:pPr/>
            <a:r>
              <a:t>mais tarde vou criar uma conta pra todos vocês, mas antes vamos aprender o básico do cloud9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essa vai ser a visão deles</a:t>
            </a:r>
          </a:p>
          <a:p>
            <a:pPr/>
            <a:r>
              <a:t>temos 3 áreas distintas</a:t>
            </a:r>
          </a:p>
          <a:p>
            <a:pPr/>
          </a:p>
          <a:p>
            <a:pPr marL="257342" indent="-257342">
              <a:buSzPct val="75000"/>
              <a:buChar char="-"/>
            </a:pPr>
            <a:r>
              <a:t>esquerda - arquivos</a:t>
            </a:r>
          </a:p>
          <a:p>
            <a:pPr marL="257342" indent="-257342">
              <a:buSzPct val="75000"/>
              <a:buChar char="-"/>
            </a:pPr>
            <a:r>
              <a:t>Direita - onde você pode editar o texto</a:t>
            </a:r>
          </a:p>
          <a:p>
            <a:pPr marL="257342" indent="-257342">
              <a:buSzPct val="75000"/>
              <a:buChar char="-"/>
            </a:pPr>
            <a:r>
              <a:t>em baixo - o que pode parecer arcaico, mas poderoso, um terminal</a:t>
            </a:r>
          </a:p>
          <a:p>
            <a:pPr/>
            <a:r>
              <a:t>é onde você vai poder rodar seu código</a:t>
            </a:r>
          </a:p>
          <a:p>
            <a:pPr/>
            <a:r>
              <a:t>FIM - abrir janela do C9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quando clicado, falar ola mundo. </a:t>
            </a:r>
          </a:p>
          <a:p>
            <a:pPr/>
            <a:r>
              <a:t>esses blocos são executados. podemos mudar esses ~parametros~ para alterar a nossa ~função~ como podemos fazer em Python e, na realidade</a:t>
            </a:r>
          </a:p>
          <a:p>
            <a:pPr/>
            <a:r>
              <a:t>esse mesmo bloco de código em python fica assim: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vocês podem ver que temos algumas coisas diferentes, como esses parênteses, aspas e etc, mas deve dar pra perceber que o que ele faz é provavelmente printar - imprimir na tela o que está dentro dos parenteses, “ola mundo”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funções são, então, as palavras chave aqui. Vamos focar naquela função específica que vimos antes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“say”, ou como vocês provavelmente viram no scratch de vocês “diga”, é uma função que faz justamente isso: diz, coloca na tela, imprime, o que está escrito como seu parâmetro. Em python a função que faz isso é aquela que vimos antes: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print é a nossa função que diz, imprime, printa, o que quer que esteja dentro de seus parênteses. print aceita um parâmetro, nesse caso “ola, mundo” e o imprime na tela.</a:t>
            </a:r>
            <a:br/>
            <a:r>
              <a:t>Nós vamos voltar pra funções logo logo, mas agora vamos dar uma olhada em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loops, que significam laços, coisas que se - repetem 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t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tif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ula 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aula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190" y="3847831"/>
            <a:ext cx="3322887" cy="1866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while(True):…"/>
          <p:cNvSpPr/>
          <p:nvPr/>
        </p:nvSpPr>
        <p:spPr>
          <a:xfrm>
            <a:off x="5654353" y="4305300"/>
            <a:ext cx="672048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ack"/>
                <a:ea typeface="Hack"/>
                <a:cs typeface="Hack"/>
                <a:sym typeface="Hack"/>
              </a:defRPr>
            </a:pPr>
            <a:r>
              <a:t>while(</a:t>
            </a:r>
            <a:r>
              <a: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True</a:t>
            </a:r>
            <a:r>
              <a:t>):</a:t>
            </a:r>
          </a:p>
          <a:p>
            <a:pPr algn="l">
              <a:defRPr>
                <a:latin typeface="Hack"/>
                <a:ea typeface="Hack"/>
                <a:cs typeface="Hack"/>
                <a:sym typeface="Hack"/>
              </a:defRPr>
            </a:pPr>
            <a:r>
              <a:t>    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“Olá, mundo!”</a:t>
            </a:r>
            <a:r>
              <a:t>)</a:t>
            </a:r>
          </a:p>
        </p:txBody>
      </p:sp>
      <p:pic>
        <p:nvPicPr>
          <p:cNvPr id="16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190" y="3847831"/>
            <a:ext cx="3322887" cy="1866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or i in range(10):…"/>
          <p:cNvSpPr/>
          <p:nvPr/>
        </p:nvSpPr>
        <p:spPr>
          <a:xfrm>
            <a:off x="5653043" y="4305300"/>
            <a:ext cx="672048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ack"/>
                <a:ea typeface="Hack"/>
                <a:cs typeface="Hack"/>
                <a:sym typeface="Hack"/>
              </a:defRPr>
            </a:pPr>
            <a:r>
              <a:t>for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i</a:t>
            </a:r>
            <a:r>
              <a:t> in range(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10</a:t>
            </a:r>
            <a:r>
              <a:t>):</a:t>
            </a:r>
          </a:p>
          <a:p>
            <a:pPr>
              <a:defRPr>
                <a:latin typeface="Hack"/>
                <a:ea typeface="Hack"/>
                <a:cs typeface="Hack"/>
                <a:sym typeface="Hack"/>
              </a:defRPr>
            </a:pPr>
            <a:r>
              <a:t>    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“Olá, mundo!”</a:t>
            </a:r>
            <a:r>
              <a:t>)</a:t>
            </a:r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53813" r="0" b="17130"/>
          <a:stretch>
            <a:fillRect/>
          </a:stretch>
        </p:blipFill>
        <p:spPr>
          <a:xfrm>
            <a:off x="992201" y="3621752"/>
            <a:ext cx="4263026" cy="2213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variávei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variáveis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3793237" y="4757256"/>
            <a:ext cx="482084" cy="2915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8" name="0"/>
          <p:cNvSpPr/>
          <p:nvPr/>
        </p:nvSpPr>
        <p:spPr>
          <a:xfrm>
            <a:off x="3850027" y="4617768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0</a:t>
            </a:r>
          </a:p>
        </p:txBody>
      </p:sp>
      <p:pic>
        <p:nvPicPr>
          <p:cNvPr id="17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82101" r="0" b="0"/>
          <a:stretch>
            <a:fillRect/>
          </a:stretch>
        </p:blipFill>
        <p:spPr>
          <a:xfrm>
            <a:off x="810543" y="4018685"/>
            <a:ext cx="5772657" cy="1845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 = 0"/>
          <p:cNvSpPr/>
          <p:nvPr/>
        </p:nvSpPr>
        <p:spPr>
          <a:xfrm>
            <a:off x="8094960" y="4565649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ack"/>
                <a:ea typeface="Hack"/>
                <a:cs typeface="Hack"/>
                <a:sym typeface="Hack"/>
              </a:defRPr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i</a:t>
            </a:r>
            <a:r>
              <a:t> =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0</a:t>
            </a:r>
          </a:p>
        </p:txBody>
      </p:sp>
      <p:pic>
        <p:nvPicPr>
          <p:cNvPr id="18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82101" r="0" b="0"/>
          <a:stretch>
            <a:fillRect/>
          </a:stretch>
        </p:blipFill>
        <p:spPr>
          <a:xfrm>
            <a:off x="810543" y="4018685"/>
            <a:ext cx="5772657" cy="1845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pressões booleana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expressões booleanas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148990940265686 (5).png" descr="148990940265686 (5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098" y="4011347"/>
            <a:ext cx="3661533" cy="1730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148990940265686 (5).png" descr="148990940265686 (5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098" y="4011347"/>
            <a:ext cx="3661533" cy="173090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i &lt; 50"/>
          <p:cNvSpPr/>
          <p:nvPr/>
        </p:nvSpPr>
        <p:spPr>
          <a:xfrm>
            <a:off x="7957331" y="4565649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ack"/>
                <a:ea typeface="Hack"/>
                <a:cs typeface="Hack"/>
                <a:sym typeface="Hack"/>
              </a:defRPr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i</a:t>
            </a:r>
            <a:r>
              <a:t> &lt; 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341" y="4166661"/>
            <a:ext cx="3200360" cy="142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8716" y="3638374"/>
            <a:ext cx="2235208" cy="2476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9389" y="2857191"/>
            <a:ext cx="5712506" cy="403921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VS"/>
          <p:cNvSpPr/>
          <p:nvPr/>
        </p:nvSpPr>
        <p:spPr>
          <a:xfrm>
            <a:off x="6103823" y="4489449"/>
            <a:ext cx="79715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341" y="4166661"/>
            <a:ext cx="3200360" cy="142027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x &lt; y"/>
          <p:cNvSpPr/>
          <p:nvPr/>
        </p:nvSpPr>
        <p:spPr>
          <a:xfrm>
            <a:off x="8094960" y="4565649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ack"/>
                <a:ea typeface="Hack"/>
                <a:cs typeface="Hack"/>
                <a:sym typeface="Hack"/>
              </a:defRPr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&lt;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ndicionai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condicionais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912" y="1969050"/>
            <a:ext cx="4942352" cy="581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912" y="1969050"/>
            <a:ext cx="4942352" cy="5815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if x &lt; y:…"/>
          <p:cNvSpPr/>
          <p:nvPr/>
        </p:nvSpPr>
        <p:spPr>
          <a:xfrm>
            <a:off x="6554423" y="3149599"/>
            <a:ext cx="6322890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  <a:r>
              <a:t>if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 &lt;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:</a:t>
            </a:r>
          </a:p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  <a:r>
              <a:t>    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“x é menor que y”</a:t>
            </a:r>
            <a:r>
              <a:t>)</a:t>
            </a: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  <a:endParaRPr>
              <a:solidFill>
                <a:schemeClr val="accent3">
                  <a:hueOff val="-499813"/>
                  <a:satOff val="-5228"/>
                  <a:lumOff val="24899"/>
                </a:schemeClr>
              </a:solidFill>
            </a:endParaRPr>
          </a:p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  <a:r>
              <a:t>elif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y</a:t>
            </a:r>
            <a:r>
              <a:t> &lt;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x</a:t>
            </a:r>
            <a:r>
              <a:t>:</a:t>
            </a:r>
          </a:p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  <a:r>
              <a:t>    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“y é menor que x”</a:t>
            </a:r>
            <a:r>
              <a:t>)</a:t>
            </a:r>
          </a:p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</a:p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  <a:r>
              <a:t>else:</a:t>
            </a:r>
          </a:p>
          <a:p>
            <a:pPr algn="l">
              <a:defRPr sz="2800">
                <a:latin typeface="Hack"/>
                <a:ea typeface="Hack"/>
                <a:cs typeface="Hack"/>
                <a:sym typeface="Hack"/>
              </a:defRPr>
            </a:pPr>
            <a:r>
              <a:t>    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“x é igual a y”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rrays / lists (listas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arrays / lists (listas)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418" y="4224913"/>
            <a:ext cx="4863077" cy="1303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418" y="4224913"/>
            <a:ext cx="4863077" cy="1303774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argv[0]"/>
          <p:cNvSpPr/>
          <p:nvPr/>
        </p:nvSpPr>
        <p:spPr>
          <a:xfrm>
            <a:off x="8853751" y="4565649"/>
            <a:ext cx="204110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ack"/>
                <a:ea typeface="Hack"/>
                <a:cs typeface="Hack"/>
                <a:sym typeface="Hack"/>
              </a:defRPr>
            </a:pP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argv</a:t>
            </a:r>
            <a:r>
              <a:t>[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0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ódigo font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código fonte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rint(“olá, mundo!”)"/>
          <p:cNvSpPr/>
          <p:nvPr/>
        </p:nvSpPr>
        <p:spPr>
          <a:xfrm>
            <a:off x="3692673" y="4565649"/>
            <a:ext cx="56194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ack"/>
                <a:ea typeface="Hack"/>
                <a:cs typeface="Hack"/>
                <a:sym typeface="Hack"/>
              </a:defRPr>
            </a:pPr>
            <a: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“olá, mundo!”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ódigo de máquina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código de máquina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ograma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01111111 01000101 01001100 01000110 00000010 00000001 00000001 00000000…"/>
          <p:cNvSpPr/>
          <p:nvPr/>
        </p:nvSpPr>
        <p:spPr>
          <a:xfrm>
            <a:off x="940097" y="1777999"/>
            <a:ext cx="11124606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01111111 01000101 01001100 01000110 00000010 00000001 00000001 00000000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00000000 00000000 00000000 00000000 00000000 00000000 00000000 00000000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00000010 00000000 00111110 00000000 00000001 00000000 00000000 00000000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10110000 00000101 01000000 00000000 00000000 00000000 00000000 00000000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01000000 00000000 00000000 00000000 00000000 00000000 00000000 00000000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11010000 00010011 00000000 00000000 00000000 00000000 00000000 00000000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00000000 00000000 00000000 00000000 01000000 00000000 00111000 00000000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00001001 00000000 01000000 00000000 00100100 00000000 00100001 00000000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00000110 00000000 00000000 00000000 00000101 00000000 00000000 00000000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01000000 00000000 00000000 00000000 00000000 00000000 00000000 00000000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01000000 00000000 01000000 00000000 00000000 00000000 00000000 00000000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01000000 00000000 01000000 00000000 00000000 00000000 00000000 00000000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11111000 00000001 00000000 00000000 00000000 00000000 00000000 00000000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11111000 00000001 00000000 00000000 00000000 00000000 00000000 00000000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00001000 00000000 00000000 00000000 00000000 00000000 00000000 00000000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00000011 00000000 00000000 00000000 00000100 00000000 00000000 00000000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00111000 00000010 00000000 00000000 00000000 00000000 00000000 00000000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00111000 00000010 01000000 00000000 00000000 00000000 00000000 00000000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00111000 00000010 01000000 00000000 00000000 00000000 00000000 00000000</a:t>
            </a:r>
          </a:p>
          <a:p>
            <a:pPr>
              <a:defRPr sz="2000">
                <a:latin typeface="Hack"/>
                <a:ea typeface="Hack"/>
                <a:cs typeface="Hack"/>
                <a:sym typeface="Hack"/>
              </a:defRPr>
            </a:pPr>
            <a:r>
              <a:t>00011100 00000000 00000000 00000000 00000000 00000000 00000000 00000000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yth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"/>
          <p:cNvSpPr/>
          <p:nvPr/>
        </p:nvSpPr>
        <p:spPr>
          <a:xfrm>
            <a:off x="5321882" y="1951360"/>
            <a:ext cx="2485707" cy="39517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25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2400" y="1066800"/>
            <a:ext cx="762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83992"/>
            <a:ext cx="13004800" cy="8585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2502" t="2335" r="0" b="72401"/>
          <a:stretch>
            <a:fillRect/>
          </a:stretch>
        </p:blipFill>
        <p:spPr>
          <a:xfrm>
            <a:off x="1613748" y="3994745"/>
            <a:ext cx="3810560" cy="1764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int(“olá, mundo!”)"/>
          <p:cNvSpPr/>
          <p:nvPr/>
        </p:nvSpPr>
        <p:spPr>
          <a:xfrm>
            <a:off x="6118728" y="4565649"/>
            <a:ext cx="561945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ack"/>
                <a:ea typeface="Hack"/>
                <a:cs typeface="Hack"/>
                <a:sym typeface="Hack"/>
              </a:defRPr>
            </a:lvl1pPr>
          </a:lstStyle>
          <a:p>
            <a:pPr/>
            <a:r>
              <a:t>print(“olá, mundo!”)</a:t>
            </a:r>
          </a:p>
        </p:txBody>
      </p:sp>
      <p:pic>
        <p:nvPicPr>
          <p:cNvPr id="13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2502" t="2335" r="0" b="72401"/>
          <a:stretch>
            <a:fillRect/>
          </a:stretch>
        </p:blipFill>
        <p:spPr>
          <a:xfrm>
            <a:off x="1613748" y="3994745"/>
            <a:ext cx="3810560" cy="1764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unçõ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38250" r="0" b="43403"/>
          <a:stretch>
            <a:fillRect/>
          </a:stretch>
        </p:blipFill>
        <p:spPr>
          <a:xfrm>
            <a:off x="1732803" y="4243982"/>
            <a:ext cx="3861315" cy="1265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rint(“olá, mundo!”)"/>
          <p:cNvSpPr/>
          <p:nvPr/>
        </p:nvSpPr>
        <p:spPr>
          <a:xfrm>
            <a:off x="6118728" y="4565649"/>
            <a:ext cx="561945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ack"/>
                <a:ea typeface="Hack"/>
                <a:cs typeface="Hack"/>
                <a:sym typeface="Hack"/>
              </a:defRPr>
            </a:pPr>
            <a:r>
              <a:t>print(</a:t>
            </a:r>
            <a:r>
              <a:rPr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“olá, mundo!”</a:t>
            </a:r>
            <a:r>
              <a:t>)</a:t>
            </a:r>
          </a:p>
        </p:txBody>
      </p:sp>
      <p:pic>
        <p:nvPicPr>
          <p:cNvPr id="15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38250" r="0" b="43403"/>
          <a:stretch>
            <a:fillRect/>
          </a:stretch>
        </p:blipFill>
        <p:spPr>
          <a:xfrm>
            <a:off x="1732803" y="4243982"/>
            <a:ext cx="3861315" cy="1265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op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