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2" r:id="rId7"/>
    <p:sldId id="287" r:id="rId8"/>
    <p:sldId id="280" r:id="rId9"/>
    <p:sldId id="282" r:id="rId10"/>
    <p:sldId id="281" r:id="rId11"/>
    <p:sldId id="277" r:id="rId12"/>
    <p:sldId id="284" r:id="rId13"/>
    <p:sldId id="286" r:id="rId14"/>
    <p:sldId id="267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E6087568-9E66-4C67-8420-88369500C5DA}"/>
    <pc:docChg chg="custSel addSld delSld modSld">
      <pc:chgData name="Tiago Fonseca" userId="0bf00240-3020-4d01-a24b-06825a2f49d7" providerId="ADAL" clId="{E6087568-9E66-4C67-8420-88369500C5DA}" dt="2023-05-17T15:25:25.841" v="245" actId="20577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modSp mod">
        <pc:chgData name="Tiago Fonseca" userId="0bf00240-3020-4d01-a24b-06825a2f49d7" providerId="ADAL" clId="{E6087568-9E66-4C67-8420-88369500C5DA}" dt="2023-05-17T15:23:21.451" v="78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5:23:21.451" v="78" actId="20577"/>
          <ac:spMkLst>
            <pc:docMk/>
            <pc:sldMk cId="3065993080" sldId="272"/>
            <ac:spMk id="2" creationId="{98A32DE6-6B29-7489-635B-950DAAB3B577}"/>
          </ac:spMkLst>
        </pc:spChg>
      </pc:sldChg>
      <pc:sldChg chg="modSp mod">
        <pc:chgData name="Tiago Fonseca" userId="0bf00240-3020-4d01-a24b-06825a2f49d7" providerId="ADAL" clId="{E6087568-9E66-4C67-8420-88369500C5DA}" dt="2023-05-17T15:24:43.586" v="184" actId="20577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</pc:sldChg>
      <pc:sldChg chg="modSp mod">
        <pc:chgData name="Tiago Fonseca" userId="0bf00240-3020-4d01-a24b-06825a2f49d7" providerId="ADAL" clId="{E6087568-9E66-4C67-8420-88369500C5DA}" dt="2023-05-17T15:23:04.069" v="36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5:23:04.069" v="36" actId="20577"/>
          <ac:spMkLst>
            <pc:docMk/>
            <pc:sldMk cId="996926825" sldId="279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00.287" v="140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5:25.841" v="245" actId="20577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</pc:sldChg>
      <pc:sldChg chg="modSp add mod">
        <pc:chgData name="Tiago Fonseca" userId="0bf00240-3020-4d01-a24b-06825a2f49d7" providerId="ADAL" clId="{E6087568-9E66-4C67-8420-88369500C5DA}" dt="2023-05-17T15:23:35.578" v="91" actId="2057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17/05/2023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17/05/2023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Construção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Estratégia </a:t>
            </a:r>
            <a:r>
              <a:rPr lang="pt-PT"/>
              <a:t>de implementação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941404"/>
            <a:ext cx="4645152" cy="597689"/>
          </a:xfrm>
        </p:spPr>
        <p:txBody>
          <a:bodyPr/>
          <a:lstStyle/>
          <a:p>
            <a:r>
              <a:rPr lang="pt-PT" dirty="0"/>
              <a:t> consultar o especialista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472485"/>
            <a:ext cx="9607660" cy="794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400" dirty="0"/>
              <a:t>A Maria procura melhorar a sua estabilidade financeira e encontrar um bom crédito à habitação. Por coincidência, um amigo falou-lhe da “ECO” e, assim, a Maria decidiu aderir.</a:t>
            </a:r>
          </a:p>
        </p:txBody>
      </p:sp>
      <p:sp>
        <p:nvSpPr>
          <p:cNvPr id="4" name="Marcador de Posição de Conteúdo 9">
            <a:extLst>
              <a:ext uri="{FF2B5EF4-FFF2-40B4-BE49-F238E27FC236}">
                <a16:creationId xmlns:a16="http://schemas.microsoft.com/office/drawing/2014/main" id="{FC9CD485-94B2-9F44-4CB4-8E3B684ED391}"/>
              </a:ext>
            </a:extLst>
          </p:cNvPr>
          <p:cNvSpPr txBox="1">
            <a:spLocks/>
          </p:cNvSpPr>
          <p:nvPr/>
        </p:nvSpPr>
        <p:spPr>
          <a:xfrm>
            <a:off x="1526530" y="3300730"/>
            <a:ext cx="4645152" cy="27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400" dirty="0"/>
              <a:t>Maria adere à Plataforma;</a:t>
            </a:r>
          </a:p>
          <a:p>
            <a:pPr algn="just"/>
            <a:r>
              <a:rPr lang="pt-PT" sz="1400" dirty="0"/>
              <a:t>Regista no seu Portfolio os valores da sua carteira inicial, através das operações financeiras;</a:t>
            </a:r>
          </a:p>
          <a:p>
            <a:pPr algn="just"/>
            <a:r>
              <a:rPr lang="pt-PT" sz="1400" dirty="0"/>
              <a:t>A Maria usa a Plataforma a título experimental (pessoal) durante alguns meses, e repara que consegue manter-se a par das suas finanças com mais facilidade (através da facilidade na análise do extrato);</a:t>
            </a:r>
          </a:p>
          <a:p>
            <a:endParaRPr lang="pt-PT" dirty="0"/>
          </a:p>
        </p:txBody>
      </p:sp>
      <p:sp>
        <p:nvSpPr>
          <p:cNvPr id="6" name="Marcador de Posição de Conteúdo 9">
            <a:extLst>
              <a:ext uri="{FF2B5EF4-FFF2-40B4-BE49-F238E27FC236}">
                <a16:creationId xmlns:a16="http://schemas.microsoft.com/office/drawing/2014/main" id="{0D056FC2-8908-436E-600E-9B35305D97D9}"/>
              </a:ext>
            </a:extLst>
          </p:cNvPr>
          <p:cNvSpPr txBox="1">
            <a:spLocks/>
          </p:cNvSpPr>
          <p:nvPr/>
        </p:nvSpPr>
        <p:spPr>
          <a:xfrm>
            <a:off x="6251021" y="3300730"/>
            <a:ext cx="4645151" cy="241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A cliente recorre à consulta de um especialista para informar-se sobre o crédito à habitação, e para isso uso o serviço de “chat” da plataforma.</a:t>
            </a:r>
          </a:p>
          <a:p>
            <a:r>
              <a:rPr lang="pt-PT" sz="1400" dirty="0"/>
              <a:t>Na reunião semestral, a Maria recorre ao crédito à habitação, e é presencialmente assistida nesse processo.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Objetivos pretendidos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qualidades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Restrições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15868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Modelo tecnológico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tecnológico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Operações Financeiras</a:t>
            </a:r>
          </a:p>
          <a:p>
            <a:r>
              <a:rPr lang="pt-PT" dirty="0"/>
              <a:t>Adicionar Crédito</a:t>
            </a:r>
          </a:p>
          <a:p>
            <a:r>
              <a:rPr lang="pt-PT" dirty="0"/>
              <a:t>Remover Crédito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780861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Gestão da Conta</a:t>
            </a:r>
          </a:p>
          <a:p>
            <a:r>
              <a:rPr lang="pt-PT" dirty="0"/>
              <a:t>Consultar Portfólio</a:t>
            </a:r>
          </a:p>
          <a:p>
            <a:r>
              <a:rPr lang="pt-PT" dirty="0"/>
              <a:t>Consultar Extrato</a:t>
            </a:r>
          </a:p>
          <a:p>
            <a:r>
              <a:rPr lang="pt-PT" dirty="0"/>
              <a:t>Modificar detalhes de conta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4630095" y="2010157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Comunicação e Apoio</a:t>
            </a:r>
          </a:p>
          <a:p>
            <a:r>
              <a:rPr lang="pt-PT" dirty="0"/>
              <a:t>Comunicação entre utilizadores</a:t>
            </a:r>
          </a:p>
          <a:p>
            <a:r>
              <a:rPr lang="pt-PT" dirty="0"/>
              <a:t>Recurso a especialistas através de “chat”</a:t>
            </a:r>
          </a:p>
        </p:txBody>
      </p:sp>
    </p:spTree>
    <p:extLst>
      <p:ext uri="{BB962C8B-B14F-4D97-AF65-F5344CB8AC3E}">
        <p14:creationId xmlns:p14="http://schemas.microsoft.com/office/powerpoint/2010/main" val="28552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Vista lógica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Vista lógica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cliente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5771756" cy="2644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u="sng" dirty="0"/>
              <a:t>Nome: </a:t>
            </a:r>
            <a:r>
              <a:rPr lang="pt-PT" dirty="0"/>
              <a:t>Maria Soares</a:t>
            </a:r>
          </a:p>
          <a:p>
            <a:pPr marL="0" indent="0">
              <a:buNone/>
            </a:pPr>
            <a:r>
              <a:rPr lang="pt-PT" b="1" u="sng" dirty="0"/>
              <a:t>Idade: </a:t>
            </a:r>
            <a:r>
              <a:rPr lang="pt-PT" dirty="0"/>
              <a:t>28</a:t>
            </a:r>
          </a:p>
          <a:p>
            <a:pPr marL="0" indent="0">
              <a:buNone/>
            </a:pPr>
            <a:r>
              <a:rPr lang="pt-PT" b="1" u="sng" dirty="0"/>
              <a:t>Trabalho: </a:t>
            </a:r>
            <a:r>
              <a:rPr lang="pt-PT" dirty="0"/>
              <a:t>Enfermeira</a:t>
            </a:r>
          </a:p>
          <a:p>
            <a:pPr marL="0" indent="0">
              <a:buNone/>
            </a:pPr>
            <a:r>
              <a:rPr lang="pt-PT" b="1" u="sng" dirty="0"/>
              <a:t>Background: </a:t>
            </a:r>
            <a:r>
              <a:rPr lang="pt-PT" dirty="0"/>
              <a:t>Investia regularmente no mercado de ações, parou por instabilidade no setor</a:t>
            </a:r>
          </a:p>
          <a:p>
            <a:pPr marL="0" indent="0">
              <a:buNone/>
            </a:pPr>
            <a:r>
              <a:rPr lang="pt-PT" b="1" u="sng" dirty="0"/>
              <a:t>Motivações e Objetivos: </a:t>
            </a:r>
            <a:r>
              <a:rPr lang="pt-PT" dirty="0"/>
              <a:t>Pretende melhorar as suas finanças e obter um bom crédito à habitação</a:t>
            </a:r>
          </a:p>
        </p:txBody>
      </p:sp>
      <p:pic>
        <p:nvPicPr>
          <p:cNvPr id="14" name="Imagem 13" descr="Uma imagem com pessoa, ar livre, relva&#10;&#10;Descrição gerada automaticamente">
            <a:extLst>
              <a:ext uri="{FF2B5EF4-FFF2-40B4-BE49-F238E27FC236}">
                <a16:creationId xmlns:a16="http://schemas.microsoft.com/office/drawing/2014/main" id="{776C1E57-4FCA-B5C8-00AF-657B17C1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505" y="2019549"/>
            <a:ext cx="2373304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3200" dirty="0">
                <a:solidFill>
                  <a:srgbClr val="FFFFFE"/>
                </a:solidFill>
              </a:rPr>
              <a:t>Estratégia de implementação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94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292</TotalTime>
  <Words>336</Words>
  <Application>Microsoft Office PowerPoint</Application>
  <PresentationFormat>Ecrã Panorâmico</PresentationFormat>
  <Paragraphs>69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Galeria</vt:lpstr>
      <vt:lpstr>ECO </vt:lpstr>
      <vt:lpstr>Objetivos pretendidos</vt:lpstr>
      <vt:lpstr>qualidades</vt:lpstr>
      <vt:lpstr>Restrições</vt:lpstr>
      <vt:lpstr>Modelo tecnológico</vt:lpstr>
      <vt:lpstr>Modelo tecnológico</vt:lpstr>
      <vt:lpstr>Vista lógica</vt:lpstr>
      <vt:lpstr>Vista lógica</vt:lpstr>
      <vt:lpstr>Estratégia de implementação</vt:lpstr>
      <vt:lpstr>Estratégia de implementação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2023-05-17T15:25:26Z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