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</p:sldIdLst>
  <p:sldSz cx="18288000" cy="10287000"/>
  <p:notesSz cx="6858000" cy="9144000"/>
  <p:embeddedFontLst>
    <p:embeddedFont>
      <p:font typeface="Aharoni" panose="02010803020104030203" pitchFamily="2" charset="-79"/>
      <p:bold r:id="rId9"/>
    </p:embeddedFont>
    <p:embeddedFont>
      <p:font typeface="Big Shoulders Display Bold" panose="020B0604020202020204" charset="0"/>
      <p:regular r:id="rId10"/>
    </p:embeddedFont>
    <p:embeddedFont>
      <p:font typeface="Open Sans 1" panose="020B0604020202020204" charset="0"/>
      <p:regular r:id="rId11"/>
    </p:embeddedFont>
    <p:embeddedFont>
      <p:font typeface="Open Sans 2" panose="020B0604020202020204" charset="0"/>
      <p:regular r:id="rId12"/>
    </p:embeddedFont>
    <p:embeddedFont>
      <p:font typeface="Open Sans 2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0" autoAdjust="0"/>
    <p:restoredTop sz="94622" autoAdjust="0"/>
  </p:normalViewPr>
  <p:slideViewPr>
    <p:cSldViewPr>
      <p:cViewPr varScale="1">
        <p:scale>
          <a:sx n="78" d="100"/>
          <a:sy n="78" d="100"/>
        </p:scale>
        <p:origin x="5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5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6.svg"/><Relationship Id="rId7" Type="http://schemas.openxmlformats.org/officeDocument/2006/relationships/image" Target="../media/image1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6.svg"/><Relationship Id="rId7" Type="http://schemas.openxmlformats.org/officeDocument/2006/relationships/image" Target="../media/image1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1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20.svg"/><Relationship Id="rId10" Type="http://schemas.openxmlformats.org/officeDocument/2006/relationships/image" Target="../media/image5.png"/><Relationship Id="rId4" Type="http://schemas.openxmlformats.org/officeDocument/2006/relationships/image" Target="../media/image19.png"/><Relationship Id="rId9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8138" y="0"/>
            <a:ext cx="18306138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5" name="AutoShape 5"/>
          <p:cNvSpPr/>
          <p:nvPr/>
        </p:nvSpPr>
        <p:spPr>
          <a:xfrm>
            <a:off x="-18138" y="6177791"/>
            <a:ext cx="18306138" cy="412318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6" name="TextBox 16"/>
          <p:cNvSpPr txBox="1"/>
          <p:nvPr/>
        </p:nvSpPr>
        <p:spPr>
          <a:xfrm>
            <a:off x="685800" y="2212696"/>
            <a:ext cx="13187892" cy="8656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622"/>
              </a:lnSpc>
              <a:spcBef>
                <a:spcPct val="0"/>
              </a:spcBef>
            </a:pPr>
            <a:r>
              <a:rPr lang="pt-BR" sz="5400" dirty="0">
                <a:latin typeface="Aharoni" panose="02010803020104030203" pitchFamily="2" charset="-79"/>
                <a:cs typeface="Aharoni" panose="02010803020104030203" pitchFamily="2" charset="-79"/>
              </a:rPr>
              <a:t>“sua meta, nossa evolução</a:t>
            </a:r>
            <a:r>
              <a:rPr lang="en-US" sz="5400" b="1" dirty="0">
                <a:latin typeface="Aharoni" panose="02010803020104030203" pitchFamily="2" charset="-79"/>
                <a:ea typeface="HK Grotesk Bold"/>
                <a:cs typeface="Aharoni" panose="02010803020104030203" pitchFamily="2" charset="-79"/>
                <a:sym typeface="HK Grotesk Bold"/>
              </a:rPr>
              <a:t>!”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797E93-FCD0-5005-0670-7A144C10AC40}"/>
              </a:ext>
            </a:extLst>
          </p:cNvPr>
          <p:cNvSpPr txBox="1"/>
          <p:nvPr/>
        </p:nvSpPr>
        <p:spPr>
          <a:xfrm>
            <a:off x="2529218" y="658273"/>
            <a:ext cx="7513941" cy="9117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622"/>
              </a:lnSpc>
              <a:spcBef>
                <a:spcPct val="0"/>
              </a:spcBef>
            </a:pPr>
            <a:r>
              <a:rPr lang="pt-BR" sz="7200" dirty="0">
                <a:latin typeface="Aharoni" panose="02010803020104030203" pitchFamily="2" charset="-79"/>
                <a:cs typeface="Aharoni" panose="02010803020104030203" pitchFamily="2" charset="-79"/>
              </a:rPr>
              <a:t>DevFit</a:t>
            </a:r>
            <a:r>
              <a:rPr lang="pt-BR" sz="7200" b="0" i="0" dirty="0">
                <a:effectLst/>
                <a:latin typeface="Google Sans"/>
              </a:rPr>
              <a:t>®</a:t>
            </a:r>
            <a:endParaRPr lang="en-US" sz="6688" b="1" dirty="0">
              <a:latin typeface="Aharoni" panose="02010803020104030203" pitchFamily="2" charset="-79"/>
              <a:ea typeface="HK Grotesk Bold"/>
              <a:cs typeface="Aharoni" panose="02010803020104030203" pitchFamily="2" charset="-79"/>
              <a:sym typeface="HK Grotesk Bold"/>
            </a:endParaRPr>
          </a:p>
        </p:txBody>
      </p:sp>
      <p:pic>
        <p:nvPicPr>
          <p:cNvPr id="1028" name="Picture 4" descr="Low angle woman working out on treadmill">
            <a:extLst>
              <a:ext uri="{FF2B5EF4-FFF2-40B4-BE49-F238E27FC236}">
                <a16:creationId xmlns:a16="http://schemas.microsoft.com/office/drawing/2014/main" id="{604564E6-7C82-9EBF-A709-3CC2B3671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3352" y="6283659"/>
            <a:ext cx="6058447" cy="387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edium shot man doing fitness with vr glasses">
            <a:extLst>
              <a:ext uri="{FF2B5EF4-FFF2-40B4-BE49-F238E27FC236}">
                <a16:creationId xmlns:a16="http://schemas.microsoft.com/office/drawing/2014/main" id="{BA9CDC5B-5A32-AA6C-DEDA-B892DCB82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845" y="6283659"/>
            <a:ext cx="5962650" cy="388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Sport Training Motivated African American Man Using Treadmill At Gym">
            <a:extLst>
              <a:ext uri="{FF2B5EF4-FFF2-40B4-BE49-F238E27FC236}">
                <a16:creationId xmlns:a16="http://schemas.microsoft.com/office/drawing/2014/main" id="{EB166EC0-B96A-619A-802F-E0D4D6E09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6315076"/>
            <a:ext cx="5806787" cy="384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utoShape 5">
            <a:extLst>
              <a:ext uri="{FF2B5EF4-FFF2-40B4-BE49-F238E27FC236}">
                <a16:creationId xmlns:a16="http://schemas.microsoft.com/office/drawing/2014/main" id="{21EC956F-56E0-D773-85DE-3B2EB5DFA679}"/>
              </a:ext>
            </a:extLst>
          </p:cNvPr>
          <p:cNvSpPr/>
          <p:nvPr/>
        </p:nvSpPr>
        <p:spPr>
          <a:xfrm>
            <a:off x="10296948" y="125792"/>
            <a:ext cx="4714452" cy="5926207"/>
          </a:xfrm>
          <a:prstGeom prst="rect">
            <a:avLst/>
          </a:prstGeom>
          <a:solidFill>
            <a:srgbClr val="FFFF00"/>
          </a:solidFill>
        </p:spPr>
        <p:txBody>
          <a:bodyPr/>
          <a:lstStyle/>
          <a:p>
            <a:endParaRPr lang="pt-BR"/>
          </a:p>
        </p:txBody>
      </p:sp>
      <p:pic>
        <p:nvPicPr>
          <p:cNvPr id="23" name="Imagem 22" descr="Logotipo&#10;&#10;Descrição gerada automaticamente">
            <a:extLst>
              <a:ext uri="{FF2B5EF4-FFF2-40B4-BE49-F238E27FC236}">
                <a16:creationId xmlns:a16="http://schemas.microsoft.com/office/drawing/2014/main" id="{80F1566E-10D7-C24C-74E6-FC141CD6D5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430" y="251137"/>
            <a:ext cx="4387570" cy="565436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CC4BA42-D3A8-D27D-D55F-0246E349F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59" y="-56520"/>
            <a:ext cx="2347859" cy="234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/>
          <a:lstStyle/>
          <a:p>
            <a:endParaRPr lang="pt-BR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4382666" y="1927294"/>
            <a:ext cx="2356593" cy="3242737"/>
            <a:chOff x="0" y="0"/>
            <a:chExt cx="1854200" cy="2551430"/>
          </a:xfrm>
        </p:grpSpPr>
        <p:sp>
          <p:nvSpPr>
            <p:cNvPr id="5" name="Freeform 5"/>
            <p:cNvSpPr/>
            <p:nvPr/>
          </p:nvSpPr>
          <p:spPr>
            <a:xfrm>
              <a:off x="5080" y="41910"/>
              <a:ext cx="1849120" cy="2509520"/>
            </a:xfrm>
            <a:custGeom>
              <a:avLst/>
              <a:gdLst/>
              <a:ahLst/>
              <a:cxnLst/>
              <a:rect l="l" t="t" r="r" b="b"/>
              <a:pathLst>
                <a:path w="1849120" h="2509520">
                  <a:moveTo>
                    <a:pt x="1849120" y="2509520"/>
                  </a:moveTo>
                  <a:lnTo>
                    <a:pt x="27940" y="2509520"/>
                  </a:lnTo>
                  <a:lnTo>
                    <a:pt x="0" y="2467610"/>
                  </a:lnTo>
                  <a:lnTo>
                    <a:pt x="27940" y="0"/>
                  </a:lnTo>
                  <a:lnTo>
                    <a:pt x="184912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Freeform 6"/>
            <p:cNvSpPr/>
            <p:nvPr/>
          </p:nvSpPr>
          <p:spPr>
            <a:xfrm>
              <a:off x="19050" y="15240"/>
              <a:ext cx="1823720" cy="2526030"/>
            </a:xfrm>
            <a:custGeom>
              <a:avLst/>
              <a:gdLst/>
              <a:ahLst/>
              <a:cxnLst/>
              <a:rect l="l" t="t" r="r" b="b"/>
              <a:pathLst>
                <a:path w="1823720" h="2526030">
                  <a:moveTo>
                    <a:pt x="1823720" y="2526030"/>
                  </a:moveTo>
                  <a:lnTo>
                    <a:pt x="27940" y="2526030"/>
                  </a:lnTo>
                  <a:lnTo>
                    <a:pt x="0" y="2482850"/>
                  </a:lnTo>
                  <a:lnTo>
                    <a:pt x="27940" y="16510"/>
                  </a:lnTo>
                  <a:lnTo>
                    <a:pt x="1800860" y="0"/>
                  </a:lnTo>
                  <a:lnTo>
                    <a:pt x="1823720" y="4191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0"/>
              <a:ext cx="1821180" cy="2509520"/>
            </a:xfrm>
            <a:custGeom>
              <a:avLst/>
              <a:gdLst/>
              <a:ahLst/>
              <a:cxnLst/>
              <a:rect l="l" t="t" r="r" b="b"/>
              <a:pathLst>
                <a:path w="1821180" h="2509520">
                  <a:moveTo>
                    <a:pt x="0" y="0"/>
                  </a:moveTo>
                  <a:lnTo>
                    <a:pt x="1821180" y="0"/>
                  </a:lnTo>
                  <a:lnTo>
                    <a:pt x="1821180" y="2509520"/>
                  </a:lnTo>
                  <a:lnTo>
                    <a:pt x="0" y="250952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Freeform 8"/>
            <p:cNvSpPr/>
            <p:nvPr/>
          </p:nvSpPr>
          <p:spPr>
            <a:xfrm>
              <a:off x="123190" y="52070"/>
              <a:ext cx="1642110" cy="2405380"/>
            </a:xfrm>
            <a:custGeom>
              <a:avLst/>
              <a:gdLst/>
              <a:ahLst/>
              <a:cxnLst/>
              <a:rect l="l" t="t" r="r" b="b"/>
              <a:pathLst>
                <a:path w="1642110" h="2405380">
                  <a:moveTo>
                    <a:pt x="0" y="0"/>
                  </a:moveTo>
                  <a:lnTo>
                    <a:pt x="1642110" y="0"/>
                  </a:lnTo>
                  <a:lnTo>
                    <a:pt x="1642110" y="2405380"/>
                  </a:lnTo>
                  <a:lnTo>
                    <a:pt x="0" y="2405380"/>
                  </a:lnTo>
                  <a:close/>
                </a:path>
              </a:pathLst>
            </a:custGeom>
            <a:blipFill>
              <a:blip r:embed="rId2"/>
              <a:stretch>
                <a:fillRect l="-6530" r="-6530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Freeform 9"/>
            <p:cNvSpPr/>
            <p:nvPr/>
          </p:nvSpPr>
          <p:spPr>
            <a:xfrm>
              <a:off x="38100" y="0"/>
              <a:ext cx="24130" cy="2509520"/>
            </a:xfrm>
            <a:custGeom>
              <a:avLst/>
              <a:gdLst/>
              <a:ahLst/>
              <a:cxnLst/>
              <a:rect l="l" t="t" r="r" b="b"/>
              <a:pathLst>
                <a:path w="24130" h="2509520">
                  <a:moveTo>
                    <a:pt x="0" y="0"/>
                  </a:moveTo>
                  <a:lnTo>
                    <a:pt x="24130" y="0"/>
                  </a:lnTo>
                  <a:lnTo>
                    <a:pt x="24130" y="2509520"/>
                  </a:lnTo>
                  <a:lnTo>
                    <a:pt x="0" y="250952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7678110" y="3597388"/>
            <a:ext cx="2409182" cy="3315101"/>
            <a:chOff x="0" y="0"/>
            <a:chExt cx="1854200" cy="2551430"/>
          </a:xfrm>
        </p:grpSpPr>
        <p:sp>
          <p:nvSpPr>
            <p:cNvPr id="11" name="Freeform 11"/>
            <p:cNvSpPr/>
            <p:nvPr/>
          </p:nvSpPr>
          <p:spPr>
            <a:xfrm>
              <a:off x="5080" y="41910"/>
              <a:ext cx="1849120" cy="2509520"/>
            </a:xfrm>
            <a:custGeom>
              <a:avLst/>
              <a:gdLst/>
              <a:ahLst/>
              <a:cxnLst/>
              <a:rect l="l" t="t" r="r" b="b"/>
              <a:pathLst>
                <a:path w="1849120" h="2509520">
                  <a:moveTo>
                    <a:pt x="1849120" y="2509520"/>
                  </a:moveTo>
                  <a:lnTo>
                    <a:pt x="27940" y="2509520"/>
                  </a:lnTo>
                  <a:lnTo>
                    <a:pt x="0" y="2467610"/>
                  </a:lnTo>
                  <a:lnTo>
                    <a:pt x="27940" y="0"/>
                  </a:lnTo>
                  <a:lnTo>
                    <a:pt x="184912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19050" y="15240"/>
              <a:ext cx="1823720" cy="2526030"/>
            </a:xfrm>
            <a:custGeom>
              <a:avLst/>
              <a:gdLst/>
              <a:ahLst/>
              <a:cxnLst/>
              <a:rect l="l" t="t" r="r" b="b"/>
              <a:pathLst>
                <a:path w="1823720" h="2526030">
                  <a:moveTo>
                    <a:pt x="1823720" y="2526030"/>
                  </a:moveTo>
                  <a:lnTo>
                    <a:pt x="27940" y="2526030"/>
                  </a:lnTo>
                  <a:lnTo>
                    <a:pt x="0" y="2482850"/>
                  </a:lnTo>
                  <a:lnTo>
                    <a:pt x="27940" y="16510"/>
                  </a:lnTo>
                  <a:lnTo>
                    <a:pt x="1800860" y="0"/>
                  </a:lnTo>
                  <a:lnTo>
                    <a:pt x="1823720" y="4191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1821180" cy="2509520"/>
            </a:xfrm>
            <a:custGeom>
              <a:avLst/>
              <a:gdLst/>
              <a:ahLst/>
              <a:cxnLst/>
              <a:rect l="l" t="t" r="r" b="b"/>
              <a:pathLst>
                <a:path w="1821180" h="2509520">
                  <a:moveTo>
                    <a:pt x="0" y="0"/>
                  </a:moveTo>
                  <a:lnTo>
                    <a:pt x="1821180" y="0"/>
                  </a:lnTo>
                  <a:lnTo>
                    <a:pt x="1821180" y="2509520"/>
                  </a:lnTo>
                  <a:lnTo>
                    <a:pt x="0" y="250952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123190" y="52070"/>
              <a:ext cx="1642110" cy="2405380"/>
            </a:xfrm>
            <a:custGeom>
              <a:avLst/>
              <a:gdLst/>
              <a:ahLst/>
              <a:cxnLst/>
              <a:rect l="l" t="t" r="r" b="b"/>
              <a:pathLst>
                <a:path w="1642110" h="2405380">
                  <a:moveTo>
                    <a:pt x="0" y="0"/>
                  </a:moveTo>
                  <a:lnTo>
                    <a:pt x="1642110" y="0"/>
                  </a:lnTo>
                  <a:lnTo>
                    <a:pt x="1642110" y="2405380"/>
                  </a:lnTo>
                  <a:lnTo>
                    <a:pt x="0" y="2405380"/>
                  </a:lnTo>
                  <a:close/>
                </a:path>
              </a:pathLst>
            </a:custGeom>
            <a:blipFill>
              <a:blip r:embed="rId3"/>
              <a:stretch>
                <a:fillRect t="-1233" b="-1233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38100" y="0"/>
              <a:ext cx="24130" cy="2509520"/>
            </a:xfrm>
            <a:custGeom>
              <a:avLst/>
              <a:gdLst/>
              <a:ahLst/>
              <a:cxnLst/>
              <a:rect l="l" t="t" r="r" b="b"/>
              <a:pathLst>
                <a:path w="24130" h="2509520">
                  <a:moveTo>
                    <a:pt x="0" y="0"/>
                  </a:moveTo>
                  <a:lnTo>
                    <a:pt x="24130" y="0"/>
                  </a:lnTo>
                  <a:lnTo>
                    <a:pt x="24130" y="2509520"/>
                  </a:lnTo>
                  <a:lnTo>
                    <a:pt x="0" y="250952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625487" y="3763483"/>
            <a:ext cx="2356593" cy="3242737"/>
            <a:chOff x="0" y="0"/>
            <a:chExt cx="1854200" cy="2551430"/>
          </a:xfrm>
        </p:grpSpPr>
        <p:sp>
          <p:nvSpPr>
            <p:cNvPr id="17" name="Freeform 17"/>
            <p:cNvSpPr/>
            <p:nvPr/>
          </p:nvSpPr>
          <p:spPr>
            <a:xfrm>
              <a:off x="5080" y="41910"/>
              <a:ext cx="1849120" cy="2509520"/>
            </a:xfrm>
            <a:custGeom>
              <a:avLst/>
              <a:gdLst/>
              <a:ahLst/>
              <a:cxnLst/>
              <a:rect l="l" t="t" r="r" b="b"/>
              <a:pathLst>
                <a:path w="1849120" h="2509520">
                  <a:moveTo>
                    <a:pt x="1849120" y="2509520"/>
                  </a:moveTo>
                  <a:lnTo>
                    <a:pt x="27940" y="2509520"/>
                  </a:lnTo>
                  <a:lnTo>
                    <a:pt x="0" y="2467610"/>
                  </a:lnTo>
                  <a:lnTo>
                    <a:pt x="27940" y="0"/>
                  </a:lnTo>
                  <a:lnTo>
                    <a:pt x="184912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19050" y="15240"/>
              <a:ext cx="1823720" cy="2526030"/>
            </a:xfrm>
            <a:custGeom>
              <a:avLst/>
              <a:gdLst/>
              <a:ahLst/>
              <a:cxnLst/>
              <a:rect l="l" t="t" r="r" b="b"/>
              <a:pathLst>
                <a:path w="1823720" h="2526030">
                  <a:moveTo>
                    <a:pt x="1823720" y="2526030"/>
                  </a:moveTo>
                  <a:lnTo>
                    <a:pt x="27940" y="2526030"/>
                  </a:lnTo>
                  <a:lnTo>
                    <a:pt x="0" y="2482850"/>
                  </a:lnTo>
                  <a:lnTo>
                    <a:pt x="27940" y="16510"/>
                  </a:lnTo>
                  <a:lnTo>
                    <a:pt x="1800860" y="0"/>
                  </a:lnTo>
                  <a:lnTo>
                    <a:pt x="1823720" y="4191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0"/>
              <a:ext cx="1821180" cy="2509520"/>
            </a:xfrm>
            <a:custGeom>
              <a:avLst/>
              <a:gdLst/>
              <a:ahLst/>
              <a:cxnLst/>
              <a:rect l="l" t="t" r="r" b="b"/>
              <a:pathLst>
                <a:path w="1821180" h="2509520">
                  <a:moveTo>
                    <a:pt x="0" y="0"/>
                  </a:moveTo>
                  <a:lnTo>
                    <a:pt x="1821180" y="0"/>
                  </a:lnTo>
                  <a:lnTo>
                    <a:pt x="1821180" y="2509520"/>
                  </a:lnTo>
                  <a:lnTo>
                    <a:pt x="0" y="250952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123190" y="52070"/>
              <a:ext cx="1642110" cy="2405380"/>
            </a:xfrm>
            <a:custGeom>
              <a:avLst/>
              <a:gdLst/>
              <a:ahLst/>
              <a:cxnLst/>
              <a:rect l="l" t="t" r="r" b="b"/>
              <a:pathLst>
                <a:path w="1642110" h="2405380">
                  <a:moveTo>
                    <a:pt x="0" y="0"/>
                  </a:moveTo>
                  <a:lnTo>
                    <a:pt x="1642110" y="0"/>
                  </a:lnTo>
                  <a:lnTo>
                    <a:pt x="1642110" y="2405380"/>
                  </a:lnTo>
                  <a:lnTo>
                    <a:pt x="0" y="2405380"/>
                  </a:lnTo>
                  <a:close/>
                </a:path>
              </a:pathLst>
            </a:custGeom>
            <a:blipFill>
              <a:blip r:embed="rId4"/>
              <a:stretch>
                <a:fillRect l="-9307" r="-9307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38100" y="0"/>
              <a:ext cx="24130" cy="2509520"/>
            </a:xfrm>
            <a:custGeom>
              <a:avLst/>
              <a:gdLst/>
              <a:ahLst/>
              <a:cxnLst/>
              <a:rect l="l" t="t" r="r" b="b"/>
              <a:pathLst>
                <a:path w="24130" h="2509520">
                  <a:moveTo>
                    <a:pt x="0" y="0"/>
                  </a:moveTo>
                  <a:lnTo>
                    <a:pt x="24130" y="0"/>
                  </a:lnTo>
                  <a:lnTo>
                    <a:pt x="24130" y="2509520"/>
                  </a:lnTo>
                  <a:lnTo>
                    <a:pt x="0" y="250952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2" name="Group 22"/>
          <p:cNvGrpSpPr>
            <a:grpSpLocks noChangeAspect="1"/>
          </p:cNvGrpSpPr>
          <p:nvPr/>
        </p:nvGrpSpPr>
        <p:grpSpPr>
          <a:xfrm>
            <a:off x="11259098" y="6169017"/>
            <a:ext cx="2409182" cy="3315101"/>
            <a:chOff x="0" y="0"/>
            <a:chExt cx="1854200" cy="2551430"/>
          </a:xfrm>
        </p:grpSpPr>
        <p:sp>
          <p:nvSpPr>
            <p:cNvPr id="23" name="Freeform 23"/>
            <p:cNvSpPr/>
            <p:nvPr/>
          </p:nvSpPr>
          <p:spPr>
            <a:xfrm>
              <a:off x="5080" y="41910"/>
              <a:ext cx="1849120" cy="2509520"/>
            </a:xfrm>
            <a:custGeom>
              <a:avLst/>
              <a:gdLst/>
              <a:ahLst/>
              <a:cxnLst/>
              <a:rect l="l" t="t" r="r" b="b"/>
              <a:pathLst>
                <a:path w="1849120" h="2509520">
                  <a:moveTo>
                    <a:pt x="1849120" y="2509520"/>
                  </a:moveTo>
                  <a:lnTo>
                    <a:pt x="27940" y="2509520"/>
                  </a:lnTo>
                  <a:lnTo>
                    <a:pt x="0" y="2467610"/>
                  </a:lnTo>
                  <a:lnTo>
                    <a:pt x="27940" y="0"/>
                  </a:lnTo>
                  <a:lnTo>
                    <a:pt x="184912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19050" y="15240"/>
              <a:ext cx="1823720" cy="2526030"/>
            </a:xfrm>
            <a:custGeom>
              <a:avLst/>
              <a:gdLst/>
              <a:ahLst/>
              <a:cxnLst/>
              <a:rect l="l" t="t" r="r" b="b"/>
              <a:pathLst>
                <a:path w="1823720" h="2526030">
                  <a:moveTo>
                    <a:pt x="1823720" y="2526030"/>
                  </a:moveTo>
                  <a:lnTo>
                    <a:pt x="27940" y="2526030"/>
                  </a:lnTo>
                  <a:lnTo>
                    <a:pt x="0" y="2482850"/>
                  </a:lnTo>
                  <a:lnTo>
                    <a:pt x="27940" y="16510"/>
                  </a:lnTo>
                  <a:lnTo>
                    <a:pt x="1800860" y="0"/>
                  </a:lnTo>
                  <a:lnTo>
                    <a:pt x="1823720" y="4191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0" y="0"/>
              <a:ext cx="1821180" cy="2509520"/>
            </a:xfrm>
            <a:custGeom>
              <a:avLst/>
              <a:gdLst/>
              <a:ahLst/>
              <a:cxnLst/>
              <a:rect l="l" t="t" r="r" b="b"/>
              <a:pathLst>
                <a:path w="1821180" h="2509520">
                  <a:moveTo>
                    <a:pt x="0" y="0"/>
                  </a:moveTo>
                  <a:lnTo>
                    <a:pt x="1821180" y="0"/>
                  </a:lnTo>
                  <a:lnTo>
                    <a:pt x="1821180" y="2509520"/>
                  </a:lnTo>
                  <a:lnTo>
                    <a:pt x="0" y="250952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123190" y="52070"/>
              <a:ext cx="1642110" cy="2405380"/>
            </a:xfrm>
            <a:custGeom>
              <a:avLst/>
              <a:gdLst/>
              <a:ahLst/>
              <a:cxnLst/>
              <a:rect l="l" t="t" r="r" b="b"/>
              <a:pathLst>
                <a:path w="1642110" h="2405380">
                  <a:moveTo>
                    <a:pt x="0" y="0"/>
                  </a:moveTo>
                  <a:lnTo>
                    <a:pt x="1642110" y="0"/>
                  </a:lnTo>
                  <a:lnTo>
                    <a:pt x="1642110" y="2405380"/>
                  </a:lnTo>
                  <a:lnTo>
                    <a:pt x="0" y="2405380"/>
                  </a:lnTo>
                  <a:close/>
                </a:path>
              </a:pathLst>
            </a:custGeom>
            <a:blipFill>
              <a:blip r:embed="rId5"/>
              <a:stretch>
                <a:fillRect l="-5230" r="-5230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38100" y="0"/>
              <a:ext cx="24130" cy="2509520"/>
            </a:xfrm>
            <a:custGeom>
              <a:avLst/>
              <a:gdLst/>
              <a:ahLst/>
              <a:cxnLst/>
              <a:rect l="l" t="t" r="r" b="b"/>
              <a:pathLst>
                <a:path w="24130" h="2509520">
                  <a:moveTo>
                    <a:pt x="0" y="0"/>
                  </a:moveTo>
                  <a:lnTo>
                    <a:pt x="24130" y="0"/>
                  </a:lnTo>
                  <a:lnTo>
                    <a:pt x="24130" y="2509520"/>
                  </a:lnTo>
                  <a:lnTo>
                    <a:pt x="0" y="250952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4287005" y="6169017"/>
            <a:ext cx="2352675" cy="3237345"/>
            <a:chOff x="0" y="0"/>
            <a:chExt cx="1854200" cy="2551430"/>
          </a:xfrm>
        </p:grpSpPr>
        <p:sp>
          <p:nvSpPr>
            <p:cNvPr id="29" name="Freeform 29"/>
            <p:cNvSpPr/>
            <p:nvPr/>
          </p:nvSpPr>
          <p:spPr>
            <a:xfrm>
              <a:off x="5080" y="41910"/>
              <a:ext cx="1849120" cy="2509520"/>
            </a:xfrm>
            <a:custGeom>
              <a:avLst/>
              <a:gdLst/>
              <a:ahLst/>
              <a:cxnLst/>
              <a:rect l="l" t="t" r="r" b="b"/>
              <a:pathLst>
                <a:path w="1849120" h="2509520">
                  <a:moveTo>
                    <a:pt x="1849120" y="2509520"/>
                  </a:moveTo>
                  <a:lnTo>
                    <a:pt x="27940" y="2509520"/>
                  </a:lnTo>
                  <a:lnTo>
                    <a:pt x="0" y="2467610"/>
                  </a:lnTo>
                  <a:lnTo>
                    <a:pt x="27940" y="0"/>
                  </a:lnTo>
                  <a:lnTo>
                    <a:pt x="184912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19050" y="15240"/>
              <a:ext cx="1823720" cy="2526030"/>
            </a:xfrm>
            <a:custGeom>
              <a:avLst/>
              <a:gdLst/>
              <a:ahLst/>
              <a:cxnLst/>
              <a:rect l="l" t="t" r="r" b="b"/>
              <a:pathLst>
                <a:path w="1823720" h="2526030">
                  <a:moveTo>
                    <a:pt x="1823720" y="2526030"/>
                  </a:moveTo>
                  <a:lnTo>
                    <a:pt x="27940" y="2526030"/>
                  </a:lnTo>
                  <a:lnTo>
                    <a:pt x="0" y="2482850"/>
                  </a:lnTo>
                  <a:lnTo>
                    <a:pt x="27940" y="16510"/>
                  </a:lnTo>
                  <a:lnTo>
                    <a:pt x="1800860" y="0"/>
                  </a:lnTo>
                  <a:lnTo>
                    <a:pt x="1823720" y="4191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31"/>
            <p:cNvSpPr/>
            <p:nvPr/>
          </p:nvSpPr>
          <p:spPr>
            <a:xfrm>
              <a:off x="0" y="0"/>
              <a:ext cx="1821180" cy="2509520"/>
            </a:xfrm>
            <a:custGeom>
              <a:avLst/>
              <a:gdLst/>
              <a:ahLst/>
              <a:cxnLst/>
              <a:rect l="l" t="t" r="r" b="b"/>
              <a:pathLst>
                <a:path w="1821180" h="2509520">
                  <a:moveTo>
                    <a:pt x="0" y="0"/>
                  </a:moveTo>
                  <a:lnTo>
                    <a:pt x="1821180" y="0"/>
                  </a:lnTo>
                  <a:lnTo>
                    <a:pt x="1821180" y="2509520"/>
                  </a:lnTo>
                  <a:lnTo>
                    <a:pt x="0" y="250952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32"/>
            <p:cNvSpPr/>
            <p:nvPr/>
          </p:nvSpPr>
          <p:spPr>
            <a:xfrm>
              <a:off x="123190" y="52070"/>
              <a:ext cx="1642110" cy="2405380"/>
            </a:xfrm>
            <a:custGeom>
              <a:avLst/>
              <a:gdLst/>
              <a:ahLst/>
              <a:cxnLst/>
              <a:rect l="l" t="t" r="r" b="b"/>
              <a:pathLst>
                <a:path w="1642110" h="2405380">
                  <a:moveTo>
                    <a:pt x="0" y="0"/>
                  </a:moveTo>
                  <a:lnTo>
                    <a:pt x="1642110" y="0"/>
                  </a:lnTo>
                  <a:lnTo>
                    <a:pt x="1642110" y="2405380"/>
                  </a:lnTo>
                  <a:lnTo>
                    <a:pt x="0" y="2405380"/>
                  </a:lnTo>
                  <a:close/>
                </a:path>
              </a:pathLst>
            </a:custGeom>
            <a:blipFill>
              <a:blip r:embed="rId6"/>
              <a:stretch>
                <a:fillRect l="-8074" r="-8074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33"/>
            <p:cNvSpPr/>
            <p:nvPr/>
          </p:nvSpPr>
          <p:spPr>
            <a:xfrm>
              <a:off x="38100" y="0"/>
              <a:ext cx="24130" cy="2509520"/>
            </a:xfrm>
            <a:custGeom>
              <a:avLst/>
              <a:gdLst/>
              <a:ahLst/>
              <a:cxnLst/>
              <a:rect l="l" t="t" r="r" b="b"/>
              <a:pathLst>
                <a:path w="24130" h="2509520">
                  <a:moveTo>
                    <a:pt x="0" y="0"/>
                  </a:moveTo>
                  <a:lnTo>
                    <a:pt x="24130" y="0"/>
                  </a:lnTo>
                  <a:lnTo>
                    <a:pt x="24130" y="2509520"/>
                  </a:lnTo>
                  <a:lnTo>
                    <a:pt x="0" y="250952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4" name="Group 34"/>
          <p:cNvGrpSpPr>
            <a:grpSpLocks noChangeAspect="1"/>
          </p:cNvGrpSpPr>
          <p:nvPr/>
        </p:nvGrpSpPr>
        <p:grpSpPr>
          <a:xfrm>
            <a:off x="11259098" y="1892533"/>
            <a:ext cx="2477937" cy="3409709"/>
            <a:chOff x="0" y="0"/>
            <a:chExt cx="1854200" cy="2551430"/>
          </a:xfrm>
        </p:grpSpPr>
        <p:sp>
          <p:nvSpPr>
            <p:cNvPr id="35" name="Freeform 35"/>
            <p:cNvSpPr/>
            <p:nvPr/>
          </p:nvSpPr>
          <p:spPr>
            <a:xfrm>
              <a:off x="5080" y="41910"/>
              <a:ext cx="1849120" cy="2509520"/>
            </a:xfrm>
            <a:custGeom>
              <a:avLst/>
              <a:gdLst/>
              <a:ahLst/>
              <a:cxnLst/>
              <a:rect l="l" t="t" r="r" b="b"/>
              <a:pathLst>
                <a:path w="1849120" h="2509520">
                  <a:moveTo>
                    <a:pt x="1849120" y="2509520"/>
                  </a:moveTo>
                  <a:lnTo>
                    <a:pt x="27940" y="2509520"/>
                  </a:lnTo>
                  <a:lnTo>
                    <a:pt x="0" y="2467610"/>
                  </a:lnTo>
                  <a:lnTo>
                    <a:pt x="27940" y="0"/>
                  </a:lnTo>
                  <a:lnTo>
                    <a:pt x="184912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19050" y="15240"/>
              <a:ext cx="1823720" cy="2526030"/>
            </a:xfrm>
            <a:custGeom>
              <a:avLst/>
              <a:gdLst/>
              <a:ahLst/>
              <a:cxnLst/>
              <a:rect l="l" t="t" r="r" b="b"/>
              <a:pathLst>
                <a:path w="1823720" h="2526030">
                  <a:moveTo>
                    <a:pt x="1823720" y="2526030"/>
                  </a:moveTo>
                  <a:lnTo>
                    <a:pt x="27940" y="2526030"/>
                  </a:lnTo>
                  <a:lnTo>
                    <a:pt x="0" y="2482850"/>
                  </a:lnTo>
                  <a:lnTo>
                    <a:pt x="27940" y="16510"/>
                  </a:lnTo>
                  <a:lnTo>
                    <a:pt x="1800860" y="0"/>
                  </a:lnTo>
                  <a:lnTo>
                    <a:pt x="1823720" y="4191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7"/>
            <p:cNvSpPr/>
            <p:nvPr/>
          </p:nvSpPr>
          <p:spPr>
            <a:xfrm>
              <a:off x="0" y="0"/>
              <a:ext cx="1821180" cy="2509520"/>
            </a:xfrm>
            <a:custGeom>
              <a:avLst/>
              <a:gdLst/>
              <a:ahLst/>
              <a:cxnLst/>
              <a:rect l="l" t="t" r="r" b="b"/>
              <a:pathLst>
                <a:path w="1821180" h="2509520">
                  <a:moveTo>
                    <a:pt x="0" y="0"/>
                  </a:moveTo>
                  <a:lnTo>
                    <a:pt x="1821180" y="0"/>
                  </a:lnTo>
                  <a:lnTo>
                    <a:pt x="1821180" y="2509520"/>
                  </a:lnTo>
                  <a:lnTo>
                    <a:pt x="0" y="250952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38" name="Freeform 38"/>
            <p:cNvSpPr/>
            <p:nvPr/>
          </p:nvSpPr>
          <p:spPr>
            <a:xfrm>
              <a:off x="123190" y="52070"/>
              <a:ext cx="1642110" cy="2405380"/>
            </a:xfrm>
            <a:custGeom>
              <a:avLst/>
              <a:gdLst/>
              <a:ahLst/>
              <a:cxnLst/>
              <a:rect l="l" t="t" r="r" b="b"/>
              <a:pathLst>
                <a:path w="1642110" h="2405380">
                  <a:moveTo>
                    <a:pt x="0" y="0"/>
                  </a:moveTo>
                  <a:lnTo>
                    <a:pt x="1642110" y="0"/>
                  </a:lnTo>
                  <a:lnTo>
                    <a:pt x="1642110" y="2405380"/>
                  </a:lnTo>
                  <a:lnTo>
                    <a:pt x="0" y="2405380"/>
                  </a:lnTo>
                  <a:close/>
                </a:path>
              </a:pathLst>
            </a:custGeom>
            <a:blipFill>
              <a:blip r:embed="rId7"/>
              <a:stretch>
                <a:fillRect l="-11912" r="-11912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39" name="Freeform 39"/>
            <p:cNvSpPr/>
            <p:nvPr/>
          </p:nvSpPr>
          <p:spPr>
            <a:xfrm>
              <a:off x="38100" y="0"/>
              <a:ext cx="24130" cy="2509520"/>
            </a:xfrm>
            <a:custGeom>
              <a:avLst/>
              <a:gdLst/>
              <a:ahLst/>
              <a:cxnLst/>
              <a:rect l="l" t="t" r="r" b="b"/>
              <a:pathLst>
                <a:path w="24130" h="2509520">
                  <a:moveTo>
                    <a:pt x="0" y="0"/>
                  </a:moveTo>
                  <a:lnTo>
                    <a:pt x="24130" y="0"/>
                  </a:lnTo>
                  <a:lnTo>
                    <a:pt x="24130" y="2509520"/>
                  </a:lnTo>
                  <a:lnTo>
                    <a:pt x="0" y="250952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0" name="Group 40"/>
          <p:cNvGrpSpPr>
            <a:grpSpLocks noChangeAspect="1"/>
          </p:cNvGrpSpPr>
          <p:nvPr/>
        </p:nvGrpSpPr>
        <p:grpSpPr>
          <a:xfrm>
            <a:off x="14934571" y="3598264"/>
            <a:ext cx="2476662" cy="3407955"/>
            <a:chOff x="0" y="0"/>
            <a:chExt cx="1854200" cy="2551430"/>
          </a:xfrm>
        </p:grpSpPr>
        <p:sp>
          <p:nvSpPr>
            <p:cNvPr id="41" name="Freeform 41"/>
            <p:cNvSpPr/>
            <p:nvPr/>
          </p:nvSpPr>
          <p:spPr>
            <a:xfrm>
              <a:off x="5080" y="41910"/>
              <a:ext cx="1849120" cy="2509520"/>
            </a:xfrm>
            <a:custGeom>
              <a:avLst/>
              <a:gdLst/>
              <a:ahLst/>
              <a:cxnLst/>
              <a:rect l="l" t="t" r="r" b="b"/>
              <a:pathLst>
                <a:path w="1849120" h="2509520">
                  <a:moveTo>
                    <a:pt x="1849120" y="2509520"/>
                  </a:moveTo>
                  <a:lnTo>
                    <a:pt x="27940" y="2509520"/>
                  </a:lnTo>
                  <a:lnTo>
                    <a:pt x="0" y="2467610"/>
                  </a:lnTo>
                  <a:lnTo>
                    <a:pt x="27940" y="0"/>
                  </a:lnTo>
                  <a:lnTo>
                    <a:pt x="184912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42"/>
            <p:cNvSpPr/>
            <p:nvPr/>
          </p:nvSpPr>
          <p:spPr>
            <a:xfrm>
              <a:off x="19050" y="15240"/>
              <a:ext cx="1823720" cy="2526030"/>
            </a:xfrm>
            <a:custGeom>
              <a:avLst/>
              <a:gdLst/>
              <a:ahLst/>
              <a:cxnLst/>
              <a:rect l="l" t="t" r="r" b="b"/>
              <a:pathLst>
                <a:path w="1823720" h="2526030">
                  <a:moveTo>
                    <a:pt x="1823720" y="2526030"/>
                  </a:moveTo>
                  <a:lnTo>
                    <a:pt x="27940" y="2526030"/>
                  </a:lnTo>
                  <a:lnTo>
                    <a:pt x="0" y="2482850"/>
                  </a:lnTo>
                  <a:lnTo>
                    <a:pt x="27940" y="16510"/>
                  </a:lnTo>
                  <a:lnTo>
                    <a:pt x="1800860" y="0"/>
                  </a:lnTo>
                  <a:lnTo>
                    <a:pt x="1823720" y="4191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43"/>
            <p:cNvSpPr/>
            <p:nvPr/>
          </p:nvSpPr>
          <p:spPr>
            <a:xfrm>
              <a:off x="0" y="0"/>
              <a:ext cx="1821180" cy="2509520"/>
            </a:xfrm>
            <a:custGeom>
              <a:avLst/>
              <a:gdLst/>
              <a:ahLst/>
              <a:cxnLst/>
              <a:rect l="l" t="t" r="r" b="b"/>
              <a:pathLst>
                <a:path w="1821180" h="2509520">
                  <a:moveTo>
                    <a:pt x="0" y="0"/>
                  </a:moveTo>
                  <a:lnTo>
                    <a:pt x="1821180" y="0"/>
                  </a:lnTo>
                  <a:lnTo>
                    <a:pt x="1821180" y="2509520"/>
                  </a:lnTo>
                  <a:lnTo>
                    <a:pt x="0" y="250952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44"/>
            <p:cNvSpPr/>
            <p:nvPr/>
          </p:nvSpPr>
          <p:spPr>
            <a:xfrm>
              <a:off x="123190" y="52070"/>
              <a:ext cx="1642110" cy="2405380"/>
            </a:xfrm>
            <a:custGeom>
              <a:avLst/>
              <a:gdLst/>
              <a:ahLst/>
              <a:cxnLst/>
              <a:rect l="l" t="t" r="r" b="b"/>
              <a:pathLst>
                <a:path w="1642110" h="2405380">
                  <a:moveTo>
                    <a:pt x="0" y="0"/>
                  </a:moveTo>
                  <a:lnTo>
                    <a:pt x="1642110" y="0"/>
                  </a:lnTo>
                  <a:lnTo>
                    <a:pt x="1642110" y="2405380"/>
                  </a:lnTo>
                  <a:lnTo>
                    <a:pt x="0" y="2405380"/>
                  </a:lnTo>
                  <a:close/>
                </a:path>
              </a:pathLst>
            </a:custGeom>
            <a:blipFill>
              <a:blip r:embed="rId8"/>
              <a:stretch>
                <a:fillRect l="-3778" r="-3778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45"/>
            <p:cNvSpPr/>
            <p:nvPr/>
          </p:nvSpPr>
          <p:spPr>
            <a:xfrm>
              <a:off x="38100" y="0"/>
              <a:ext cx="24130" cy="2509520"/>
            </a:xfrm>
            <a:custGeom>
              <a:avLst/>
              <a:gdLst/>
              <a:ahLst/>
              <a:cxnLst/>
              <a:rect l="l" t="t" r="r" b="b"/>
              <a:pathLst>
                <a:path w="24130" h="2509520">
                  <a:moveTo>
                    <a:pt x="0" y="0"/>
                  </a:moveTo>
                  <a:lnTo>
                    <a:pt x="24130" y="0"/>
                  </a:lnTo>
                  <a:lnTo>
                    <a:pt x="24130" y="2509520"/>
                  </a:lnTo>
                  <a:lnTo>
                    <a:pt x="0" y="250952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6" name="TextBox 46"/>
          <p:cNvSpPr txBox="1"/>
          <p:nvPr/>
        </p:nvSpPr>
        <p:spPr>
          <a:xfrm>
            <a:off x="4114800" y="332709"/>
            <a:ext cx="12890356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94"/>
              </a:lnSpc>
            </a:pPr>
            <a:r>
              <a:rPr lang="en-US" sz="4499" b="1" spc="539" dirty="0">
                <a:solidFill>
                  <a:srgbClr val="16222E"/>
                </a:solidFill>
                <a:latin typeface="Open Sans Bol 2"/>
                <a:ea typeface="Open Sans 1" panose="020B0604020202020204" charset="0"/>
                <a:cs typeface="Open Sans 1" panose="020B0604020202020204" charset="0"/>
                <a:sym typeface="Open Sans 1"/>
              </a:rPr>
              <a:t>NOSSA EQUIPE</a:t>
            </a:r>
          </a:p>
        </p:txBody>
      </p:sp>
      <p:sp>
        <p:nvSpPr>
          <p:cNvPr id="47" name="Freeform 47"/>
          <p:cNvSpPr/>
          <p:nvPr/>
        </p:nvSpPr>
        <p:spPr>
          <a:xfrm>
            <a:off x="5020176" y="984094"/>
            <a:ext cx="10692537" cy="233292"/>
          </a:xfrm>
          <a:custGeom>
            <a:avLst/>
            <a:gdLst/>
            <a:ahLst/>
            <a:cxnLst/>
            <a:rect l="l" t="t" r="r" b="b"/>
            <a:pathLst>
              <a:path w="10692537" h="233292">
                <a:moveTo>
                  <a:pt x="0" y="0"/>
                </a:moveTo>
                <a:lnTo>
                  <a:pt x="10692537" y="0"/>
                </a:lnTo>
                <a:lnTo>
                  <a:pt x="10692537" y="233292"/>
                </a:lnTo>
                <a:lnTo>
                  <a:pt x="0" y="2332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8" name="TextBox 48"/>
          <p:cNvSpPr txBox="1"/>
          <p:nvPr/>
        </p:nvSpPr>
        <p:spPr>
          <a:xfrm>
            <a:off x="10412375" y="5281690"/>
            <a:ext cx="4230195" cy="1124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 dirty="0" err="1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Thayná</a:t>
            </a:r>
            <a:r>
              <a:rPr lang="en-US" sz="2499" b="1" dirty="0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 </a:t>
            </a:r>
            <a:r>
              <a:rPr lang="en-US" sz="2499" b="1" dirty="0" err="1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Simões</a:t>
            </a:r>
            <a:endParaRPr lang="en-US" sz="2499" b="1" dirty="0">
              <a:solidFill>
                <a:srgbClr val="000000"/>
              </a:solidFill>
              <a:latin typeface="Open Sans 2 Bold"/>
              <a:ea typeface="Open Sans 2 Bold"/>
              <a:cs typeface="Open Sans 2 Bold"/>
              <a:sym typeface="Open Sans 2 Bold"/>
            </a:endParaRPr>
          </a:p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Product Owner</a:t>
            </a:r>
          </a:p>
          <a:p>
            <a:pPr algn="ctr">
              <a:lnSpc>
                <a:spcPts val="1540"/>
              </a:lnSpc>
            </a:pPr>
            <a:endParaRPr lang="en-US" sz="2499" dirty="0">
              <a:solidFill>
                <a:srgbClr val="000000"/>
              </a:solidFill>
              <a:latin typeface="Open Sans 2"/>
              <a:ea typeface="Open Sans 2"/>
              <a:cs typeface="Open Sans 2"/>
              <a:sym typeface="Open Sans 2"/>
            </a:endParaRPr>
          </a:p>
        </p:txBody>
      </p:sp>
      <p:sp>
        <p:nvSpPr>
          <p:cNvPr id="49" name="TextBox 49"/>
          <p:cNvSpPr txBox="1"/>
          <p:nvPr/>
        </p:nvSpPr>
        <p:spPr>
          <a:xfrm>
            <a:off x="6739259" y="7125566"/>
            <a:ext cx="4230195" cy="1124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Nayara Renata</a:t>
            </a:r>
          </a:p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Developer</a:t>
            </a:r>
          </a:p>
          <a:p>
            <a:pPr algn="ctr">
              <a:lnSpc>
                <a:spcPts val="1540"/>
              </a:lnSpc>
            </a:pPr>
            <a:endParaRPr lang="en-US" sz="2499" dirty="0">
              <a:solidFill>
                <a:srgbClr val="000000"/>
              </a:solidFill>
              <a:latin typeface="Open Sans 2"/>
              <a:ea typeface="Open Sans 2"/>
              <a:cs typeface="Open Sans 2"/>
              <a:sym typeface="Open Sans 2"/>
            </a:endParaRPr>
          </a:p>
        </p:txBody>
      </p:sp>
      <p:sp>
        <p:nvSpPr>
          <p:cNvPr id="50" name="TextBox 50"/>
          <p:cNvSpPr txBox="1"/>
          <p:nvPr/>
        </p:nvSpPr>
        <p:spPr>
          <a:xfrm>
            <a:off x="-311314" y="7125566"/>
            <a:ext cx="4230195" cy="1068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André Lins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Developer</a:t>
            </a:r>
          </a:p>
          <a:p>
            <a:pPr algn="ctr">
              <a:lnSpc>
                <a:spcPts val="1540"/>
              </a:lnSpc>
            </a:pPr>
            <a:endParaRPr lang="en-US" sz="2499">
              <a:solidFill>
                <a:srgbClr val="000000"/>
              </a:solidFill>
              <a:latin typeface="Open Sans 2"/>
              <a:ea typeface="Open Sans 2"/>
              <a:cs typeface="Open Sans 2"/>
              <a:sym typeface="Open Sans 2"/>
            </a:endParaRPr>
          </a:p>
        </p:txBody>
      </p:sp>
      <p:sp>
        <p:nvSpPr>
          <p:cNvPr id="51" name="TextBox 51"/>
          <p:cNvSpPr txBox="1"/>
          <p:nvPr/>
        </p:nvSpPr>
        <p:spPr>
          <a:xfrm>
            <a:off x="14057805" y="7125566"/>
            <a:ext cx="4230195" cy="1124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Vinicius Aquino</a:t>
            </a:r>
          </a:p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Tester</a:t>
            </a:r>
          </a:p>
          <a:p>
            <a:pPr algn="ctr">
              <a:lnSpc>
                <a:spcPts val="1540"/>
              </a:lnSpc>
            </a:pPr>
            <a:endParaRPr lang="en-US" sz="2499" dirty="0">
              <a:solidFill>
                <a:srgbClr val="000000"/>
              </a:solidFill>
              <a:latin typeface="Open Sans 2"/>
              <a:ea typeface="Open Sans 2"/>
              <a:cs typeface="Open Sans 2"/>
              <a:sym typeface="Open Sans 2"/>
            </a:endParaRPr>
          </a:p>
        </p:txBody>
      </p:sp>
      <p:sp>
        <p:nvSpPr>
          <p:cNvPr id="52" name="TextBox 52"/>
          <p:cNvSpPr txBox="1"/>
          <p:nvPr/>
        </p:nvSpPr>
        <p:spPr>
          <a:xfrm>
            <a:off x="3442172" y="5166246"/>
            <a:ext cx="4230195" cy="1068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Emerson Marques</a:t>
            </a:r>
          </a:p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Developer</a:t>
            </a:r>
          </a:p>
          <a:p>
            <a:pPr algn="ctr">
              <a:lnSpc>
                <a:spcPts val="1540"/>
              </a:lnSpc>
            </a:pPr>
            <a:endParaRPr lang="en-US" sz="2499" dirty="0">
              <a:solidFill>
                <a:srgbClr val="000000"/>
              </a:solidFill>
              <a:latin typeface="Open Sans 2"/>
              <a:ea typeface="Open Sans 2"/>
              <a:cs typeface="Open Sans 2"/>
              <a:sym typeface="Open Sans 2"/>
            </a:endParaRPr>
          </a:p>
        </p:txBody>
      </p:sp>
      <p:sp>
        <p:nvSpPr>
          <p:cNvPr id="53" name="TextBox 53"/>
          <p:cNvSpPr txBox="1"/>
          <p:nvPr/>
        </p:nvSpPr>
        <p:spPr>
          <a:xfrm>
            <a:off x="3424881" y="9419033"/>
            <a:ext cx="4230195" cy="1068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 dirty="0" err="1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Naiara</a:t>
            </a:r>
            <a:r>
              <a:rPr lang="en-US" sz="2499" b="1" dirty="0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 Costa</a:t>
            </a:r>
          </a:p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Developer</a:t>
            </a:r>
          </a:p>
          <a:p>
            <a:pPr algn="ctr">
              <a:lnSpc>
                <a:spcPts val="1540"/>
              </a:lnSpc>
            </a:pPr>
            <a:endParaRPr lang="en-US" sz="2499" dirty="0">
              <a:solidFill>
                <a:srgbClr val="000000"/>
              </a:solidFill>
              <a:latin typeface="Open Sans 2"/>
              <a:ea typeface="Open Sans 2"/>
              <a:cs typeface="Open Sans 2"/>
              <a:sym typeface="Open Sans 2"/>
            </a:endParaRPr>
          </a:p>
        </p:txBody>
      </p:sp>
      <p:sp>
        <p:nvSpPr>
          <p:cNvPr id="54" name="TextBox 54"/>
          <p:cNvSpPr txBox="1"/>
          <p:nvPr/>
        </p:nvSpPr>
        <p:spPr>
          <a:xfrm>
            <a:off x="10351891" y="9452743"/>
            <a:ext cx="4230195" cy="1124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Rafael </a:t>
            </a:r>
            <a:r>
              <a:rPr lang="en-US" sz="2499" b="1" dirty="0" err="1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Aparecido</a:t>
            </a:r>
            <a:endParaRPr lang="en-US" sz="2499" b="1" dirty="0">
              <a:solidFill>
                <a:srgbClr val="000000"/>
              </a:solidFill>
              <a:latin typeface="Open Sans 2 Bold"/>
              <a:ea typeface="Open Sans 2 Bold"/>
              <a:cs typeface="Open Sans 2 Bold"/>
              <a:sym typeface="Open Sans 2 Bold"/>
            </a:endParaRPr>
          </a:p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Developer</a:t>
            </a:r>
          </a:p>
          <a:p>
            <a:pPr algn="ctr">
              <a:lnSpc>
                <a:spcPts val="1540"/>
              </a:lnSpc>
            </a:pPr>
            <a:endParaRPr lang="en-US" sz="2499" dirty="0">
              <a:solidFill>
                <a:srgbClr val="000000"/>
              </a:solidFill>
              <a:latin typeface="Open Sans 2"/>
              <a:ea typeface="Open Sans 2"/>
              <a:cs typeface="Open Sans 2"/>
              <a:sym typeface="Open Sans 2"/>
            </a:endParaRPr>
          </a:p>
        </p:txBody>
      </p:sp>
      <p:sp>
        <p:nvSpPr>
          <p:cNvPr id="56" name="Freeform 3">
            <a:extLst>
              <a:ext uri="{FF2B5EF4-FFF2-40B4-BE49-F238E27FC236}">
                <a16:creationId xmlns:a16="http://schemas.microsoft.com/office/drawing/2014/main" id="{0CC72E8D-1A4D-010B-1F18-360542B24636}"/>
              </a:ext>
            </a:extLst>
          </p:cNvPr>
          <p:cNvSpPr/>
          <p:nvPr/>
        </p:nvSpPr>
        <p:spPr>
          <a:xfrm rot="9600000" flipH="1">
            <a:off x="10302464" y="7909638"/>
            <a:ext cx="14720099" cy="14051003"/>
          </a:xfrm>
          <a:custGeom>
            <a:avLst/>
            <a:gdLst/>
            <a:ahLst/>
            <a:cxnLst/>
            <a:rect l="l" t="t" r="r" b="b"/>
            <a:pathLst>
              <a:path w="14720099" h="14051003">
                <a:moveTo>
                  <a:pt x="14720099" y="0"/>
                </a:moveTo>
                <a:lnTo>
                  <a:pt x="0" y="0"/>
                </a:lnTo>
                <a:lnTo>
                  <a:pt x="0" y="14051004"/>
                </a:lnTo>
                <a:lnTo>
                  <a:pt x="14720099" y="14051004"/>
                </a:lnTo>
                <a:lnTo>
                  <a:pt x="14720099" y="0"/>
                </a:lnTo>
                <a:close/>
              </a:path>
            </a:pathLst>
          </a:custGeom>
          <a:blipFill dpi="0" rotWithShape="1">
            <a:blip r:embed="rId11">
              <a:biLevel thresh="75000"/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pt-BR" dirty="0"/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86C400DC-D6DF-4427-A381-462055E30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59" y="-56520"/>
            <a:ext cx="2347859" cy="234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rot="9600000" flipH="1">
            <a:off x="9760317" y="7997331"/>
            <a:ext cx="14720099" cy="14051003"/>
          </a:xfrm>
          <a:custGeom>
            <a:avLst/>
            <a:gdLst/>
            <a:ahLst/>
            <a:cxnLst/>
            <a:rect l="l" t="t" r="r" b="b"/>
            <a:pathLst>
              <a:path w="14720099" h="14051003">
                <a:moveTo>
                  <a:pt x="14720099" y="0"/>
                </a:moveTo>
                <a:lnTo>
                  <a:pt x="0" y="0"/>
                </a:lnTo>
                <a:lnTo>
                  <a:pt x="0" y="14051004"/>
                </a:lnTo>
                <a:lnTo>
                  <a:pt x="14720099" y="14051004"/>
                </a:lnTo>
                <a:lnTo>
                  <a:pt x="14720099" y="0"/>
                </a:lnTo>
                <a:close/>
              </a:path>
            </a:pathLst>
          </a:custGeom>
          <a:blipFill dpi="0" rotWithShape="1">
            <a:blip r:embed="rId2">
              <a:biLevel thresh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pt-BR" dirty="0"/>
          </a:p>
        </p:txBody>
      </p:sp>
      <p:sp>
        <p:nvSpPr>
          <p:cNvPr id="4" name="TextBox 4"/>
          <p:cNvSpPr txBox="1"/>
          <p:nvPr/>
        </p:nvSpPr>
        <p:spPr>
          <a:xfrm>
            <a:off x="1167633" y="3226464"/>
            <a:ext cx="15971785" cy="53545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2660" b="1" dirty="0" err="1">
                <a:solidFill>
                  <a:srgbClr val="16222E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DevFit</a:t>
            </a:r>
            <a:r>
              <a:rPr lang="en-US" sz="2660" dirty="0">
                <a:solidFill>
                  <a:srgbClr val="16222E"/>
                </a:solidFill>
                <a:latin typeface="Open Sans 2"/>
                <a:ea typeface="Open Sans 2"/>
                <a:cs typeface="Open Sans 2"/>
                <a:sym typeface="Open Sans 2"/>
              </a:rPr>
              <a:t> é uma solução que </a:t>
            </a:r>
            <a:r>
              <a:rPr lang="pt-BR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visa organizar e otimizar as atividades de gerenciamento de alunos de uma atividade fitness, proporcionando uma experiência integrada e eficiente para gestores, funcionários e clientes.</a:t>
            </a:r>
          </a:p>
          <a:p>
            <a:pPr algn="just">
              <a:lnSpc>
                <a:spcPts val="3724"/>
              </a:lnSpc>
            </a:pPr>
            <a:r>
              <a:rPr lang="pt-BR" sz="2800" dirty="0"/>
              <a:t>A plataforma possui uma interface intuitiva e de fácil navegação. O DevFit simplifica a organização de treinos monitoramento do desempenho dos usuários e também proporciona uma experiência eficaz para gestores de academias e personal trainers. Nosso objetivo é garantir acessibilidade, eficiência e flexibilidade, atendendo às necessidades específicas de cada profissional e estabelecimento fitness.</a:t>
            </a:r>
          </a:p>
          <a:p>
            <a:pPr algn="just">
              <a:lnSpc>
                <a:spcPts val="3724"/>
              </a:lnSpc>
            </a:pPr>
            <a:endParaRPr lang="en-US" sz="2660" dirty="0">
              <a:solidFill>
                <a:srgbClr val="16222E"/>
              </a:solidFill>
              <a:latin typeface="Open Sans 2"/>
              <a:ea typeface="Open Sans 2"/>
              <a:cs typeface="Open Sans 2"/>
              <a:sym typeface="Open Sans 2"/>
            </a:endParaRPr>
          </a:p>
          <a:p>
            <a:pPr algn="just">
              <a:lnSpc>
                <a:spcPts val="3724"/>
              </a:lnSpc>
            </a:pPr>
            <a:r>
              <a:rPr lang="en-US" sz="2660" b="1" dirty="0">
                <a:solidFill>
                  <a:srgbClr val="16222E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Público-</a:t>
            </a:r>
            <a:r>
              <a:rPr lang="en-US" sz="2660" b="1" dirty="0" err="1">
                <a:solidFill>
                  <a:srgbClr val="16222E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alvo</a:t>
            </a:r>
            <a:r>
              <a:rPr lang="en-US" sz="2660" b="1" dirty="0">
                <a:solidFill>
                  <a:srgbClr val="16222E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: </a:t>
            </a:r>
            <a:r>
              <a:rPr lang="pt-BR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Proprietários e administradores de academias, Instrutores e profissionais de educação física.</a:t>
            </a:r>
            <a:endParaRPr lang="en-US" sz="2660" dirty="0">
              <a:solidFill>
                <a:srgbClr val="16222E"/>
              </a:solidFill>
              <a:latin typeface="Open Sans 2"/>
              <a:ea typeface="Open Sans 2"/>
              <a:cs typeface="Open Sans 2"/>
              <a:sym typeface="Open Sans 2"/>
            </a:endParaRPr>
          </a:p>
          <a:p>
            <a:pPr algn="just">
              <a:lnSpc>
                <a:spcPts val="3724"/>
              </a:lnSpc>
              <a:spcBef>
                <a:spcPct val="0"/>
              </a:spcBef>
            </a:pPr>
            <a:endParaRPr lang="en-US" sz="2660" dirty="0">
              <a:solidFill>
                <a:srgbClr val="16222E"/>
              </a:solidFill>
              <a:latin typeface="Open Sans 2"/>
              <a:ea typeface="Open Sans 2"/>
              <a:cs typeface="Open Sans 2"/>
              <a:sym typeface="Open Sans 2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3132572" y="2547281"/>
            <a:ext cx="12022856" cy="262317"/>
          </a:xfrm>
          <a:custGeom>
            <a:avLst/>
            <a:gdLst/>
            <a:ahLst/>
            <a:cxnLst/>
            <a:rect l="l" t="t" r="r" b="b"/>
            <a:pathLst>
              <a:path w="12022856" h="262317">
                <a:moveTo>
                  <a:pt x="0" y="0"/>
                </a:moveTo>
                <a:lnTo>
                  <a:pt x="12022856" y="0"/>
                </a:lnTo>
                <a:lnTo>
                  <a:pt x="12022856" y="262316"/>
                </a:lnTo>
                <a:lnTo>
                  <a:pt x="0" y="2623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2743200" y="2028650"/>
            <a:ext cx="13644662" cy="474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62"/>
              </a:lnSpc>
            </a:pPr>
            <a:r>
              <a:rPr lang="en-US" sz="3299" b="1" spc="395" dirty="0">
                <a:solidFill>
                  <a:srgbClr val="16222E"/>
                </a:solidFill>
                <a:latin typeface="Open Sans 1"/>
                <a:ea typeface="Open Sans 1"/>
                <a:cs typeface="Open Sans 1"/>
                <a:sym typeface="Open Sans 1"/>
              </a:rPr>
              <a:t>SISTEMA DE GERENCIAMENTO DE ATIVIDADES FITNESS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8412C76-AA9E-F1AC-04E8-BA2FB6C1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59" y="-56520"/>
            <a:ext cx="2347859" cy="234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rot="9600000" flipH="1">
            <a:off x="10394741" y="7886076"/>
            <a:ext cx="14720099" cy="14051003"/>
          </a:xfrm>
          <a:custGeom>
            <a:avLst/>
            <a:gdLst/>
            <a:ahLst/>
            <a:cxnLst/>
            <a:rect l="l" t="t" r="r" b="b"/>
            <a:pathLst>
              <a:path w="14720099" h="14051003">
                <a:moveTo>
                  <a:pt x="14720099" y="0"/>
                </a:moveTo>
                <a:lnTo>
                  <a:pt x="0" y="0"/>
                </a:lnTo>
                <a:lnTo>
                  <a:pt x="0" y="14051004"/>
                </a:lnTo>
                <a:lnTo>
                  <a:pt x="14720099" y="14051004"/>
                </a:lnTo>
                <a:lnTo>
                  <a:pt x="14720099" y="0"/>
                </a:lnTo>
                <a:close/>
              </a:path>
            </a:pathLst>
          </a:custGeom>
          <a:blipFill>
            <a:blip r:embed="rId2">
              <a:biLevel thresh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4" name="Freeform 4"/>
          <p:cNvSpPr/>
          <p:nvPr/>
        </p:nvSpPr>
        <p:spPr>
          <a:xfrm>
            <a:off x="-2133600" y="2886959"/>
            <a:ext cx="21844997" cy="3856742"/>
          </a:xfrm>
          <a:custGeom>
            <a:avLst/>
            <a:gdLst/>
            <a:ahLst/>
            <a:cxnLst/>
            <a:rect l="l" t="t" r="r" b="b"/>
            <a:pathLst>
              <a:path w="21844997" h="5401672">
                <a:moveTo>
                  <a:pt x="0" y="0"/>
                </a:moveTo>
                <a:lnTo>
                  <a:pt x="21844997" y="0"/>
                </a:lnTo>
                <a:lnTo>
                  <a:pt x="21844997" y="5401672"/>
                </a:lnTo>
                <a:lnTo>
                  <a:pt x="0" y="54016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pt-BR" dirty="0"/>
          </a:p>
        </p:txBody>
      </p:sp>
      <p:sp>
        <p:nvSpPr>
          <p:cNvPr id="5" name="TextBox 5"/>
          <p:cNvSpPr txBox="1"/>
          <p:nvPr/>
        </p:nvSpPr>
        <p:spPr>
          <a:xfrm>
            <a:off x="494949" y="3293112"/>
            <a:ext cx="15881588" cy="3051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Usuários: </a:t>
            </a:r>
            <a:r>
              <a:rPr lang="pt-BR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ID, Nome, Email, Senha, Altura, Peso, Objetivo e Nível Fitness</a:t>
            </a:r>
            <a:r>
              <a:rPr lang="pt-BR" sz="3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pt-BR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Treinos: </a:t>
            </a:r>
            <a:r>
              <a:rPr lang="pt-BR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ID, Nome do treino, Frequência semanal, Descrição.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Exercícios</a:t>
            </a:r>
            <a:r>
              <a:rPr lang="pt-BR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ID, Nome do exercício, Grupo muscular, Nível de dificuldade, Tempo estimado e Descrição.</a:t>
            </a:r>
          </a:p>
          <a:p>
            <a:pPr algn="just">
              <a:lnSpc>
                <a:spcPts val="3959"/>
              </a:lnSpc>
              <a:spcBef>
                <a:spcPct val="0"/>
              </a:spcBef>
            </a:pPr>
            <a:endParaRPr lang="en-US" sz="2828" b="1" dirty="0">
              <a:solidFill>
                <a:srgbClr val="16222E"/>
              </a:solidFill>
              <a:latin typeface="Open Sans 2 Bold"/>
              <a:ea typeface="Open Sans 2 Bold"/>
              <a:cs typeface="Open Sans 2 Bold"/>
              <a:sym typeface="Open Sans 2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791200" y="1144558"/>
            <a:ext cx="11716488" cy="683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7"/>
              </a:lnSpc>
            </a:pPr>
            <a:r>
              <a:rPr lang="en-US" sz="4799" b="1" spc="575" dirty="0">
                <a:solidFill>
                  <a:srgbClr val="16222E"/>
                </a:solidFill>
                <a:latin typeface="Open Sans 1"/>
                <a:ea typeface="Open Sans 1"/>
                <a:cs typeface="Open Sans 1"/>
                <a:sym typeface="Open Sans 1"/>
              </a:rPr>
              <a:t>ENTIDADES E ATRIBUTOS</a:t>
            </a:r>
          </a:p>
        </p:txBody>
      </p:sp>
      <p:sp>
        <p:nvSpPr>
          <p:cNvPr id="7" name="Freeform 7"/>
          <p:cNvSpPr/>
          <p:nvPr/>
        </p:nvSpPr>
        <p:spPr>
          <a:xfrm>
            <a:off x="5549041" y="1935925"/>
            <a:ext cx="9237275" cy="201541"/>
          </a:xfrm>
          <a:custGeom>
            <a:avLst/>
            <a:gdLst/>
            <a:ahLst/>
            <a:cxnLst/>
            <a:rect l="l" t="t" r="r" b="b"/>
            <a:pathLst>
              <a:path w="9237275" h="201541">
                <a:moveTo>
                  <a:pt x="0" y="0"/>
                </a:moveTo>
                <a:lnTo>
                  <a:pt x="9237274" y="0"/>
                </a:lnTo>
                <a:lnTo>
                  <a:pt x="9237274" y="201540"/>
                </a:lnTo>
                <a:lnTo>
                  <a:pt x="0" y="2015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75252A-5805-3DCF-145C-52CC813AE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59" y="-56520"/>
            <a:ext cx="2347859" cy="234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719DF-C236-C4C7-DDFE-DAFC7CD0A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ED2273D-BCAC-5FF0-75A6-1F4CA0334F91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/>
          <a:lstStyle/>
          <a:p>
            <a:endParaRPr lang="pt-BR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CFB25AC7-5780-F7BA-7588-E10AD4C91372}"/>
              </a:ext>
            </a:extLst>
          </p:cNvPr>
          <p:cNvSpPr/>
          <p:nvPr/>
        </p:nvSpPr>
        <p:spPr>
          <a:xfrm rot="9600000" flipH="1">
            <a:off x="10394741" y="7886076"/>
            <a:ext cx="14720099" cy="14051003"/>
          </a:xfrm>
          <a:custGeom>
            <a:avLst/>
            <a:gdLst/>
            <a:ahLst/>
            <a:cxnLst/>
            <a:rect l="l" t="t" r="r" b="b"/>
            <a:pathLst>
              <a:path w="14720099" h="14051003">
                <a:moveTo>
                  <a:pt x="14720099" y="0"/>
                </a:moveTo>
                <a:lnTo>
                  <a:pt x="0" y="0"/>
                </a:lnTo>
                <a:lnTo>
                  <a:pt x="0" y="14051004"/>
                </a:lnTo>
                <a:lnTo>
                  <a:pt x="14720099" y="14051004"/>
                </a:lnTo>
                <a:lnTo>
                  <a:pt x="14720099" y="0"/>
                </a:lnTo>
                <a:close/>
              </a:path>
            </a:pathLst>
          </a:custGeom>
          <a:blipFill>
            <a:blip r:embed="rId2">
              <a:biLevel thresh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68100737-A584-4E79-E4A7-FB2FEE24B75E}"/>
              </a:ext>
            </a:extLst>
          </p:cNvPr>
          <p:cNvSpPr/>
          <p:nvPr/>
        </p:nvSpPr>
        <p:spPr>
          <a:xfrm>
            <a:off x="-2438400" y="2628900"/>
            <a:ext cx="23926800" cy="7489215"/>
          </a:xfrm>
          <a:custGeom>
            <a:avLst/>
            <a:gdLst/>
            <a:ahLst/>
            <a:cxnLst/>
            <a:rect l="l" t="t" r="r" b="b"/>
            <a:pathLst>
              <a:path w="21844997" h="5401672">
                <a:moveTo>
                  <a:pt x="0" y="0"/>
                </a:moveTo>
                <a:lnTo>
                  <a:pt x="21844997" y="0"/>
                </a:lnTo>
                <a:lnTo>
                  <a:pt x="21844997" y="5401672"/>
                </a:lnTo>
                <a:lnTo>
                  <a:pt x="0" y="54016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pt-BR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3FA77D8-2F90-EB67-3997-C6AF05564774}"/>
              </a:ext>
            </a:extLst>
          </p:cNvPr>
          <p:cNvSpPr txBox="1"/>
          <p:nvPr/>
        </p:nvSpPr>
        <p:spPr>
          <a:xfrm>
            <a:off x="494948" y="3293112"/>
            <a:ext cx="17183451" cy="45820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959"/>
              </a:lnSpc>
              <a:spcBef>
                <a:spcPct val="0"/>
              </a:spcBef>
            </a:pPr>
            <a:r>
              <a:rPr lang="pt-BR" sz="2828" b="1" dirty="0">
                <a:solidFill>
                  <a:srgbClr val="16222E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Gerenciamento de Usuários: </a:t>
            </a:r>
            <a:r>
              <a:rPr lang="pt-BR" sz="2828" b="1" dirty="0">
                <a:solidFill>
                  <a:srgbClr val="16222E"/>
                </a:solidFill>
                <a:latin typeface="Open Sans 2 "/>
                <a:ea typeface="Open Sans 2 Bold"/>
                <a:cs typeface="Open Sans 2 Bold"/>
                <a:sym typeface="Open Sans 2 Bold"/>
              </a:rPr>
              <a:t>Cadastro e manutenção de informações pessoais dos alunos, como altura, peso, objetivo e nível fitness. Controle seguro de acesso por meio de autenticação com </a:t>
            </a:r>
            <a:r>
              <a:rPr lang="pt-BR" sz="2828" b="1" dirty="0" err="1">
                <a:solidFill>
                  <a:srgbClr val="16222E"/>
                </a:solidFill>
                <a:latin typeface="Open Sans 2 "/>
                <a:ea typeface="Open Sans 2 Bold"/>
                <a:cs typeface="Open Sans 2 Bold"/>
                <a:sym typeface="Open Sans 2 Bold"/>
              </a:rPr>
              <a:t>email</a:t>
            </a:r>
            <a:r>
              <a:rPr lang="pt-BR" sz="2828" b="1" dirty="0">
                <a:solidFill>
                  <a:srgbClr val="16222E"/>
                </a:solidFill>
                <a:latin typeface="Open Sans 2 "/>
                <a:ea typeface="Open Sans 2 Bold"/>
                <a:cs typeface="Open Sans 2 Bold"/>
                <a:sym typeface="Open Sans 2 Bold"/>
              </a:rPr>
              <a:t> e senha.</a:t>
            </a:r>
          </a:p>
          <a:p>
            <a:pPr algn="just">
              <a:lnSpc>
                <a:spcPts val="3959"/>
              </a:lnSpc>
              <a:spcBef>
                <a:spcPct val="0"/>
              </a:spcBef>
            </a:pPr>
            <a:r>
              <a:rPr lang="pt-BR" sz="2828" b="1" dirty="0">
                <a:solidFill>
                  <a:srgbClr val="16222E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Gestão de Treinos Personalizados: </a:t>
            </a:r>
            <a:r>
              <a:rPr lang="pt-BR" sz="2828" b="1" dirty="0">
                <a:solidFill>
                  <a:srgbClr val="16222E"/>
                </a:solidFill>
                <a:latin typeface="Open Sans 2" panose="020B0604020202020204" charset="0"/>
                <a:ea typeface="Open Sans 2" panose="020B0604020202020204" charset="0"/>
                <a:cs typeface="Open Sans 2" panose="020B0604020202020204" charset="0"/>
                <a:sym typeface="Open Sans 2 Bold"/>
              </a:rPr>
              <a:t>Criação e edição de planos de treino adaptados às metas e ao nível fitness dos usuários. Definição da frequência semanal e descrição detalhada dos treinos para melhor acompanhamento.</a:t>
            </a:r>
          </a:p>
          <a:p>
            <a:pPr algn="just">
              <a:lnSpc>
                <a:spcPts val="3959"/>
              </a:lnSpc>
              <a:spcBef>
                <a:spcPct val="0"/>
              </a:spcBef>
            </a:pPr>
            <a:r>
              <a:rPr lang="pt-BR" sz="2828" b="1" dirty="0">
                <a:solidFill>
                  <a:srgbClr val="16222E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Banco de Dados de Exercícios: </a:t>
            </a:r>
            <a:r>
              <a:rPr lang="pt-BR" sz="2828" b="1" dirty="0">
                <a:solidFill>
                  <a:srgbClr val="16222E"/>
                </a:solidFill>
                <a:latin typeface="Open Sans 2" panose="020B0604020202020204" charset="0"/>
                <a:ea typeface="Open Sans 2" panose="020B0604020202020204" charset="0"/>
                <a:cs typeface="Open Sans 2" panose="020B0604020202020204" charset="0"/>
                <a:sym typeface="Open Sans 2 Bold"/>
              </a:rPr>
              <a:t>Catálogo organizado de exercícios, incluindo informações sobre grupo muscular, nível de dificuldade, tempo estimado e </a:t>
            </a:r>
            <a:r>
              <a:rPr lang="pt-BR" sz="2828" b="1" dirty="0" err="1">
                <a:solidFill>
                  <a:srgbClr val="16222E"/>
                </a:solidFill>
                <a:latin typeface="Open Sans 2" panose="020B0604020202020204" charset="0"/>
                <a:ea typeface="Open Sans 2" panose="020B0604020202020204" charset="0"/>
                <a:cs typeface="Open Sans 2" panose="020B0604020202020204" charset="0"/>
                <a:sym typeface="Open Sans 2 Bold"/>
              </a:rPr>
              <a:t>descrição.Associação</a:t>
            </a:r>
            <a:r>
              <a:rPr lang="pt-BR" sz="2828" b="1" dirty="0">
                <a:solidFill>
                  <a:srgbClr val="16222E"/>
                </a:solidFill>
                <a:latin typeface="Open Sans 2" panose="020B0604020202020204" charset="0"/>
                <a:ea typeface="Open Sans 2" panose="020B0604020202020204" charset="0"/>
                <a:cs typeface="Open Sans 2" panose="020B0604020202020204" charset="0"/>
                <a:sym typeface="Open Sans 2 Bold"/>
              </a:rPr>
              <a:t> de exercícios aos treinos para oferecer planos completos e personalizados.</a:t>
            </a:r>
            <a:endParaRPr lang="en-US" sz="2828" b="1" dirty="0">
              <a:solidFill>
                <a:srgbClr val="16222E"/>
              </a:solidFill>
              <a:latin typeface="Open Sans 2" panose="020B0604020202020204" charset="0"/>
              <a:ea typeface="Open Sans 2" panose="020B0604020202020204" charset="0"/>
              <a:cs typeface="Open Sans 2" panose="020B0604020202020204" charset="0"/>
              <a:sym typeface="Open Sans 2 Bold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1CB2165E-D159-BC1A-989A-07BB6A964DF4}"/>
              </a:ext>
            </a:extLst>
          </p:cNvPr>
          <p:cNvSpPr txBox="1"/>
          <p:nvPr/>
        </p:nvSpPr>
        <p:spPr>
          <a:xfrm>
            <a:off x="4660050" y="1275606"/>
            <a:ext cx="11716488" cy="683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7"/>
              </a:lnSpc>
            </a:pPr>
            <a:r>
              <a:rPr lang="en-US" sz="4799" b="1" spc="575" dirty="0">
                <a:solidFill>
                  <a:srgbClr val="16222E"/>
                </a:solidFill>
                <a:latin typeface="Open Sans 1"/>
                <a:ea typeface="Open Sans 1"/>
                <a:cs typeface="Open Sans 1"/>
                <a:sym typeface="Open Sans 1"/>
              </a:rPr>
              <a:t>FUNCIONALIDADES OFERECIDAS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47A2511F-73AE-D6F0-406B-4C4F66A008D2}"/>
              </a:ext>
            </a:extLst>
          </p:cNvPr>
          <p:cNvSpPr/>
          <p:nvPr/>
        </p:nvSpPr>
        <p:spPr>
          <a:xfrm>
            <a:off x="5549041" y="1935925"/>
            <a:ext cx="9237275" cy="201541"/>
          </a:xfrm>
          <a:custGeom>
            <a:avLst/>
            <a:gdLst/>
            <a:ahLst/>
            <a:cxnLst/>
            <a:rect l="l" t="t" r="r" b="b"/>
            <a:pathLst>
              <a:path w="9237275" h="201541">
                <a:moveTo>
                  <a:pt x="0" y="0"/>
                </a:moveTo>
                <a:lnTo>
                  <a:pt x="9237274" y="0"/>
                </a:lnTo>
                <a:lnTo>
                  <a:pt x="9237274" y="201540"/>
                </a:lnTo>
                <a:lnTo>
                  <a:pt x="0" y="2015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5CE7773-B6B0-DD1F-3FA2-69923FECB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59" y="-56520"/>
            <a:ext cx="2347859" cy="234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48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rot="9600000" flipH="1">
            <a:off x="10394741" y="7886076"/>
            <a:ext cx="14720099" cy="14051003"/>
          </a:xfrm>
          <a:custGeom>
            <a:avLst/>
            <a:gdLst/>
            <a:ahLst/>
            <a:cxnLst/>
            <a:rect l="l" t="t" r="r" b="b"/>
            <a:pathLst>
              <a:path w="14720099" h="14051003">
                <a:moveTo>
                  <a:pt x="14720099" y="0"/>
                </a:moveTo>
                <a:lnTo>
                  <a:pt x="0" y="0"/>
                </a:lnTo>
                <a:lnTo>
                  <a:pt x="0" y="14051004"/>
                </a:lnTo>
                <a:lnTo>
                  <a:pt x="14720099" y="14051004"/>
                </a:lnTo>
                <a:lnTo>
                  <a:pt x="14720099" y="0"/>
                </a:lnTo>
                <a:close/>
              </a:path>
            </a:pathLst>
          </a:custGeom>
          <a:blipFill>
            <a:blip r:embed="rId2">
              <a:biLevel thresh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14778243" y="424132"/>
            <a:ext cx="3340115" cy="2016594"/>
          </a:xfrm>
          <a:custGeom>
            <a:avLst/>
            <a:gdLst/>
            <a:ahLst/>
            <a:cxnLst/>
            <a:rect l="l" t="t" r="r" b="b"/>
            <a:pathLst>
              <a:path w="3340115" h="2016594">
                <a:moveTo>
                  <a:pt x="0" y="0"/>
                </a:moveTo>
                <a:lnTo>
                  <a:pt x="3340114" y="0"/>
                </a:lnTo>
                <a:lnTo>
                  <a:pt x="3340114" y="2016594"/>
                </a:lnTo>
                <a:lnTo>
                  <a:pt x="0" y="20165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5134178" y="1945520"/>
            <a:ext cx="8413082" cy="183558"/>
          </a:xfrm>
          <a:custGeom>
            <a:avLst/>
            <a:gdLst/>
            <a:ahLst/>
            <a:cxnLst/>
            <a:rect l="l" t="t" r="r" b="b"/>
            <a:pathLst>
              <a:path w="8413082" h="183558">
                <a:moveTo>
                  <a:pt x="0" y="0"/>
                </a:moveTo>
                <a:lnTo>
                  <a:pt x="8413082" y="0"/>
                </a:lnTo>
                <a:lnTo>
                  <a:pt x="8413082" y="183558"/>
                </a:lnTo>
                <a:lnTo>
                  <a:pt x="0" y="1835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>
            <a:off x="5608746" y="1959119"/>
            <a:ext cx="7315200" cy="159604"/>
          </a:xfrm>
          <a:custGeom>
            <a:avLst/>
            <a:gdLst/>
            <a:ahLst/>
            <a:cxnLst/>
            <a:rect l="l" t="t" r="r" b="b"/>
            <a:pathLst>
              <a:path w="7315200" h="159604">
                <a:moveTo>
                  <a:pt x="0" y="0"/>
                </a:moveTo>
                <a:lnTo>
                  <a:pt x="7315200" y="0"/>
                </a:lnTo>
                <a:lnTo>
                  <a:pt x="7315200" y="159605"/>
                </a:lnTo>
                <a:lnTo>
                  <a:pt x="0" y="159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Freeform 7"/>
          <p:cNvSpPr/>
          <p:nvPr/>
        </p:nvSpPr>
        <p:spPr>
          <a:xfrm>
            <a:off x="15797418" y="796820"/>
            <a:ext cx="1340399" cy="1240479"/>
          </a:xfrm>
          <a:custGeom>
            <a:avLst/>
            <a:gdLst/>
            <a:ahLst/>
            <a:cxnLst/>
            <a:rect l="l" t="t" r="r" b="b"/>
            <a:pathLst>
              <a:path w="1340399" h="1240479">
                <a:moveTo>
                  <a:pt x="0" y="0"/>
                </a:moveTo>
                <a:lnTo>
                  <a:pt x="1340399" y="0"/>
                </a:lnTo>
                <a:lnTo>
                  <a:pt x="1340399" y="1240479"/>
                </a:lnTo>
                <a:lnTo>
                  <a:pt x="0" y="1240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TextBox 8"/>
          <p:cNvSpPr txBox="1"/>
          <p:nvPr/>
        </p:nvSpPr>
        <p:spPr>
          <a:xfrm>
            <a:off x="4660050" y="1275606"/>
            <a:ext cx="10118193" cy="683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7"/>
              </a:lnSpc>
            </a:pPr>
            <a:r>
              <a:rPr lang="en-US" sz="4799" spc="575">
                <a:solidFill>
                  <a:srgbClr val="16222E"/>
                </a:solidFill>
                <a:latin typeface="Open Sans 1"/>
                <a:ea typeface="Open Sans 1"/>
                <a:cs typeface="Open Sans 1"/>
                <a:sym typeface="Open Sans 1"/>
              </a:rPr>
              <a:t>TECNOLOGIAS UTILIZADAS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3295083"/>
            <a:ext cx="15239427" cy="6364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43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React</a:t>
            </a:r>
            <a:r>
              <a:rPr lang="en-US" sz="3200" dirty="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 para construir interfaces dinâmicas, interativas e responsivas, proporcionando uma experiência de </a:t>
            </a:r>
            <a:r>
              <a:rPr lang="en-US" sz="3200" dirty="0" err="1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usuário</a:t>
            </a:r>
            <a:r>
              <a:rPr lang="en-US" sz="3200" dirty="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fluida</a:t>
            </a:r>
            <a:r>
              <a:rPr lang="en-US" sz="3200" dirty="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 e </a:t>
            </a:r>
            <a:r>
              <a:rPr lang="en-US" sz="3200" dirty="0" err="1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integrada</a:t>
            </a:r>
            <a:r>
              <a:rPr lang="en-US" sz="3200" dirty="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 com o backend.</a:t>
            </a:r>
            <a:endParaRPr lang="en-US" sz="3459" dirty="0">
              <a:solidFill>
                <a:srgbClr val="000000"/>
              </a:solidFill>
              <a:latin typeface="Open Sans 2"/>
              <a:ea typeface="Open Sans 2"/>
              <a:cs typeface="Open Sans 2"/>
              <a:sym typeface="Open Sans 2"/>
            </a:endParaRPr>
          </a:p>
          <a:p>
            <a:pPr algn="l">
              <a:lnSpc>
                <a:spcPts val="4843"/>
              </a:lnSpc>
              <a:spcBef>
                <a:spcPct val="0"/>
              </a:spcBef>
            </a:pPr>
            <a:endParaRPr lang="en-US" sz="3459" b="1" dirty="0">
              <a:solidFill>
                <a:srgbClr val="000000"/>
              </a:solidFill>
              <a:latin typeface="Open Sans 2 Bold"/>
              <a:ea typeface="Open Sans 2 Bold"/>
              <a:cs typeface="Open Sans 2 Bold"/>
              <a:sym typeface="Open Sans 2 Bold"/>
            </a:endParaRPr>
          </a:p>
          <a:p>
            <a:pPr algn="l">
              <a:lnSpc>
                <a:spcPts val="4843"/>
              </a:lnSpc>
              <a:spcBef>
                <a:spcPct val="0"/>
              </a:spcBef>
            </a:pPr>
            <a:r>
              <a:rPr lang="en-US" sz="3459" b="1" dirty="0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Tailwind CSS </a:t>
            </a:r>
            <a:r>
              <a:rPr lang="en-US" sz="3459" dirty="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é um framework de </a:t>
            </a:r>
            <a:r>
              <a:rPr lang="en-US" sz="3459" dirty="0" err="1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utilitários</a:t>
            </a:r>
            <a:r>
              <a:rPr lang="en-US" sz="3459" dirty="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 para </a:t>
            </a:r>
            <a:r>
              <a:rPr lang="en-US" sz="3459" dirty="0" err="1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criar</a:t>
            </a:r>
            <a:r>
              <a:rPr lang="en-US" sz="3459" dirty="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 designs </a:t>
            </a:r>
            <a:r>
              <a:rPr lang="en-US" sz="3459" dirty="0" err="1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rápidos</a:t>
            </a:r>
            <a:r>
              <a:rPr lang="en-US" sz="3459" dirty="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 e </a:t>
            </a:r>
            <a:r>
              <a:rPr lang="en-US" sz="3459" dirty="0" err="1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responsivos</a:t>
            </a:r>
            <a:r>
              <a:rPr lang="en-US" sz="3459" dirty="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, </a:t>
            </a:r>
            <a:r>
              <a:rPr lang="en-US" sz="3459" dirty="0" err="1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utilizando</a:t>
            </a:r>
            <a:r>
              <a:rPr lang="en-US" sz="3459" dirty="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 classes </a:t>
            </a:r>
            <a:r>
              <a:rPr lang="en-US" sz="3459" dirty="0" err="1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pré-definidas</a:t>
            </a:r>
            <a:r>
              <a:rPr lang="en-US" sz="3459" dirty="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 </a:t>
            </a:r>
            <a:r>
              <a:rPr lang="en-US" sz="3459" dirty="0" err="1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diretamente</a:t>
            </a:r>
            <a:r>
              <a:rPr lang="en-US" sz="3459" dirty="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 no HTML.</a:t>
            </a:r>
          </a:p>
          <a:p>
            <a:pPr>
              <a:lnSpc>
                <a:spcPts val="4843"/>
              </a:lnSpc>
              <a:spcBef>
                <a:spcPct val="0"/>
              </a:spcBef>
            </a:pPr>
            <a:endParaRPr lang="pt-BR" sz="3200" kern="100" dirty="0">
              <a:effectLst/>
              <a:latin typeface="Open Sans 2 Bold" panose="020B0604020202020204" charset="0"/>
              <a:ea typeface="Open Sans 2 Bold" panose="020B0604020202020204" charset="0"/>
              <a:cs typeface="Open Sans 2 Bold" panose="020B0604020202020204" charset="0"/>
            </a:endParaRPr>
          </a:p>
          <a:p>
            <a:pPr>
              <a:lnSpc>
                <a:spcPts val="4843"/>
              </a:lnSpc>
              <a:spcBef>
                <a:spcPct val="0"/>
              </a:spcBef>
            </a:pPr>
            <a:r>
              <a:rPr lang="pt-BR" sz="3200" kern="100" dirty="0">
                <a:effectLst/>
                <a:latin typeface="Open Sans 2 Bold" panose="020B0604020202020204" charset="0"/>
                <a:ea typeface="Open Sans 2 Bold" panose="020B0604020202020204" charset="0"/>
                <a:cs typeface="Open Sans 2 Bold" panose="020B0604020202020204" charset="0"/>
              </a:rPr>
              <a:t>Spring Boot: </a:t>
            </a:r>
            <a:r>
              <a:rPr lang="pt-BR" sz="3200" kern="100" dirty="0">
                <a:effectLst/>
                <a:latin typeface="Open Sans 2 "/>
                <a:ea typeface="Open Sans 2 Bold" panose="020B0604020202020204" charset="0"/>
                <a:cs typeface="Open Sans 2 Bold" panose="020B0604020202020204" charset="0"/>
              </a:rPr>
              <a:t>Framework para criar APIs robustas e escaláveis em Java.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endParaRPr lang="pt-BR" sz="36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pt-BR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MySQL: </a:t>
            </a:r>
            <a:r>
              <a:rPr lang="pt-BR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 persistência e confiabilidade dos dados.</a:t>
            </a:r>
          </a:p>
          <a:p>
            <a:pPr algn="l">
              <a:lnSpc>
                <a:spcPts val="4843"/>
              </a:lnSpc>
              <a:spcBef>
                <a:spcPct val="0"/>
              </a:spcBef>
            </a:pPr>
            <a:endParaRPr lang="en-US" sz="3459" dirty="0">
              <a:solidFill>
                <a:srgbClr val="000000"/>
              </a:solidFill>
              <a:latin typeface="Open Sans 2"/>
              <a:ea typeface="Open Sans 2"/>
              <a:cs typeface="Open Sans 2"/>
              <a:sym typeface="Open Sans 2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2D7C69E3-4CC1-0C4A-B75B-4A671201A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59" y="-56520"/>
            <a:ext cx="2347859" cy="234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rot="9600000" flipH="1">
            <a:off x="10394741" y="7886076"/>
            <a:ext cx="14720099" cy="14051003"/>
          </a:xfrm>
          <a:custGeom>
            <a:avLst/>
            <a:gdLst/>
            <a:ahLst/>
            <a:cxnLst/>
            <a:rect l="l" t="t" r="r" b="b"/>
            <a:pathLst>
              <a:path w="14720099" h="14051003">
                <a:moveTo>
                  <a:pt x="14720099" y="0"/>
                </a:moveTo>
                <a:lnTo>
                  <a:pt x="0" y="0"/>
                </a:lnTo>
                <a:lnTo>
                  <a:pt x="0" y="14051004"/>
                </a:lnTo>
                <a:lnTo>
                  <a:pt x="14720099" y="14051004"/>
                </a:lnTo>
                <a:lnTo>
                  <a:pt x="14720099" y="0"/>
                </a:lnTo>
                <a:close/>
              </a:path>
            </a:pathLst>
          </a:custGeom>
          <a:blipFill>
            <a:blip r:embed="rId2">
              <a:biLevel thresh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803899" y="0"/>
            <a:ext cx="7967980" cy="8176098"/>
          </a:xfrm>
          <a:custGeom>
            <a:avLst/>
            <a:gdLst/>
            <a:ahLst/>
            <a:cxnLst/>
            <a:rect l="l" t="t" r="r" b="b"/>
            <a:pathLst>
              <a:path w="7967980" h="8176098">
                <a:moveTo>
                  <a:pt x="0" y="0"/>
                </a:moveTo>
                <a:lnTo>
                  <a:pt x="7967979" y="0"/>
                </a:lnTo>
                <a:lnTo>
                  <a:pt x="7967979" y="8176098"/>
                </a:lnTo>
                <a:lnTo>
                  <a:pt x="0" y="81760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4943814" y="4598128"/>
            <a:ext cx="7688148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63"/>
              </a:lnSpc>
            </a:pPr>
            <a:r>
              <a:rPr lang="en-US" sz="9963" b="1" dirty="0">
                <a:solidFill>
                  <a:schemeClr val="bg1"/>
                </a:solidFill>
                <a:latin typeface="Big Shoulders Display Bold"/>
                <a:ea typeface="Big Shoulders Display Bold"/>
                <a:cs typeface="Big Shoulders Display Bold"/>
                <a:sym typeface="Big Shoulders Display Bold"/>
              </a:rPr>
              <a:t>HORA DO TESTE!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87AD5FF-D07B-BB94-135B-24487E970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59" y="-56520"/>
            <a:ext cx="2347859" cy="234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382</Words>
  <Application>Microsoft Office PowerPoint</Application>
  <PresentationFormat>Personalizar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9" baseType="lpstr">
      <vt:lpstr>Open Sans 2 </vt:lpstr>
      <vt:lpstr>Calibri</vt:lpstr>
      <vt:lpstr>Google Sans</vt:lpstr>
      <vt:lpstr>Open Sans Bol 2</vt:lpstr>
      <vt:lpstr>Open Sans 1</vt:lpstr>
      <vt:lpstr>Open Sans 2</vt:lpstr>
      <vt:lpstr>Open Sans 2 Bold</vt:lpstr>
      <vt:lpstr>Aharoni</vt:lpstr>
      <vt:lpstr>Big Shoulders Display Bold</vt:lpstr>
      <vt:lpstr>Aptos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FocoRH</dc:title>
  <dc:creator>Vinicius</dc:creator>
  <cp:lastModifiedBy>Vinicius Castro</cp:lastModifiedBy>
  <cp:revision>6</cp:revision>
  <dcterms:created xsi:type="dcterms:W3CDTF">2006-08-16T00:00:00Z</dcterms:created>
  <dcterms:modified xsi:type="dcterms:W3CDTF">2025-01-30T19:18:03Z</dcterms:modified>
  <dc:identifier>DAGdfA4SeSs</dc:identifier>
</cp:coreProperties>
</file>