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92" r:id="rId2"/>
    <p:sldId id="306" r:id="rId3"/>
    <p:sldId id="295" r:id="rId4"/>
    <p:sldId id="297" r:id="rId5"/>
    <p:sldId id="307" r:id="rId6"/>
    <p:sldId id="308" r:id="rId7"/>
    <p:sldId id="298" r:id="rId8"/>
    <p:sldId id="300" r:id="rId9"/>
    <p:sldId id="301" r:id="rId10"/>
    <p:sldId id="30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cert One" pitchFamily="2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4"/>
    <a:srgbClr val="AAD8D8"/>
    <a:srgbClr val="8181D7"/>
    <a:srgbClr val="FCF2FC"/>
    <a:srgbClr val="FFF0EF"/>
    <a:srgbClr val="F9F5F9"/>
    <a:srgbClr val="FFE7E5"/>
    <a:srgbClr val="F3F3F3"/>
    <a:srgbClr val="F5F5F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E8BC7-B498-408B-9AA4-8872CD249526}" v="8" dt="2022-10-24T21:34:37.521"/>
    <p1510:client id="{11E51DE8-6A48-5BF4-6D11-A04F2866425E}" v="382" dt="2022-12-04T21:34:31.257"/>
    <p1510:client id="{2C084368-41F9-4CA9-AB73-5B5E660BACDB}" v="7" dt="2022-10-24T03:17:17.658"/>
    <p1510:client id="{544AD05B-3D31-8489-3243-FFBF21167A7E}" v="115" dt="2022-10-24T19:54:59.470"/>
    <p1510:client id="{61427137-B73F-3ED7-59CD-41A2394BCE36}" v="149" dt="2022-12-06T11:09:26.525"/>
    <p1510:client id="{62C0FE0F-1868-3F5A-F012-A0FA6D921E52}" v="720" dt="2022-10-22T21:10:01.637"/>
    <p1510:client id="{6985B898-38E9-4607-A88F-3CA343286EF8}" v="93" dt="2022-12-06T02:19:43.331"/>
    <p1510:client id="{79775728-218C-BB10-AC16-BAB2BEB49DE7}" v="75" dt="2022-12-04T12:41:08.890"/>
    <p1510:client id="{849E1089-18AA-4566-9EB8-1328E1DCFDD9}" v="8" dt="2022-12-04T15:45:47.936"/>
    <p1510:client id="{8670C3BD-4FDF-C45A-5E0F-E6570C58DEF1}" v="10" dt="2022-12-06T16:11:55.888"/>
    <p1510:client id="{91328670-AD69-A9BD-A2EC-616E94412A91}" v="3" dt="2022-10-25T01:58:04.918"/>
    <p1510:client id="{9EF87C64-05B9-35EC-E820-2F9D8C214052}" v="338" dt="2022-12-06T00:11:30.993"/>
    <p1510:client id="{A14CAAA0-278D-49DC-B6EA-739A278A92B3}" v="41" dt="2022-10-24T17:35:02.114"/>
    <p1510:client id="{B39B35C0-2A41-A617-A306-2DFD37D45552}" v="2" dt="2022-12-06T16:06:23.728"/>
    <p1510:client id="{BDE78F41-B379-1CA1-2876-B8B0563CBDE9}" v="12" dt="2022-12-04T20:08:13.241"/>
    <p1510:client id="{C09BF1FF-C189-5D50-D505-0D951A1F46DE}" v="43" dt="2022-10-25T14:51:31.394"/>
    <p1510:client id="{C40F2159-7579-89EA-2DE6-DAA2F08C3FC7}" v="111" dt="2022-12-06T07:50:06.930"/>
    <p1510:client id="{D7B13EF4-F337-6CEF-9C36-58A7D60B8FDE}" v="2" dt="2022-10-24T18:41:00.873"/>
    <p1510:client id="{DC99414C-C2B4-BB59-8E2A-EA7EE146022C}" v="185" dt="2022-10-23T00:40:38.739"/>
    <p1510:client id="{E0CD350A-F31F-4D31-A155-6D572E363221}" v="442" dt="2022-10-22T23:55:35.545"/>
    <p1510:client id="{EAD062D2-B721-06F9-6E31-BCE1D7622195}" v="114" dt="2022-12-06T01:31:21.867"/>
    <p1510:client id="{EBB2B573-932B-46E8-88CA-38DE04040686}" v="56" dt="2022-12-06T07:38:05.301"/>
    <p1510:client id="{EDF43732-DE65-41DC-8E9F-1008F44D6408}" v="368" dt="2022-10-23T01:26:50.643"/>
    <p1510:client id="{F3A2A5CF-F989-ADF9-C556-E95A891168C5}" v="19" dt="2022-12-06T13:45:37.700"/>
  </p1510:revLst>
</p1510:revInfo>
</file>

<file path=ppt/tableStyles.xml><?xml version="1.0" encoding="utf-8"?>
<a:tblStyleLst xmlns:a="http://schemas.openxmlformats.org/drawingml/2006/main" def="{A9CE59DC-BA8B-4B44-B07F-3E839C0486D5}">
  <a:tblStyle styleId="{A9CE59DC-BA8B-4B44-B07F-3E839C0486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099392-58D0-498A-8C89-32E85B83C56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3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82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412050" y="1332113"/>
            <a:ext cx="4116600" cy="20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411975" y="3395287"/>
            <a:ext cx="41166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96E01EC-874D-C6EE-2DD6-04F026BF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8" name="Google Shape;68;p20"/>
          <p:cNvSpPr txBox="1">
            <a:spLocks noGrp="1"/>
          </p:cNvSpPr>
          <p:nvPr>
            <p:ph type="subTitle" idx="1"/>
          </p:nvPr>
        </p:nvSpPr>
        <p:spPr>
          <a:xfrm flipH="1">
            <a:off x="679497" y="3090300"/>
            <a:ext cx="375485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chemeClr val="bg1"/>
                </a:solidFill>
                <a:latin typeface="Concert One"/>
              </a:rPr>
              <a:t>Monitoramento</a:t>
            </a:r>
            <a:r>
              <a:rPr lang="en-US" sz="1600">
                <a:solidFill>
                  <a:schemeClr val="bg1"/>
                </a:solidFill>
                <a:latin typeface="Concert One"/>
              </a:rPr>
              <a:t> da </a:t>
            </a:r>
            <a:r>
              <a:rPr lang="en-US" sz="1600" err="1">
                <a:solidFill>
                  <a:schemeClr val="bg1"/>
                </a:solidFill>
                <a:latin typeface="Concert One"/>
              </a:rPr>
              <a:t>iluminação</a:t>
            </a:r>
            <a:r>
              <a:rPr lang="en-US" sz="1600">
                <a:solidFill>
                  <a:schemeClr val="bg1"/>
                </a:solidFill>
                <a:latin typeface="Concert One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ncert One"/>
              </a:rPr>
              <a:t>nos</a:t>
            </a:r>
            <a:r>
              <a:rPr lang="en-US" sz="1600">
                <a:solidFill>
                  <a:schemeClr val="bg1"/>
                </a:solidFill>
                <a:latin typeface="Concert One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ncert One"/>
              </a:rPr>
              <a:t>escritórios</a:t>
            </a:r>
            <a:r>
              <a:rPr lang="en-US" sz="1600">
                <a:solidFill>
                  <a:schemeClr val="bg1"/>
                </a:solidFill>
                <a:latin typeface="Concert One"/>
              </a:rPr>
              <a:t> de call center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818473-A863-7601-28BC-C283EE50CEC3}"/>
              </a:ext>
            </a:extLst>
          </p:cNvPr>
          <p:cNvCxnSpPr/>
          <p:nvPr/>
        </p:nvCxnSpPr>
        <p:spPr>
          <a:xfrm>
            <a:off x="0" y="2861187"/>
            <a:ext cx="44343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35E8C93-0403-A9AE-DAE0-0ED1EA18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01" y="1630853"/>
            <a:ext cx="3463346" cy="10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8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5E8C93-0403-A9AE-DAE0-0ED1EA18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41" y="3853793"/>
            <a:ext cx="1787666" cy="516798"/>
          </a:xfrm>
          <a:prstGeom prst="rect">
            <a:avLst/>
          </a:prstGeom>
        </p:spPr>
      </p:pic>
      <p:sp>
        <p:nvSpPr>
          <p:cNvPr id="2" name="Google Shape;69;p20">
            <a:extLst>
              <a:ext uri="{FF2B5EF4-FFF2-40B4-BE49-F238E27FC236}">
                <a16:creationId xmlns:a16="http://schemas.microsoft.com/office/drawing/2014/main" id="{64A085AD-CE4D-2237-97FB-EDB46B475544}"/>
              </a:ext>
            </a:extLst>
          </p:cNvPr>
          <p:cNvSpPr txBox="1">
            <a:spLocks/>
          </p:cNvSpPr>
          <p:nvPr/>
        </p:nvSpPr>
        <p:spPr>
          <a:xfrm flipH="1">
            <a:off x="639741" y="490527"/>
            <a:ext cx="4536429" cy="2546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olidFill>
                  <a:schemeClr val="bg1"/>
                </a:solidFill>
                <a:latin typeface="Concert One" pitchFamily="2" charset="0"/>
              </a:rPr>
              <a:t>A Luminar agradece a sua atenção!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73260E4-4063-F214-0706-C90505B5D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860206" y="3379687"/>
            <a:ext cx="2026426" cy="14650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1000">
                <a:solidFill>
                  <a:schemeClr val="bg1"/>
                </a:solidFill>
                <a:effectLst/>
              </a:rPr>
              <a:t>Bianca Tsuchiya</a:t>
            </a:r>
          </a:p>
          <a:p>
            <a:pPr>
              <a:lnSpc>
                <a:spcPct val="150000"/>
              </a:lnSpc>
            </a:pPr>
            <a:r>
              <a:rPr lang="pt-BR" sz="1000">
                <a:solidFill>
                  <a:schemeClr val="bg1"/>
                </a:solidFill>
                <a:effectLst/>
              </a:rPr>
              <a:t>Enzo Guimarães</a:t>
            </a:r>
          </a:p>
          <a:p>
            <a:pPr>
              <a:lnSpc>
                <a:spcPct val="150000"/>
              </a:lnSpc>
            </a:pPr>
            <a:r>
              <a:rPr lang="pt-BR" sz="1000">
                <a:solidFill>
                  <a:schemeClr val="bg1"/>
                </a:solidFill>
                <a:effectLst/>
              </a:rPr>
              <a:t>Giovanna </a:t>
            </a:r>
            <a:r>
              <a:rPr lang="pt-BR" sz="1000" err="1">
                <a:solidFill>
                  <a:schemeClr val="bg1"/>
                </a:solidFill>
                <a:effectLst/>
              </a:rPr>
              <a:t>Benichel</a:t>
            </a:r>
            <a:r>
              <a:rPr lang="pt-BR" sz="1000">
                <a:solidFill>
                  <a:schemeClr val="bg1"/>
                </a:solidFill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000">
                <a:solidFill>
                  <a:schemeClr val="bg1"/>
                </a:solidFill>
                <a:effectLst/>
              </a:rPr>
              <a:t>João Vitor Tenório</a:t>
            </a:r>
          </a:p>
          <a:p>
            <a:pPr>
              <a:lnSpc>
                <a:spcPct val="150000"/>
              </a:lnSpc>
            </a:pPr>
            <a:r>
              <a:rPr lang="pt-BR" sz="1000">
                <a:solidFill>
                  <a:schemeClr val="bg1"/>
                </a:solidFill>
                <a:effectLst/>
              </a:rPr>
              <a:t>Juliana Godoy </a:t>
            </a:r>
          </a:p>
          <a:p>
            <a:pPr>
              <a:lnSpc>
                <a:spcPct val="150000"/>
              </a:lnSpc>
            </a:pPr>
            <a:r>
              <a:rPr lang="pt-BR" sz="1000">
                <a:solidFill>
                  <a:schemeClr val="bg1"/>
                </a:solidFill>
                <a:effectLst/>
              </a:rPr>
              <a:t>Sílvio Tavares</a:t>
            </a:r>
            <a:br>
              <a:rPr lang="pt-BR" sz="1000">
                <a:solidFill>
                  <a:schemeClr val="bg1"/>
                </a:solidFill>
                <a:effectLst/>
              </a:rPr>
            </a:br>
            <a:r>
              <a:rPr lang="pt-BR" sz="100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682DF96-8570-4526-FB79-BBEF1B7F2F85}"/>
              </a:ext>
            </a:extLst>
          </p:cNvPr>
          <p:cNvCxnSpPr/>
          <p:nvPr/>
        </p:nvCxnSpPr>
        <p:spPr>
          <a:xfrm>
            <a:off x="2753033" y="3379688"/>
            <a:ext cx="0" cy="14650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8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1">
            <a:extLst>
              <a:ext uri="{FF2B5EF4-FFF2-40B4-BE49-F238E27FC236}">
                <a16:creationId xmlns:a16="http://schemas.microsoft.com/office/drawing/2014/main" id="{5556E4FF-D7BC-5F98-AA46-D69A3F491F37}"/>
              </a:ext>
            </a:extLst>
          </p:cNvPr>
          <p:cNvSpPr/>
          <p:nvPr/>
        </p:nvSpPr>
        <p:spPr>
          <a:xfrm>
            <a:off x="-691678" y="-1164377"/>
            <a:ext cx="2436411" cy="2368733"/>
          </a:xfrm>
          <a:prstGeom prst="ellipse">
            <a:avLst/>
          </a:prstGeom>
          <a:solidFill>
            <a:srgbClr val="00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5">
            <a:extLst>
              <a:ext uri="{FF2B5EF4-FFF2-40B4-BE49-F238E27FC236}">
                <a16:creationId xmlns:a16="http://schemas.microsoft.com/office/drawing/2014/main" id="{01AA400C-3C73-93AE-DB06-C5621E6D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" y="108480"/>
            <a:ext cx="1396181" cy="403624"/>
          </a:xfrm>
          <a:prstGeom prst="rect">
            <a:avLst/>
          </a:prstGeom>
        </p:spPr>
      </p:pic>
      <p:sp>
        <p:nvSpPr>
          <p:cNvPr id="3" name="Google Shape;69;p20">
            <a:extLst>
              <a:ext uri="{FF2B5EF4-FFF2-40B4-BE49-F238E27FC236}">
                <a16:creationId xmlns:a16="http://schemas.microsoft.com/office/drawing/2014/main" id="{7F79976D-8017-8BBA-A489-5BE63D05F72E}"/>
              </a:ext>
            </a:extLst>
          </p:cNvPr>
          <p:cNvSpPr txBox="1">
            <a:spLocks/>
          </p:cNvSpPr>
          <p:nvPr/>
        </p:nvSpPr>
        <p:spPr>
          <a:xfrm flipH="1">
            <a:off x="706779" y="675522"/>
            <a:ext cx="5067034" cy="166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000">
                <a:solidFill>
                  <a:srgbClr val="5955AC"/>
                </a:solidFill>
                <a:latin typeface="Concert One"/>
              </a:rPr>
              <a:t>Absenteísmo</a:t>
            </a:r>
            <a:endParaRPr lang="en-US" sz="3000">
              <a:solidFill>
                <a:srgbClr val="5955AC"/>
              </a:solidFill>
              <a:latin typeface="Concert One"/>
            </a:endParaRPr>
          </a:p>
          <a:p>
            <a:r>
              <a:rPr lang="pt-BR" sz="2000">
                <a:solidFill>
                  <a:srgbClr val="000034"/>
                </a:solidFill>
                <a:latin typeface="Concert One"/>
              </a:rPr>
              <a:t>GRANDE PROBLEMAS PARA AS EMPRESAS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B7BBBF4-3BEB-90D7-80A9-502F4B0FF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749" y="1205738"/>
            <a:ext cx="2991209" cy="3821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2CEED-E915-328C-EB14-EFCBACDB43B9}"/>
              </a:ext>
            </a:extLst>
          </p:cNvPr>
          <p:cNvSpPr txBox="1"/>
          <p:nvPr/>
        </p:nvSpPr>
        <p:spPr>
          <a:xfrm>
            <a:off x="705548" y="2331034"/>
            <a:ext cx="403031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accent3"/>
                </a:solidFill>
                <a:latin typeface="Concert One"/>
              </a:rPr>
              <a:t>Iluminação</a:t>
            </a:r>
            <a:r>
              <a:rPr lang="en-US" sz="3000">
                <a:solidFill>
                  <a:schemeClr val="accent3"/>
                </a:solidFill>
                <a:latin typeface="Concert One"/>
              </a:rPr>
              <a:t> </a:t>
            </a:r>
            <a:r>
              <a:rPr lang="en-US" sz="3000" err="1">
                <a:solidFill>
                  <a:schemeClr val="accent3"/>
                </a:solidFill>
                <a:latin typeface="Concert One"/>
              </a:rPr>
              <a:t>adequada</a:t>
            </a:r>
            <a:endParaRPr lang="en-US" sz="3000">
              <a:solidFill>
                <a:schemeClr val="accent3"/>
              </a:solidFill>
              <a:latin typeface="Concert One"/>
            </a:endParaRPr>
          </a:p>
          <a:p>
            <a:endParaRPr lang="en-US">
              <a:latin typeface="Concert One"/>
            </a:endParaRPr>
          </a:p>
          <a:p>
            <a:r>
              <a:rPr lang="en-US" sz="2000">
                <a:solidFill>
                  <a:srgbClr val="000034"/>
                </a:solidFill>
                <a:latin typeface="Concert One"/>
              </a:rPr>
              <a:t>500 – 750 LUX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07937-0202-51FF-8F1A-BF153162922D}"/>
              </a:ext>
            </a:extLst>
          </p:cNvPr>
          <p:cNvSpPr txBox="1"/>
          <p:nvPr/>
        </p:nvSpPr>
        <p:spPr>
          <a:xfrm>
            <a:off x="698148" y="3718238"/>
            <a:ext cx="375397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accent3"/>
                </a:solidFill>
                <a:latin typeface="Concert One"/>
              </a:rPr>
              <a:t>Projeto</a:t>
            </a:r>
            <a:r>
              <a:rPr lang="en-US" sz="3000">
                <a:solidFill>
                  <a:schemeClr val="accent3"/>
                </a:solidFill>
                <a:latin typeface="Concert One"/>
              </a:rPr>
              <a:t> Luminar</a:t>
            </a:r>
          </a:p>
        </p:txBody>
      </p:sp>
    </p:spTree>
    <p:extLst>
      <p:ext uri="{BB962C8B-B14F-4D97-AF65-F5344CB8AC3E}">
        <p14:creationId xmlns:p14="http://schemas.microsoft.com/office/powerpoint/2010/main" val="11571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7AB1164-28EE-9B98-81D8-8B9B64B1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62"/>
            <a:ext cx="2551137" cy="19172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D87D490-00DD-3A92-C7F6-75B0D856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337" y="23904"/>
            <a:ext cx="3885632" cy="191729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71AAA41-2A65-7882-78F6-171ACFBF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097" y="826428"/>
            <a:ext cx="2803985" cy="83267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BE1E60D-50F8-CFE4-24FE-9F51296A26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52"/>
          <a:stretch/>
        </p:blipFill>
        <p:spPr>
          <a:xfrm>
            <a:off x="194865" y="2461078"/>
            <a:ext cx="2853913" cy="1315772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A55FE7C-6C04-CB74-54D6-6741D348EC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948" t="-5209" r="8862" b="77620"/>
          <a:stretch/>
        </p:blipFill>
        <p:spPr>
          <a:xfrm>
            <a:off x="3084610" y="2162098"/>
            <a:ext cx="469900" cy="47911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BB5F576-7949-CA83-8F3E-D083390B6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2016471"/>
            <a:ext cx="3620189" cy="289231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D50E30BF-C314-551D-6871-1600461799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948" t="-5209" r="8862" b="77620"/>
          <a:stretch/>
        </p:blipFill>
        <p:spPr>
          <a:xfrm>
            <a:off x="5318506" y="2219888"/>
            <a:ext cx="469900" cy="47911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C269E71-F8E9-56BE-7FCD-46F9909F9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793" y="3380901"/>
            <a:ext cx="2035544" cy="1355567"/>
          </a:xfrm>
          <a:prstGeom prst="rect">
            <a:avLst/>
          </a:prstGeom>
        </p:spPr>
      </p:pic>
      <p:pic>
        <p:nvPicPr>
          <p:cNvPr id="2" name="Graphic 2" descr="Line arrow: Counter-clockwise curve with solid fill">
            <a:extLst>
              <a:ext uri="{FF2B5EF4-FFF2-40B4-BE49-F238E27FC236}">
                <a16:creationId xmlns:a16="http://schemas.microsoft.com/office/drawing/2014/main" id="{3E9625CA-16B4-5F19-E307-50B72D31C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000000">
            <a:off x="5002643" y="1865580"/>
            <a:ext cx="681567" cy="1253067"/>
          </a:xfrm>
          <a:prstGeom prst="rect">
            <a:avLst/>
          </a:prstGeom>
        </p:spPr>
      </p:pic>
      <p:pic>
        <p:nvPicPr>
          <p:cNvPr id="3" name="Graphic 2" descr="Line arrow: Counter-clockwise curve with solid fill">
            <a:extLst>
              <a:ext uri="{FF2B5EF4-FFF2-40B4-BE49-F238E27FC236}">
                <a16:creationId xmlns:a16="http://schemas.microsoft.com/office/drawing/2014/main" id="{EF8523F6-5E60-F67E-4B6F-189321DE7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00000">
            <a:off x="3101803" y="1806653"/>
            <a:ext cx="794583" cy="12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B6B7AAA-9877-9381-C96B-8C47665A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5" t="27860" r="13750" b="11160"/>
          <a:stretch/>
        </p:blipFill>
        <p:spPr>
          <a:xfrm>
            <a:off x="1265288" y="1239479"/>
            <a:ext cx="6613423" cy="3136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Google Shape;69;p20">
            <a:extLst>
              <a:ext uri="{FF2B5EF4-FFF2-40B4-BE49-F238E27FC236}">
                <a16:creationId xmlns:a16="http://schemas.microsoft.com/office/drawing/2014/main" id="{1A2EBA58-F86A-82EC-94C5-A154AE6645FF}"/>
              </a:ext>
            </a:extLst>
          </p:cNvPr>
          <p:cNvSpPr txBox="1">
            <a:spLocks/>
          </p:cNvSpPr>
          <p:nvPr/>
        </p:nvSpPr>
        <p:spPr>
          <a:xfrm flipH="1">
            <a:off x="180148" y="157316"/>
            <a:ext cx="2533555" cy="389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>
                <a:solidFill>
                  <a:srgbClr val="000034"/>
                </a:solidFill>
                <a:latin typeface="Concert One" pitchFamily="2" charset="0"/>
              </a:rPr>
              <a:t>Site Institucional </a:t>
            </a:r>
          </a:p>
        </p:txBody>
      </p:sp>
      <p:sp>
        <p:nvSpPr>
          <p:cNvPr id="20" name="Google Shape;68;p20">
            <a:extLst>
              <a:ext uri="{FF2B5EF4-FFF2-40B4-BE49-F238E27FC236}">
                <a16:creationId xmlns:a16="http://schemas.microsoft.com/office/drawing/2014/main" id="{2A41E873-FE9A-8A35-2600-A9C57EE5D9D6}"/>
              </a:ext>
            </a:extLst>
          </p:cNvPr>
          <p:cNvSpPr txBox="1">
            <a:spLocks/>
          </p:cNvSpPr>
          <p:nvPr/>
        </p:nvSpPr>
        <p:spPr>
          <a:xfrm flipH="1">
            <a:off x="1854281" y="745965"/>
            <a:ext cx="5435435" cy="362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>
                <a:solidFill>
                  <a:srgbClr val="000034"/>
                </a:solidFill>
                <a:latin typeface="Concert One"/>
              </a:rPr>
              <a:t>Tela </a:t>
            </a:r>
            <a:r>
              <a:rPr lang="en-US" sz="2000" err="1">
                <a:solidFill>
                  <a:srgbClr val="000034"/>
                </a:solidFill>
                <a:latin typeface="Concert One"/>
              </a:rPr>
              <a:t>Inicial</a:t>
            </a:r>
            <a:r>
              <a:rPr lang="en-US" sz="2000">
                <a:solidFill>
                  <a:srgbClr val="000034"/>
                </a:solidFill>
                <a:latin typeface="Concert One"/>
              </a:rPr>
              <a:t>, </a:t>
            </a:r>
            <a:r>
              <a:rPr lang="en-US" sz="2000" err="1">
                <a:solidFill>
                  <a:srgbClr val="000034"/>
                </a:solidFill>
                <a:latin typeface="Concert One"/>
              </a:rPr>
              <a:t>Cadastro</a:t>
            </a:r>
            <a:r>
              <a:rPr lang="en-US" sz="2000">
                <a:solidFill>
                  <a:srgbClr val="000034"/>
                </a:solidFill>
                <a:latin typeface="Concert One"/>
              </a:rPr>
              <a:t>, Login e Dashboard</a:t>
            </a:r>
            <a:endParaRPr lang="en-US" sz="2000">
              <a:latin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146990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9;p20">
            <a:extLst>
              <a:ext uri="{FF2B5EF4-FFF2-40B4-BE49-F238E27FC236}">
                <a16:creationId xmlns:a16="http://schemas.microsoft.com/office/drawing/2014/main" id="{1A2EBA58-F86A-82EC-94C5-A154AE6645FF}"/>
              </a:ext>
            </a:extLst>
          </p:cNvPr>
          <p:cNvSpPr txBox="1">
            <a:spLocks/>
          </p:cNvSpPr>
          <p:nvPr/>
        </p:nvSpPr>
        <p:spPr>
          <a:xfrm flipH="1">
            <a:off x="180148" y="157316"/>
            <a:ext cx="2533555" cy="389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>
                <a:solidFill>
                  <a:srgbClr val="000034"/>
                </a:solidFill>
                <a:latin typeface="Concert One"/>
              </a:rPr>
              <a:t>Dashboard</a:t>
            </a:r>
            <a:endParaRPr lang="pt-BR" sz="2000">
              <a:solidFill>
                <a:srgbClr val="000034"/>
              </a:solidFill>
              <a:latin typeface="Concert One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0C301-0CBD-E005-801E-64D089FBC2D1}"/>
              </a:ext>
            </a:extLst>
          </p:cNvPr>
          <p:cNvSpPr/>
          <p:nvPr/>
        </p:nvSpPr>
        <p:spPr>
          <a:xfrm>
            <a:off x="2011164" y="347983"/>
            <a:ext cx="4814832" cy="797510"/>
          </a:xfrm>
          <a:prstGeom prst="rect">
            <a:avLst/>
          </a:prstGeom>
          <a:solidFill>
            <a:srgbClr val="8181D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Conceito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e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regras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por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trás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dos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indicadores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e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gráficos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!</a:t>
            </a:r>
            <a:endParaRPr lang="en-US">
              <a:solidFill>
                <a:srgbClr val="000034"/>
              </a:solidFill>
              <a:cs typeface="Arial"/>
            </a:endParaRP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8B48E95B-3BFE-1C0C-7C31-AF6F829A5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12" y="3928541"/>
            <a:ext cx="1147314" cy="114731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8F9400E-9795-75E4-C707-436E71D526A6}"/>
              </a:ext>
            </a:extLst>
          </p:cNvPr>
          <p:cNvSpPr/>
          <p:nvPr/>
        </p:nvSpPr>
        <p:spPr>
          <a:xfrm>
            <a:off x="7531273" y="3375049"/>
            <a:ext cx="1562100" cy="1203960"/>
          </a:xfrm>
          <a:prstGeom prst="wedgeRoundRectCallout">
            <a:avLst/>
          </a:prstGeom>
          <a:solidFill>
            <a:srgbClr val="FCF2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34"/>
                </a:solidFill>
                <a:latin typeface="Concert One"/>
                <a:cs typeface="Arial"/>
              </a:rPr>
              <a:t>Vamos </a:t>
            </a:r>
            <a:r>
              <a:rPr lang="en-US" err="1">
                <a:solidFill>
                  <a:srgbClr val="000034"/>
                </a:solidFill>
                <a:latin typeface="Concert One"/>
                <a:cs typeface="Arial"/>
              </a:rPr>
              <a:t>ver</a:t>
            </a:r>
            <a:r>
              <a:rPr lang="en-US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err="1">
                <a:solidFill>
                  <a:srgbClr val="000034"/>
                </a:solidFill>
                <a:latin typeface="Concert One"/>
                <a:cs typeface="Arial"/>
              </a:rPr>
              <a:t>como</a:t>
            </a:r>
            <a:r>
              <a:rPr lang="en-US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err="1">
                <a:solidFill>
                  <a:srgbClr val="000034"/>
                </a:solidFill>
                <a:latin typeface="Concert One"/>
                <a:cs typeface="Arial"/>
              </a:rPr>
              <a:t>funciona</a:t>
            </a:r>
            <a:r>
              <a:rPr lang="en-US">
                <a:solidFill>
                  <a:srgbClr val="000034"/>
                </a:solidFill>
                <a:latin typeface="Concert One"/>
                <a:cs typeface="Arial"/>
              </a:rPr>
              <a:t> e </a:t>
            </a:r>
            <a:r>
              <a:rPr lang="en-US" err="1">
                <a:solidFill>
                  <a:srgbClr val="000034"/>
                </a:solidFill>
                <a:latin typeface="Concert One"/>
                <a:cs typeface="Arial"/>
              </a:rPr>
              <a:t>suas</a:t>
            </a:r>
            <a:r>
              <a:rPr lang="en-US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err="1">
                <a:solidFill>
                  <a:srgbClr val="000034"/>
                </a:solidFill>
                <a:latin typeface="Concert One"/>
                <a:cs typeface="Arial"/>
              </a:rPr>
              <a:t>vantagens</a:t>
            </a:r>
            <a:r>
              <a:rPr lang="en-US">
                <a:solidFill>
                  <a:srgbClr val="000034"/>
                </a:solidFill>
                <a:latin typeface="Concert One"/>
                <a:cs typeface="Arial"/>
              </a:rPr>
              <a:t>?</a:t>
            </a: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7AE42F4-C716-39DF-5E24-0E68896B6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504" y="1403246"/>
            <a:ext cx="5320341" cy="25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908295FF-5B17-9D92-943A-1E515E9027B7}"/>
              </a:ext>
            </a:extLst>
          </p:cNvPr>
          <p:cNvSpPr/>
          <p:nvPr/>
        </p:nvSpPr>
        <p:spPr>
          <a:xfrm>
            <a:off x="7058080" y="3679511"/>
            <a:ext cx="3011634" cy="2927978"/>
          </a:xfrm>
          <a:prstGeom prst="ellipse">
            <a:avLst/>
          </a:prstGeom>
          <a:solidFill>
            <a:srgbClr val="00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EEC63B-6235-CA21-A3DA-DF88104F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95" y="4418138"/>
            <a:ext cx="1454773" cy="420562"/>
          </a:xfrm>
          <a:prstGeom prst="rect">
            <a:avLst/>
          </a:prstGeom>
        </p:spPr>
      </p:pic>
      <p:sp>
        <p:nvSpPr>
          <p:cNvPr id="7" name="Google Shape;69;p20">
            <a:extLst>
              <a:ext uri="{FF2B5EF4-FFF2-40B4-BE49-F238E27FC236}">
                <a16:creationId xmlns:a16="http://schemas.microsoft.com/office/drawing/2014/main" id="{CBC7D8DA-E02E-E2AD-8251-61D08B502597}"/>
              </a:ext>
            </a:extLst>
          </p:cNvPr>
          <p:cNvSpPr txBox="1">
            <a:spLocks/>
          </p:cNvSpPr>
          <p:nvPr/>
        </p:nvSpPr>
        <p:spPr>
          <a:xfrm flipH="1">
            <a:off x="2842794" y="470645"/>
            <a:ext cx="3458411" cy="471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>
                <a:solidFill>
                  <a:srgbClr val="000034"/>
                </a:solidFill>
                <a:latin typeface="Concert One"/>
              </a:rPr>
              <a:t>MANUAL DE INSTALAÇÃO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C381F-3F4C-18A7-4B69-8F745D9171DE}"/>
              </a:ext>
            </a:extLst>
          </p:cNvPr>
          <p:cNvSpPr txBox="1"/>
          <p:nvPr/>
        </p:nvSpPr>
        <p:spPr>
          <a:xfrm>
            <a:off x="2833778" y="1178584"/>
            <a:ext cx="34872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Auxiliar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clientes</a:t>
            </a:r>
            <a:r>
              <a:rPr lang="en-US"/>
              <a:t> da Luminar com um </a:t>
            </a:r>
            <a:r>
              <a:rPr lang="en-US" err="1"/>
              <a:t>guia</a:t>
            </a:r>
            <a:r>
              <a:rPr lang="en-US"/>
              <a:t> de </a:t>
            </a:r>
            <a:r>
              <a:rPr lang="en-US" err="1"/>
              <a:t>instruções</a:t>
            </a:r>
            <a:r>
              <a:rPr lang="en-US"/>
              <a:t> que </a:t>
            </a:r>
            <a:r>
              <a:rPr lang="en-US" err="1"/>
              <a:t>ajudará</a:t>
            </a:r>
            <a:r>
              <a:rPr lang="en-US"/>
              <a:t> a </a:t>
            </a:r>
            <a:r>
              <a:rPr lang="en-US" err="1"/>
              <a:t>corrigir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correção</a:t>
            </a:r>
            <a:r>
              <a:rPr lang="en-US"/>
              <a:t> de </a:t>
            </a:r>
            <a:r>
              <a:rPr lang="en-US" err="1"/>
              <a:t>problemas</a:t>
            </a:r>
            <a:r>
              <a:rPr lang="en-US"/>
              <a:t>.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A7B823D-4D25-4C7E-DCA0-072E7468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17" y="2267668"/>
            <a:ext cx="1621767" cy="16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20">
            <a:extLst>
              <a:ext uri="{FF2B5EF4-FFF2-40B4-BE49-F238E27FC236}">
                <a16:creationId xmlns:a16="http://schemas.microsoft.com/office/drawing/2014/main" id="{40A5691F-5ABB-BC96-144D-7C3403252FC3}"/>
              </a:ext>
            </a:extLst>
          </p:cNvPr>
          <p:cNvSpPr txBox="1">
            <a:spLocks/>
          </p:cNvSpPr>
          <p:nvPr/>
        </p:nvSpPr>
        <p:spPr>
          <a:xfrm flipH="1">
            <a:off x="2389171" y="144800"/>
            <a:ext cx="3330488" cy="594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rgbClr val="000034"/>
                </a:solidFill>
                <a:latin typeface="Concert One"/>
              </a:rPr>
              <a:t>PROCESSO DE ATENDIMENTO </a:t>
            </a:r>
            <a:endParaRPr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10C9E035-FAC1-8C34-6E36-71CB2A6C5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8" y="1405027"/>
            <a:ext cx="1147314" cy="1147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B42FEA-87B0-69E0-69A5-74DCA2625B55}"/>
              </a:ext>
            </a:extLst>
          </p:cNvPr>
          <p:cNvSpPr/>
          <p:nvPr/>
        </p:nvSpPr>
        <p:spPr>
          <a:xfrm>
            <a:off x="273804" y="2664463"/>
            <a:ext cx="2048772" cy="1757630"/>
          </a:xfrm>
          <a:prstGeom prst="rect">
            <a:avLst/>
          </a:prstGeom>
          <a:solidFill>
            <a:srgbClr val="8181D7"/>
          </a:solidFill>
          <a:ln>
            <a:solidFill>
              <a:srgbClr val="00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Cliente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entra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em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contato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por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</a:t>
            </a:r>
          </a:p>
          <a:p>
            <a:pPr algn="ctr"/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e-mail</a:t>
            </a:r>
            <a:endParaRPr lang="en-US" sz="2000">
              <a:solidFill>
                <a:srgbClr val="000034"/>
              </a:solidFill>
              <a:latin typeface="Concert One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22DB130-A9B6-4C45-4E75-DE73F3E44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259" y="1405027"/>
            <a:ext cx="1147314" cy="11473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4B4854D-E1DB-3D62-0BAB-936885E8E669}"/>
              </a:ext>
            </a:extLst>
          </p:cNvPr>
          <p:cNvSpPr/>
          <p:nvPr/>
        </p:nvSpPr>
        <p:spPr>
          <a:xfrm>
            <a:off x="2451974" y="2664463"/>
            <a:ext cx="2048772" cy="1757630"/>
          </a:xfrm>
          <a:prstGeom prst="rect">
            <a:avLst/>
          </a:prstGeom>
          <a:solidFill>
            <a:srgbClr val="8181D7"/>
          </a:solidFill>
          <a:ln>
            <a:solidFill>
              <a:srgbClr val="00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Coleta de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informações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,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classificação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e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escalonamento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090D9A-1FA4-1929-B9D1-AFBDEEE2231E}"/>
              </a:ext>
            </a:extLst>
          </p:cNvPr>
          <p:cNvSpPr/>
          <p:nvPr/>
        </p:nvSpPr>
        <p:spPr>
          <a:xfrm>
            <a:off x="4630143" y="2664462"/>
            <a:ext cx="2048772" cy="1757630"/>
          </a:xfrm>
          <a:prstGeom prst="rect">
            <a:avLst/>
          </a:prstGeom>
          <a:solidFill>
            <a:srgbClr val="8181D7"/>
          </a:solidFill>
          <a:ln>
            <a:solidFill>
              <a:srgbClr val="00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Acompanhar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o ticket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até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que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seja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resolvido</a:t>
            </a:r>
            <a:endParaRPr lang="en-US" sz="2000">
              <a:solidFill>
                <a:srgbClr val="000034"/>
              </a:solidFill>
              <a:latin typeface="Concert One"/>
              <a:cs typeface="Arial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F75D337D-0888-B35C-5129-79491C157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429" y="1448160"/>
            <a:ext cx="1147314" cy="11041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9D1CAA-8740-6A12-7E3E-628888750207}"/>
              </a:ext>
            </a:extLst>
          </p:cNvPr>
          <p:cNvSpPr/>
          <p:nvPr/>
        </p:nvSpPr>
        <p:spPr>
          <a:xfrm>
            <a:off x="6808314" y="2664463"/>
            <a:ext cx="2048772" cy="1757630"/>
          </a:xfrm>
          <a:prstGeom prst="rect">
            <a:avLst/>
          </a:prstGeom>
          <a:solidFill>
            <a:srgbClr val="8181D7"/>
          </a:solidFill>
          <a:ln>
            <a:solidFill>
              <a:srgbClr val="00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Encerramento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do ticket e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atualização</a:t>
            </a:r>
            <a:r>
              <a:rPr lang="en-US" sz="2000">
                <a:solidFill>
                  <a:srgbClr val="000034"/>
                </a:solidFill>
                <a:latin typeface="Concert One"/>
                <a:cs typeface="Arial"/>
              </a:rPr>
              <a:t> da base de </a:t>
            </a:r>
            <a:r>
              <a:rPr lang="en-US" sz="2000" err="1">
                <a:solidFill>
                  <a:srgbClr val="000034"/>
                </a:solidFill>
                <a:latin typeface="Concert One"/>
                <a:cs typeface="Arial"/>
              </a:rPr>
              <a:t>conhecimento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B113439A-B6BE-A627-F93D-399B16314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598" y="1405027"/>
            <a:ext cx="1147314" cy="11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6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20">
            <a:extLst>
              <a:ext uri="{FF2B5EF4-FFF2-40B4-BE49-F238E27FC236}">
                <a16:creationId xmlns:a16="http://schemas.microsoft.com/office/drawing/2014/main" id="{A2BC4ADD-4294-6D6D-1623-7BAEE82C9AAA}"/>
              </a:ext>
            </a:extLst>
          </p:cNvPr>
          <p:cNvSpPr txBox="1">
            <a:spLocks/>
          </p:cNvSpPr>
          <p:nvPr/>
        </p:nvSpPr>
        <p:spPr>
          <a:xfrm flipH="1">
            <a:off x="2609120" y="500640"/>
            <a:ext cx="3925759" cy="389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>
                <a:solidFill>
                  <a:srgbClr val="000034"/>
                </a:solidFill>
                <a:latin typeface="Concert One"/>
              </a:rPr>
              <a:t>FERRAMENTA DE SUPORTE DE TI</a:t>
            </a:r>
            <a:endParaRPr lang="pt-BR" sz="2000">
              <a:solidFill>
                <a:srgbClr val="000034"/>
              </a:solidFill>
              <a:latin typeface="Concert One" pitchFamily="2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08295FF-5B17-9D92-943A-1E515E9027B7}"/>
              </a:ext>
            </a:extLst>
          </p:cNvPr>
          <p:cNvSpPr/>
          <p:nvPr/>
        </p:nvSpPr>
        <p:spPr>
          <a:xfrm>
            <a:off x="7058080" y="3679511"/>
            <a:ext cx="3011634" cy="2927978"/>
          </a:xfrm>
          <a:prstGeom prst="ellipse">
            <a:avLst/>
          </a:prstGeom>
          <a:solidFill>
            <a:srgbClr val="00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EEC63B-6235-CA21-A3DA-DF88104F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95" y="4418138"/>
            <a:ext cx="1454773" cy="420562"/>
          </a:xfrm>
          <a:prstGeom prst="rect">
            <a:avLst/>
          </a:prstGeom>
        </p:spPr>
      </p:pic>
      <p:pic>
        <p:nvPicPr>
          <p:cNvPr id="6" name="Picture 6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32EF2AB5-E3B8-5FC4-A6DF-B289A446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881" y="1196377"/>
            <a:ext cx="4889020" cy="27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20">
            <a:extLst>
              <a:ext uri="{FF2B5EF4-FFF2-40B4-BE49-F238E27FC236}">
                <a16:creationId xmlns:a16="http://schemas.microsoft.com/office/drawing/2014/main" id="{A2BC4ADD-4294-6D6D-1623-7BAEE82C9AAA}"/>
              </a:ext>
            </a:extLst>
          </p:cNvPr>
          <p:cNvSpPr txBox="1">
            <a:spLocks/>
          </p:cNvSpPr>
          <p:nvPr/>
        </p:nvSpPr>
        <p:spPr>
          <a:xfrm flipH="1">
            <a:off x="582610" y="3293440"/>
            <a:ext cx="6415239" cy="1532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pt-BR" sz="2500">
                <a:solidFill>
                  <a:srgbClr val="000034"/>
                </a:solidFill>
                <a:latin typeface="Concert One"/>
              </a:rPr>
              <a:t>Trabalho em equipe;</a:t>
            </a:r>
          </a:p>
          <a:p>
            <a:pPr marL="342900" indent="-342900">
              <a:buChar char="•"/>
            </a:pPr>
            <a:r>
              <a:rPr lang="pt-BR" sz="2500">
                <a:solidFill>
                  <a:srgbClr val="000034"/>
                </a:solidFill>
                <a:latin typeface="Concert One"/>
              </a:rPr>
              <a:t>Alinhamento de conhecimento;</a:t>
            </a:r>
            <a:endParaRPr lang="pt-BR"/>
          </a:p>
          <a:p>
            <a:pPr marL="342900" indent="-342900">
              <a:buChar char="•"/>
            </a:pPr>
            <a:r>
              <a:rPr lang="pt-BR" sz="2500">
                <a:solidFill>
                  <a:srgbClr val="000034"/>
                </a:solidFill>
                <a:latin typeface="Concert One"/>
              </a:rPr>
              <a:t>Desenvolvimento do projeto;</a:t>
            </a:r>
          </a:p>
          <a:p>
            <a:pPr marL="342900" indent="-342900">
              <a:buChar char="•"/>
            </a:pPr>
            <a:endParaRPr lang="pt-BR" sz="2000">
              <a:solidFill>
                <a:srgbClr val="000034"/>
              </a:solidFill>
              <a:latin typeface="Concert One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52B64AE-43C9-284B-3734-66A098D3D2BD}"/>
              </a:ext>
            </a:extLst>
          </p:cNvPr>
          <p:cNvSpPr/>
          <p:nvPr/>
        </p:nvSpPr>
        <p:spPr>
          <a:xfrm>
            <a:off x="7058080" y="3679511"/>
            <a:ext cx="3011634" cy="2927978"/>
          </a:xfrm>
          <a:prstGeom prst="ellipse">
            <a:avLst/>
          </a:prstGeom>
          <a:solidFill>
            <a:srgbClr val="00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4A2869-F679-99C7-F258-5F08210F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95" y="4418138"/>
            <a:ext cx="1454773" cy="4205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FD715D-AB50-B439-3667-C94FFC4212F8}"/>
              </a:ext>
            </a:extLst>
          </p:cNvPr>
          <p:cNvSpPr txBox="1"/>
          <p:nvPr/>
        </p:nvSpPr>
        <p:spPr>
          <a:xfrm>
            <a:off x="578075" y="319808"/>
            <a:ext cx="203062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accent3"/>
                </a:solidFill>
                <a:latin typeface="Concert One"/>
              </a:rPr>
              <a:t>Conclusão</a:t>
            </a:r>
            <a:r>
              <a:rPr lang="en-US" sz="3000">
                <a:solidFill>
                  <a:schemeClr val="accent3"/>
                </a:solidFill>
                <a:latin typeface="Concert One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E9573-7128-25EB-E4CD-9DCCF6402B9B}"/>
              </a:ext>
            </a:extLst>
          </p:cNvPr>
          <p:cNvSpPr txBox="1"/>
          <p:nvPr/>
        </p:nvSpPr>
        <p:spPr>
          <a:xfrm>
            <a:off x="580126" y="2569593"/>
            <a:ext cx="467336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5955AC"/>
                </a:solidFill>
                <a:latin typeface="Concert One"/>
              </a:rPr>
              <a:t>Processo de aprendizagem</a:t>
            </a:r>
            <a:r>
              <a:rPr lang="en-US" sz="3000">
                <a:latin typeface="Concert One"/>
              </a:rPr>
              <a:t>​</a:t>
            </a:r>
            <a:endParaRPr lang="en-US" sz="3000"/>
          </a:p>
        </p:txBody>
      </p:sp>
      <p:pic>
        <p:nvPicPr>
          <p:cNvPr id="7" name="Graphic 7" descr="Group brainstorm outline">
            <a:extLst>
              <a:ext uri="{FF2B5EF4-FFF2-40B4-BE49-F238E27FC236}">
                <a16:creationId xmlns:a16="http://schemas.microsoft.com/office/drawing/2014/main" id="{2ED7C5B6-F910-0BF7-A2A7-CB1C957B2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5385" y="283701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E12C1F-A6C5-AB73-9E99-8CB51E4075ED}"/>
              </a:ext>
            </a:extLst>
          </p:cNvPr>
          <p:cNvSpPr txBox="1"/>
          <p:nvPr/>
        </p:nvSpPr>
        <p:spPr>
          <a:xfrm>
            <a:off x="576151" y="1040878"/>
            <a:ext cx="4437529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500" err="1">
                <a:solidFill>
                  <a:srgbClr val="000034"/>
                </a:solidFill>
                <a:latin typeface="Concert One"/>
              </a:rPr>
              <a:t>Detalhes</a:t>
            </a:r>
            <a:r>
              <a:rPr lang="en-US" sz="2500">
                <a:solidFill>
                  <a:srgbClr val="000034"/>
                </a:solidFill>
                <a:latin typeface="Concert One"/>
              </a:rPr>
              <a:t> </a:t>
            </a:r>
            <a:r>
              <a:rPr lang="en-US" sz="2500" err="1">
                <a:solidFill>
                  <a:srgbClr val="000034"/>
                </a:solidFill>
                <a:latin typeface="Concert One"/>
              </a:rPr>
              <a:t>são</a:t>
            </a:r>
            <a:r>
              <a:rPr lang="en-US" sz="2500">
                <a:solidFill>
                  <a:srgbClr val="000034"/>
                </a:solidFill>
                <a:latin typeface="Concert One"/>
              </a:rPr>
              <a:t> </a:t>
            </a:r>
            <a:r>
              <a:rPr lang="en-US" sz="2500" err="1">
                <a:solidFill>
                  <a:srgbClr val="000034"/>
                </a:solidFill>
                <a:latin typeface="Concert One"/>
              </a:rPr>
              <a:t>importantes</a:t>
            </a:r>
            <a:r>
              <a:rPr lang="en-US" sz="2500">
                <a:solidFill>
                  <a:srgbClr val="000034"/>
                </a:solidFill>
                <a:latin typeface="Concert One"/>
              </a:rPr>
              <a:t>;</a:t>
            </a:r>
          </a:p>
          <a:p>
            <a:pPr marL="285750" indent="-285750">
              <a:buChar char="•"/>
            </a:pPr>
            <a:r>
              <a:rPr lang="en-US" sz="2500" err="1">
                <a:solidFill>
                  <a:srgbClr val="000034"/>
                </a:solidFill>
                <a:latin typeface="Concert One"/>
              </a:rPr>
              <a:t>Cuidar</a:t>
            </a:r>
            <a:r>
              <a:rPr lang="en-US" sz="2500">
                <a:solidFill>
                  <a:srgbClr val="000034"/>
                </a:solidFill>
                <a:latin typeface="Concert One"/>
              </a:rPr>
              <a:t> do </a:t>
            </a:r>
            <a:r>
              <a:rPr lang="en-US" sz="2500" err="1">
                <a:solidFill>
                  <a:srgbClr val="000034"/>
                </a:solidFill>
                <a:latin typeface="Concert One"/>
              </a:rPr>
              <a:t>seu</a:t>
            </a:r>
            <a:r>
              <a:rPr lang="en-US" sz="2500">
                <a:solidFill>
                  <a:srgbClr val="000034"/>
                </a:solidFill>
                <a:latin typeface="Concert One"/>
              </a:rPr>
              <a:t> </a:t>
            </a:r>
            <a:r>
              <a:rPr lang="en-US" sz="2500" err="1">
                <a:solidFill>
                  <a:srgbClr val="000034"/>
                </a:solidFill>
                <a:latin typeface="Concert One"/>
              </a:rPr>
              <a:t>funcionário</a:t>
            </a:r>
            <a:r>
              <a:rPr lang="en-US" sz="2500">
                <a:solidFill>
                  <a:srgbClr val="000034"/>
                </a:solidFill>
                <a:latin typeface="Concert One"/>
              </a:rPr>
              <a:t>;</a:t>
            </a:r>
          </a:p>
          <a:p>
            <a:pPr marL="285750" indent="-285750">
              <a:buChar char="•"/>
            </a:pPr>
            <a:r>
              <a:rPr lang="en-US" sz="2500" err="1">
                <a:solidFill>
                  <a:srgbClr val="000034"/>
                </a:solidFill>
                <a:latin typeface="Concert One"/>
              </a:rPr>
              <a:t>Aumenta</a:t>
            </a:r>
            <a:r>
              <a:rPr lang="en-US" sz="2500">
                <a:solidFill>
                  <a:srgbClr val="000034"/>
                </a:solidFill>
                <a:latin typeface="Concert One"/>
              </a:rPr>
              <a:t> </a:t>
            </a:r>
            <a:r>
              <a:rPr lang="en-US" sz="2500" err="1">
                <a:solidFill>
                  <a:srgbClr val="000034"/>
                </a:solidFill>
                <a:latin typeface="Concert One"/>
              </a:rPr>
              <a:t>produtividade</a:t>
            </a:r>
            <a:r>
              <a:rPr lang="en-US" sz="2500">
                <a:solidFill>
                  <a:srgbClr val="000034"/>
                </a:solidFill>
                <a:latin typeface="Concert On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17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ask Tracker Infographics by Slidesgo">
  <a:themeElements>
    <a:clrScheme name="Simple Light">
      <a:dk1>
        <a:srgbClr val="000000"/>
      </a:dk1>
      <a:lt1>
        <a:srgbClr val="FFFFFF"/>
      </a:lt1>
      <a:dk2>
        <a:srgbClr val="E2445C"/>
      </a:dk2>
      <a:lt2>
        <a:srgbClr val="FA7777"/>
      </a:lt2>
      <a:accent1>
        <a:srgbClr val="FDAB3D"/>
      </a:accent1>
      <a:accent2>
        <a:srgbClr val="F0AC69"/>
      </a:accent2>
      <a:accent3>
        <a:srgbClr val="5955AC"/>
      </a:accent3>
      <a:accent4>
        <a:srgbClr val="7D7BCA"/>
      </a:accent4>
      <a:accent5>
        <a:srgbClr val="2EAF7A"/>
      </a:accent5>
      <a:accent6>
        <a:srgbClr val="DDE1E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Task Tracker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Guia: ClickUp</dc:title>
  <cp:revision>2</cp:revision>
  <dcterms:modified xsi:type="dcterms:W3CDTF">2022-12-09T17:18:36Z</dcterms:modified>
</cp:coreProperties>
</file>