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embeddedFontLst>
    <p:embeddedFont>
      <p:font typeface="Gill Sans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fG19jygAR0+mRBV6xl194hJ9b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a392fb09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a392fb09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a392fb09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a392fb09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1d111e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61d111e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61d111e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61d111e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a392fb09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a392fb09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a392fb09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a392fb09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a392fb09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a392fb09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61d111e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61d111e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61d111e6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61d111e6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a392fb0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a392fb09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61d111e6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61d111e6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61d111e6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61d111e6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61d111e6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61d111e6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a392fb09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a392fb09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a392fb0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a392fb09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4" name="Google Shape;2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ecfaebca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33ecfaebca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a392fb0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a392fb0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o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20" name="Google Shape;20;p19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8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 rot="5400000">
            <a:off x="3003856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e Texto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95" name="Google Shape;95;p29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Obje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27" name="Google Shape;27;p20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cção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34" name="Google Shape;34;p21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Dupl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2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42" name="Google Shape;42;p22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24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70" name="Google Shape;70;p26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7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3" name="Google Shape;73;p27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94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7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pic" idx="2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7"/>
          <p:cNvSpPr txBox="1">
            <a:spLocks noGrp="1"/>
          </p:cNvSpPr>
          <p:nvPr>
            <p:ph type="body" idx="1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dt" idx="10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ftr" idx="11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  <p:cxnSp>
        <p:nvCxnSpPr>
          <p:cNvPr id="81" name="Google Shape;81;p27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18"/>
          <p:cNvPicPr preferRelativeResize="0"/>
          <p:nvPr/>
        </p:nvPicPr>
        <p:blipFill rotWithShape="1">
          <a:blip r:embed="rId13">
            <a:alphaModFix/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8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9;p18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dt" idx="10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>
            <a:off x="1" y="0"/>
            <a:ext cx="9143771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0" y="2019476"/>
            <a:ext cx="9144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1084253" y="644327"/>
            <a:ext cx="6974974" cy="4811366"/>
            <a:chOff x="7639235" y="600024"/>
            <a:chExt cx="3898557" cy="6878929"/>
          </a:xfrm>
        </p:grpSpPr>
        <p:sp>
          <p:nvSpPr>
            <p:cNvPr id="103" name="Google Shape;103;p1"/>
            <p:cNvSpPr/>
            <p:nvPr/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294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793556" y="1590734"/>
            <a:ext cx="5554405" cy="25200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pt-PT" sz="4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TRANSFORMAÇÃO DIGITAL DA DOTI ART GALLERY</a:t>
            </a:r>
            <a:endParaRPr sz="4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813334" y="4427183"/>
            <a:ext cx="5534626" cy="522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pt-PT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APRESENTAÇÃO DA ENTREGA FINAL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</a:pPr>
            <a:r>
              <a:rPr lang="pt-PT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2024/2025</a:t>
            </a:r>
            <a:endParaRPr/>
          </a:p>
        </p:txBody>
      </p:sp>
      <p:cxnSp>
        <p:nvCxnSpPr>
          <p:cNvPr id="107" name="Google Shape;107;p1"/>
          <p:cNvCxnSpPr/>
          <p:nvPr/>
        </p:nvCxnSpPr>
        <p:spPr>
          <a:xfrm>
            <a:off x="1793555" y="1416139"/>
            <a:ext cx="555440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"/>
          <p:cNvCxnSpPr/>
          <p:nvPr/>
        </p:nvCxnSpPr>
        <p:spPr>
          <a:xfrm>
            <a:off x="1793555" y="4285341"/>
            <a:ext cx="5554405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t="1538" b="-1538"/>
          <a:stretch/>
        </p:blipFill>
        <p:spPr>
          <a:xfrm>
            <a:off x="0" y="6126480"/>
            <a:ext cx="9144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5931" y="-12509"/>
            <a:ext cx="1103690" cy="5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a392fb099_0_10"/>
          <p:cNvSpPr txBox="1">
            <a:spLocks noGrp="1"/>
          </p:cNvSpPr>
          <p:nvPr>
            <p:ph type="title"/>
          </p:nvPr>
        </p:nvSpPr>
        <p:spPr>
          <a:xfrm>
            <a:off x="1267400" y="481875"/>
            <a:ext cx="6983100" cy="6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P1.</a:t>
            </a:r>
            <a:r>
              <a:rPr lang="pt-PT"/>
              <a:t> Venda e distribuição de obras de arte</a:t>
            </a:r>
            <a:endParaRPr/>
          </a:p>
        </p:txBody>
      </p:sp>
      <p:pic>
        <p:nvPicPr>
          <p:cNvPr id="175" name="Google Shape;175;g35a392fb099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50" y="1915150"/>
            <a:ext cx="4433950" cy="41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5a392fb099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650" y="1915150"/>
            <a:ext cx="4191600" cy="41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5a392fb099_0_10"/>
          <p:cNvSpPr txBox="1"/>
          <p:nvPr/>
        </p:nvSpPr>
        <p:spPr>
          <a:xfrm>
            <a:off x="786550" y="1209350"/>
            <a:ext cx="17865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Modelo AS-IS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g35a392fb099_0_10"/>
          <p:cNvSpPr txBox="1"/>
          <p:nvPr/>
        </p:nvSpPr>
        <p:spPr>
          <a:xfrm>
            <a:off x="5804100" y="1227650"/>
            <a:ext cx="29226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Modelo TO-BE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a392fb099_0_15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5a392fb099_0_15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61d111e67_0_11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361d111e67_0_11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61d111e67_0_6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361d111e67_0_6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a392fb099_0_45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5a392fb099_0_45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a392fb099_0_40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5a392fb099_0_40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a392fb099_0_35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5a392fb099_0_35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61d111e67_0_16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Estudo do mercado aplicacional</a:t>
            </a:r>
            <a:endParaRPr/>
          </a:p>
        </p:txBody>
      </p:sp>
      <p:pic>
        <p:nvPicPr>
          <p:cNvPr id="220" name="Google Shape;220;g3361d111e67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25" y="2006024"/>
            <a:ext cx="2508626" cy="8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361d111e6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25" y="3094725"/>
            <a:ext cx="1049098" cy="1049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361d111e67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9750" y="2006025"/>
            <a:ext cx="1201500" cy="12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361d111e67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5050" y="3207524"/>
            <a:ext cx="2837175" cy="9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361d111e67_0_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1825" y="2144274"/>
            <a:ext cx="3249628" cy="9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361d111e67_0_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92625" y="3282325"/>
            <a:ext cx="2837175" cy="130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361d111e67_0_16" title="73cb38887a9924602a2b4cb36d7d454c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23673" y="4329950"/>
            <a:ext cx="1544975" cy="15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361d111e67_0_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11050" y="4928550"/>
            <a:ext cx="5400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61d111e67_0_46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361d111e67_0_46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a392fb099_0_25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35a392fb099_0_25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1" y="0"/>
            <a:ext cx="9143771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633357" y="1600199"/>
            <a:ext cx="2654449" cy="42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Indice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2"/>
          <p:cNvCxnSpPr/>
          <p:nvPr/>
        </p:nvCxnSpPr>
        <p:spPr>
          <a:xfrm>
            <a:off x="3490722" y="2148839"/>
            <a:ext cx="0" cy="32004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0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B44992E-3593-5E9D-E2FB-53C362962150}"/>
              </a:ext>
            </a:extLst>
          </p:cNvPr>
          <p:cNvSpPr txBox="1"/>
          <p:nvPr/>
        </p:nvSpPr>
        <p:spPr>
          <a:xfrm>
            <a:off x="3811792" y="2481357"/>
            <a:ext cx="50109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Introdução da DOTI 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Art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Gallery</a:t>
            </a:r>
            <a:endParaRPr lang="pt-PT" dirty="0"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Processo do Sistema de Informação encontrado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Área de intervenção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Principais mudanças de processos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Descrição algumas atividades principais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Requisitos funcionais e não funcionais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Estudo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Aplicações obtidas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Rede de gestão de benefícios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Plano de implementação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Questões?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pt-P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61d111e67_0_5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361d111e67_0_57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61d111e67_0_62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3361d111e67_0_62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61d111e67_0_6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3361d111e67_0_67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a392fb099_0_30"/>
          <p:cNvSpPr txBox="1">
            <a:spLocks noGrp="1"/>
          </p:cNvSpPr>
          <p:nvPr>
            <p:ph type="title"/>
          </p:nvPr>
        </p:nvSpPr>
        <p:spPr>
          <a:xfrm>
            <a:off x="1420066" y="781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Rede de Gestão de Benefícios</a:t>
            </a:r>
            <a:endParaRPr/>
          </a:p>
        </p:txBody>
      </p:sp>
      <p:pic>
        <p:nvPicPr>
          <p:cNvPr id="263" name="Google Shape;263;g35a392fb09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850" y="2025125"/>
            <a:ext cx="5224300" cy="39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a392fb099_0_20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Avaliação do sucesso</a:t>
            </a:r>
            <a:endParaRPr/>
          </a:p>
        </p:txBody>
      </p:sp>
      <p:sp>
        <p:nvSpPr>
          <p:cNvPr id="269" name="Google Shape;269;g35a392fb099_0_20"/>
          <p:cNvSpPr txBox="1">
            <a:spLocks noGrp="1"/>
          </p:cNvSpPr>
          <p:nvPr>
            <p:ph type="body" idx="1"/>
          </p:nvPr>
        </p:nvSpPr>
        <p:spPr>
          <a:xfrm>
            <a:off x="337998" y="2054850"/>
            <a:ext cx="52188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pt-PT" sz="2200"/>
              <a:t>Qualidade da informação produzida; </a:t>
            </a:r>
            <a:endParaRPr sz="2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200"/>
              <a:t>Qualidade do serviço (suporte às ATIs); </a:t>
            </a:r>
            <a:endParaRPr sz="2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200"/>
              <a:t>Utilização das ATIs; </a:t>
            </a:r>
            <a:endParaRPr sz="2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200"/>
              <a:t>Satisfação dos utilizadores;  </a:t>
            </a:r>
            <a:endParaRPr sz="2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200"/>
              <a:t>Impacto nos colaboradores e no grupo; </a:t>
            </a:r>
            <a:endParaRPr sz="2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200"/>
              <a:t>Impacto na Organização; </a:t>
            </a:r>
            <a:endParaRPr sz="22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PT" sz="2200"/>
              <a:t>Impacto na Sociedade. </a:t>
            </a:r>
            <a:endParaRPr sz="2200"/>
          </a:p>
        </p:txBody>
      </p:sp>
      <p:pic>
        <p:nvPicPr>
          <p:cNvPr id="270" name="Google Shape;270;g35a392fb099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375" y="2123400"/>
            <a:ext cx="1461824" cy="146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5a392fb099_0_20" title="73cb38887a9924602a2b4cb36d7d454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1798" y="3960475"/>
            <a:ext cx="1544975" cy="15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 sz="3200" b="0" i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CONCLUSÃO E PERGUNTAS</a:t>
            </a:r>
            <a:endParaRPr/>
          </a:p>
        </p:txBody>
      </p:sp>
      <p:sp>
        <p:nvSpPr>
          <p:cNvPr id="277" name="Google Shape;277;p17"/>
          <p:cNvSpPr txBox="1">
            <a:spLocks noGrp="1"/>
          </p:cNvSpPr>
          <p:nvPr>
            <p:ph type="body" idx="1"/>
          </p:nvPr>
        </p:nvSpPr>
        <p:spPr>
          <a:xfrm>
            <a:off x="3091501" y="3022949"/>
            <a:ext cx="2729400" cy="8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4100">
                <a:latin typeface="Arial"/>
                <a:ea typeface="Arial"/>
                <a:cs typeface="Arial"/>
                <a:sym typeface="Arial"/>
              </a:rPr>
              <a:t>Questões?</a:t>
            </a:r>
            <a:endParaRPr sz="4500"/>
          </a:p>
        </p:txBody>
      </p:sp>
      <p:pic>
        <p:nvPicPr>
          <p:cNvPr id="278" name="Google Shape;278;p17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0" cy="57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 dirty="0">
                <a:latin typeface="Arial"/>
                <a:ea typeface="Arial"/>
                <a:cs typeface="Arial"/>
                <a:sym typeface="Arial"/>
              </a:rPr>
              <a:t>Introdução da DOTI 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Art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dirty="0" err="1">
                <a:latin typeface="Arial"/>
                <a:ea typeface="Arial"/>
                <a:cs typeface="Arial"/>
                <a:sym typeface="Arial"/>
              </a:rPr>
              <a:t>Gallery</a:t>
            </a:r>
            <a:r>
              <a:rPr lang="pt-PT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2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0" cy="57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260105"/>
            <a:ext cx="8839199" cy="28133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2"/>
          <p:cNvSpPr txBox="1"/>
          <p:nvPr/>
        </p:nvSpPr>
        <p:spPr>
          <a:xfrm>
            <a:off x="772875" y="1929025"/>
            <a:ext cx="7503600" cy="1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DOTI Art Galleries promove a arte como um ativo universal por meio da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comercialização de obras físicas em suas galerias internacionais. Atua na aquisição,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exposição e venda de arte, organizando eventos e leilões. Sua gestão é descentralizada, e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atualização de stock e processos ainda ocorre de forma manual.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>
                <a:latin typeface="Arial"/>
                <a:ea typeface="Arial"/>
                <a:cs typeface="Arial"/>
                <a:sym typeface="Arial"/>
              </a:rPr>
              <a:t>Introdução da DOTI Art Gallery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0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1" cy="57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 descr="Uma imagem com diagrama, Desenho técnico, Esquema, file&#10;&#10;Os conteúdos gerados por IA poderão estar incorretos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447" y="2507050"/>
            <a:ext cx="4538951" cy="268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/>
              <a:t>Processo do Sistema de Informação encontrado</a:t>
            </a:r>
            <a:endParaRPr/>
          </a:p>
        </p:txBody>
      </p:sp>
      <p:pic>
        <p:nvPicPr>
          <p:cNvPr id="139" name="Google Shape;139;p9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0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18950" y="1995625"/>
            <a:ext cx="3794400" cy="3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PT" sz="1700" b="1"/>
              <a:t>Atividades Principais</a:t>
            </a:r>
            <a:endParaRPr sz="1700" b="1"/>
          </a:p>
          <a:p>
            <a:pPr marL="457200" lvl="0" indent="-33020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1.0 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- Definição de políticas, objetivos e estratégias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2.1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- Gerir produtos e serviços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3.1 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- Vendas e gestão de clientes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4.1 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Entrega e logística de produtos e serviços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5.1 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- Oferecer serviços ao cliente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SzPts val="1500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5.2 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- Gerir o atendimento ao cliente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6600" y="2854618"/>
            <a:ext cx="4267200" cy="189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ecfaebcad_0_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/>
              <a:t>Processo do Sistema de Informação encontrado</a:t>
            </a:r>
            <a:endParaRPr/>
          </a:p>
        </p:txBody>
      </p:sp>
      <p:pic>
        <p:nvPicPr>
          <p:cNvPr id="147" name="Google Shape;147;g33ecfaebcad_0_3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1" cy="5794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3ecfaebcad_0_3"/>
          <p:cNvSpPr txBox="1">
            <a:spLocks noGrp="1"/>
          </p:cNvSpPr>
          <p:nvPr>
            <p:ph type="body" idx="1"/>
          </p:nvPr>
        </p:nvSpPr>
        <p:spPr>
          <a:xfrm>
            <a:off x="429050" y="2015725"/>
            <a:ext cx="3794400" cy="3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101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27186"/>
              <a:buNone/>
            </a:pPr>
            <a:r>
              <a:rPr lang="pt-PT" sz="1700" b="1"/>
              <a:t>Atividades de Suporte</a:t>
            </a:r>
            <a:endParaRPr sz="1700" b="1"/>
          </a:p>
          <a:p>
            <a:pPr marL="457200" lvl="0" indent="-330236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SzPct val="115315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7.1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 - Desenvolver e gerir recursos humanos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84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ct val="108107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8.1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 - Gerir infraestrutura de TI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84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ct val="108107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9.1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 - Gerir finanças e seguros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84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ct val="108107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10.1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 - Gerir acesso e segurança da informação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84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ct val="108107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11.1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 - Gerir riscos e regulamentação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84" algn="l" rtl="0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SzPct val="108107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12.0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 - Gerir relacionamento externo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84" algn="l" rtl="0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SzPct val="108107"/>
              <a:buFont typeface="Calibri"/>
              <a:buChar char="-"/>
            </a:pPr>
            <a:r>
              <a:rPr lang="pt-PT" sz="1500" b="1">
                <a:latin typeface="Calibri"/>
                <a:ea typeface="Calibri"/>
                <a:cs typeface="Calibri"/>
                <a:sym typeface="Calibri"/>
              </a:rPr>
              <a:t>Atividade 13.1</a:t>
            </a: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 - Desenvolver capacidades de negócios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3ecfaebcad_0_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6250" y="2573845"/>
            <a:ext cx="4267199" cy="2730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PT" sz="3600"/>
              <a:t>Área de intervenção</a:t>
            </a:r>
            <a:endParaRPr sz="3600"/>
          </a:p>
        </p:txBody>
      </p:sp>
      <p:pic>
        <p:nvPicPr>
          <p:cNvPr id="155" name="Google Shape;155;p13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0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3"/>
          <p:cNvSpPr txBox="1"/>
          <p:nvPr/>
        </p:nvSpPr>
        <p:spPr>
          <a:xfrm>
            <a:off x="1027225" y="2132725"/>
            <a:ext cx="74352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PT" sz="1500" b="1" dirty="0">
                <a:solidFill>
                  <a:schemeClr val="dk1"/>
                </a:solidFill>
              </a:rPr>
              <a:t>Gestão de Inventário:</a:t>
            </a:r>
            <a:r>
              <a:rPr lang="pt-PT" sz="1500" dirty="0">
                <a:solidFill>
                  <a:schemeClr val="dk1"/>
                </a:solidFill>
              </a:rPr>
              <a:t> Implementação de tecnologia RFID para rastrear e gerenciar obras de arte em tempo real.</a:t>
            </a:r>
            <a:br>
              <a:rPr lang="pt-PT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PT" sz="1500" b="1" dirty="0">
                <a:solidFill>
                  <a:schemeClr val="dk1"/>
                </a:solidFill>
              </a:rPr>
              <a:t>Exposição e Vendas:</a:t>
            </a:r>
            <a:r>
              <a:rPr lang="pt-PT" sz="1500" dirty="0">
                <a:solidFill>
                  <a:schemeClr val="dk1"/>
                </a:solidFill>
              </a:rPr>
              <a:t> Exposição híbrida (física e online), com venda online integrada a plataformas de e-commerce.</a:t>
            </a:r>
            <a:br>
              <a:rPr lang="pt-PT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PT" sz="1500" b="1" dirty="0">
                <a:solidFill>
                  <a:schemeClr val="dk1"/>
                </a:solidFill>
              </a:rPr>
              <a:t>Gestão Financeira:</a:t>
            </a:r>
            <a:r>
              <a:rPr lang="pt-PT" sz="1500" dirty="0">
                <a:solidFill>
                  <a:schemeClr val="dk1"/>
                </a:solidFill>
              </a:rPr>
              <a:t> Automatização de processos financeiros, incluindo emissão de faturas e pagamentos automatizados.</a:t>
            </a:r>
            <a:br>
              <a:rPr lang="pt-PT" sz="1500" dirty="0">
                <a:solidFill>
                  <a:schemeClr val="dk1"/>
                </a:solidFill>
              </a:rPr>
            </a:b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PT" sz="1500" b="1" dirty="0">
                <a:solidFill>
                  <a:schemeClr val="dk1"/>
                </a:solidFill>
              </a:rPr>
              <a:t>Suporte ao Cliente:</a:t>
            </a:r>
            <a:r>
              <a:rPr lang="pt-PT" sz="1500" dirty="0">
                <a:solidFill>
                  <a:schemeClr val="dk1"/>
                </a:solidFill>
              </a:rPr>
              <a:t> Integração de CRM e estratégias de marketing digital para melhorar a interação com os clientes.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413316" y="673795"/>
            <a:ext cx="6571200" cy="1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pt-PT"/>
              <a:t>DIGITAL TRANSFORMATION CANVAS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 descr="Uma imagem com Gráficos, texto, design gráfico, Tipo de letra&#10;&#10;Os conteúdos gerados por IA poderão estar incorretos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5931" y="-12509"/>
            <a:ext cx="1103690" cy="57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625" y="1978825"/>
            <a:ext cx="7166749" cy="406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a392fb099_0_5"/>
          <p:cNvSpPr txBox="1">
            <a:spLocks noGrp="1"/>
          </p:cNvSpPr>
          <p:nvPr>
            <p:ph type="title"/>
          </p:nvPr>
        </p:nvSpPr>
        <p:spPr>
          <a:xfrm>
            <a:off x="1443491" y="804520"/>
            <a:ext cx="6571200" cy="1049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5a392fb099_0_5"/>
          <p:cNvSpPr txBox="1">
            <a:spLocks noGrp="1"/>
          </p:cNvSpPr>
          <p:nvPr>
            <p:ph type="body" idx="1"/>
          </p:nvPr>
        </p:nvSpPr>
        <p:spPr>
          <a:xfrm>
            <a:off x="1443491" y="2015733"/>
            <a:ext cx="6571200" cy="345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Apresentação no Ecrã (4:3)</PresentationFormat>
  <Paragraphs>59</Paragraphs>
  <Slides>25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</vt:lpstr>
      <vt:lpstr>Galeria</vt:lpstr>
      <vt:lpstr>TRANSFORMAÇÃO DIGITAL DA DOTI ART GALLERY</vt:lpstr>
      <vt:lpstr>Indice</vt:lpstr>
      <vt:lpstr>Introdução da DOTI Art Gallery </vt:lpstr>
      <vt:lpstr>Introdução da DOTI Art Gallery</vt:lpstr>
      <vt:lpstr>Processo do Sistema de Informação encontrado</vt:lpstr>
      <vt:lpstr>Processo do Sistema de Informação encontrado</vt:lpstr>
      <vt:lpstr>Área de intervenção</vt:lpstr>
      <vt:lpstr>DIGITAL TRANSFORMATION CANVAS </vt:lpstr>
      <vt:lpstr>Apresentação do PowerPoint</vt:lpstr>
      <vt:lpstr>P1. Venda e distribuição de obras de arte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Estudo do mercado aplicacional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Rede de Gestão de Benefícios</vt:lpstr>
      <vt:lpstr>Avaliação do sucesso</vt:lpstr>
      <vt:lpstr>CONCLUSÃO E 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Luís Oliveira</dc:creator>
  <cp:lastModifiedBy>Luís Miguel Vieira de Oliveira</cp:lastModifiedBy>
  <cp:revision>1</cp:revision>
  <dcterms:created xsi:type="dcterms:W3CDTF">2013-01-27T09:14:16Z</dcterms:created>
  <dcterms:modified xsi:type="dcterms:W3CDTF">2025-05-19T15:27:53Z</dcterms:modified>
</cp:coreProperties>
</file>