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77" r:id="rId9"/>
    <p:sldId id="278" r:id="rId10"/>
    <p:sldId id="268" r:id="rId11"/>
    <p:sldId id="27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35"/>
    <a:srgbClr val="1B1C1B"/>
    <a:srgbClr val="13F5AF"/>
    <a:srgbClr val="05FF57"/>
    <a:srgbClr val="1C1D1E"/>
    <a:srgbClr val="1B1B1B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BE871-5DEB-4122-BDBD-891873E50ABE}" v="121" dt="2022-09-05T16:27:49.818"/>
    <p1510:client id="{38EBBA84-924E-4D01-B9C8-71C38C9E7061}" v="592" dt="2022-09-04T20:37:40.292"/>
    <p1510:client id="{56442FDB-DC9C-FA46-A37B-83618C203EE2}" v="28" dt="2022-09-05T01:53:40.060"/>
    <p1510:client id="{5F82A017-0DAE-13F4-2F34-3AEFD2F924DA}" v="9" dt="2022-09-05T01:47:42.798"/>
    <p1510:client id="{65BC261F-418E-4AFC-A23E-906BF8631E6A}" v="21" dt="2022-09-05T16:23:10.384"/>
    <p1510:client id="{C7B1E2B0-E7E7-4242-60A8-3A0B14D27FF7}" v="9" dt="2022-09-05T01:35:31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24010-E8D4-41E0-8B4E-D4CC32926C40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8D838-9BF2-4AB0-9E88-349E4FEDF4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4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87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8D838-9BF2-4AB0-9E88-349E4FEDF42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14A49-55B0-C893-5074-A64A84A7E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6CE03-824A-404C-F015-4DFD9ACD7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48F2DE-194B-2F7E-1D16-2E37DAD2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508C2-A249-6580-0524-E17FB073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0251BB-400D-7483-4D58-4B044307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12E691-4119-491A-097E-F5B3888A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574FD8-48D5-A6F0-B86B-89196E99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F42640-439F-9E23-08FE-F7CC946F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02A7E-DBA5-F737-E6A9-B86A05E2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77815-3E40-E039-CF8C-BA7C348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93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E6EBDB-BCD5-6497-FB2E-30C2C5F1C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681153-75F8-5DDA-391F-C20686240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D7B1BA-C9CF-BCFA-84A4-0FD8E938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7FAB91-4B52-46BA-556C-0447627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C7BDAC-1FC3-5C6E-08ED-6102EFF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4A3A7-B28F-0181-BBF5-72F328AE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24292-09AA-6072-CB48-0A14B478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B927B7-351A-9C99-6E28-D6F7C9D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BABD45-4252-C12E-BBE0-44998230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BDD83-F055-16DF-D79B-CE86950C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75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C42C6-0611-7DA4-144B-C230B86D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E4570-DBA0-C329-FAFD-14762DDB0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7416CA-BD45-AE91-D7FC-94D9117E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6BF2AB-6730-DF8D-DF41-0BB50111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1CCD6-E56F-E668-B40F-A771F2B0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21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7B06D-5FE0-D851-045D-5FBDAF9C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A4C59-B632-5261-5198-421F74A7B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101AD-D18A-B441-9894-C173A483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DD707B-B032-6547-B2E5-4E37358D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08398-70B6-8569-5AEA-9CEEC6E6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7ABE09-6D88-218B-759B-8A06AFA8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487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BA02-F7D6-1F49-0A45-407178D5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CB3698-2F71-3E53-069A-D83E605B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C2B181-6B63-9777-8117-AFE276581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007106-B014-1596-140E-87A77D5AD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0DA08F-39E1-3E7A-6854-BCAAF1B7A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3C53E2-532B-6649-FBA7-EB5E5222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EFFF00-2A18-277E-25AD-FD93B21A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7D9E2E-809D-F7A2-7998-2FB59812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84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447E-927A-E7B9-7C04-C5EBD663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AD0823-DC8F-54BF-7299-E7DBE75C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4FF38D-0F51-3AF6-9143-50644557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C482E5-776E-3D7A-87C9-603504DB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98081F-E0C9-24E7-0430-6D9A4F21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98A6A-7201-5C27-8531-8BF1F77E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A1844B-AB4A-E7DA-2DE9-81FCAC4A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97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B5D3D-6DCF-8809-F85F-872FA5BE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F4FF13-470C-3AC8-6608-EA2D048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2914A-630F-20D1-3535-AD513B74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676A0-9363-A631-A11E-31DC83A6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FC631-AC1E-CD0A-B808-5A00A534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FF12C-5F61-76EC-A2C4-E9702E56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9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7DDE-F65A-591A-5E1D-E56A1BD5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C83421-47FA-9AB6-8B31-A527E6C2B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442EB5-49EF-1C6A-FE97-C85DF2F52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C9A023-AC99-5659-9E6B-D1185BDD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E46F8-31B1-4D72-6533-C05E0D45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F41DB-8B5E-69B9-8B4F-DBF14105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71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000D34-C342-6DC1-72CE-028684A4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CE77B8-4C8B-A353-2F1D-32B32C9DF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7C57C-A2A9-BAA9-AC6D-6D3577B19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98E2E-4392-4F2E-A9FA-FE0BBF1FA00F}" type="datetimeFigureOut">
              <a:rPr lang="pt-BR" smtClean="0"/>
              <a:t>14/10/2022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3ADAC-2DD9-2797-C9A0-74F8E1A7E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E3B0EC-16C2-C801-51F4-A9DF2FF45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DBAC4-324A-4DA1-A342-FF3C56DB8F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99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C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59FD7034-78CE-0F64-7106-AC62E7DE0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9446" y="1075888"/>
            <a:ext cx="4793108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9203"/>
      </p:ext>
    </p:extLst>
  </p:cSld>
  <p:clrMapOvr>
    <a:masterClrMapping/>
  </p:clrMapOvr>
  <p:transition spd="slow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CBFA0-9522-B5BD-33D3-834EC526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618" y="19516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1B1C1B"/>
                </a:solidFill>
                <a:latin typeface="Abadi"/>
              </a:rPr>
              <a:t>Conclusão</a:t>
            </a:r>
            <a:endParaRPr lang="pt-BR" sz="4000" dirty="0">
              <a:solidFill>
                <a:srgbClr val="1B1C1B"/>
              </a:solidFill>
              <a:latin typeface="Abadi" panose="020B0604020104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5BF517-9995-F758-D479-635C4B635EA0}"/>
              </a:ext>
            </a:extLst>
          </p:cNvPr>
          <p:cNvSpPr txBox="1"/>
          <p:nvPr/>
        </p:nvSpPr>
        <p:spPr>
          <a:xfrm>
            <a:off x="1993264" y="2182595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badi" panose="020B0604020104020204" pitchFamily="34" charset="0"/>
              </a:rPr>
              <a:t>Envio de alertas para o Slack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136CFF6-D51E-09E4-B2E7-61968F6376FF}"/>
              </a:ext>
            </a:extLst>
          </p:cNvPr>
          <p:cNvSpPr txBox="1">
            <a:spLocks/>
          </p:cNvSpPr>
          <p:nvPr/>
        </p:nvSpPr>
        <p:spPr>
          <a:xfrm>
            <a:off x="837618" y="1032330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dirty="0">
                <a:solidFill>
                  <a:srgbClr val="1B1C1B"/>
                </a:solidFill>
                <a:latin typeface="Abadi" panose="020B0604020104020204" pitchFamily="34" charset="0"/>
              </a:rPr>
              <a:t>Próximos Passos: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032142B-D153-B406-C697-FC6F7873CC20}"/>
              </a:ext>
            </a:extLst>
          </p:cNvPr>
          <p:cNvSpPr txBox="1"/>
          <p:nvPr/>
        </p:nvSpPr>
        <p:spPr>
          <a:xfrm>
            <a:off x="1993264" y="3159085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badi" panose="020B0604020104020204" pitchFamily="34" charset="0"/>
              </a:rPr>
              <a:t>Site em nuvem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F310AB13-1E73-ACBE-D8B6-ABEDD42A3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38" y="919295"/>
            <a:ext cx="1083189" cy="1083189"/>
          </a:xfrm>
          <a:prstGeom prst="rect">
            <a:avLst/>
          </a:prstGeom>
        </p:spPr>
      </p:pic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12E42954-07BE-A775-7231-6DB6E8522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8" y="4788441"/>
            <a:ext cx="1155646" cy="1155646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5EBF2701-127D-49B7-2B3E-C332DBD2F0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4752D9-9D50-168D-6998-634DA7DBEF7B}"/>
              </a:ext>
            </a:extLst>
          </p:cNvPr>
          <p:cNvSpPr txBox="1"/>
          <p:nvPr/>
        </p:nvSpPr>
        <p:spPr>
          <a:xfrm>
            <a:off x="2001040" y="2670840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badi" panose="020B0604020104020204" pitchFamily="34" charset="0"/>
              </a:rPr>
              <a:t>Banco de dados em nuvem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4EC0EF-B7D9-2717-A171-E446272C63CD}"/>
              </a:ext>
            </a:extLst>
          </p:cNvPr>
          <p:cNvSpPr txBox="1"/>
          <p:nvPr/>
        </p:nvSpPr>
        <p:spPr>
          <a:xfrm>
            <a:off x="2001040" y="3640982"/>
            <a:ext cx="7492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2000" dirty="0">
                <a:latin typeface="Abadi" panose="020B0604020104020204" pitchFamily="34" charset="0"/>
              </a:rPr>
              <a:t>Novas dashboards de análise</a:t>
            </a:r>
          </a:p>
        </p:txBody>
      </p:sp>
    </p:spTree>
    <p:extLst>
      <p:ext uri="{BB962C8B-B14F-4D97-AF65-F5344CB8AC3E}">
        <p14:creationId xmlns:p14="http://schemas.microsoft.com/office/powerpoint/2010/main" val="211190900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12192000" cy="6953534"/>
          </a:xfrm>
          <a:prstGeom prst="rect">
            <a:avLst/>
          </a:prstGeom>
          <a:solidFill>
            <a:srgbClr val="1B1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3E3037A-EC18-CBB6-0036-28D7C33F8AF3}"/>
              </a:ext>
            </a:extLst>
          </p:cNvPr>
          <p:cNvSpPr txBox="1"/>
          <p:nvPr/>
        </p:nvSpPr>
        <p:spPr>
          <a:xfrm>
            <a:off x="965200" y="418803"/>
            <a:ext cx="1026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badi" panose="020B0604020104020204" pitchFamily="34" charset="0"/>
              </a:rPr>
              <a:t>Agradecemos por sua atenção!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1DA81A25-527B-4463-DCD0-C584D644C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6370" y="2911976"/>
            <a:ext cx="3879260" cy="38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2270"/>
      </p:ext>
    </p:extLst>
  </p:cSld>
  <p:clrMapOvr>
    <a:masterClrMapping/>
  </p:clrMapOvr>
  <p:transition spd="slow"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C121C-598C-6074-A14A-309F4A47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78"/>
            <a:ext cx="10515600" cy="103723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Equipe Desenvolvedora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329839-93E2-3BA1-48B7-1DC114B6E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9" b="11149"/>
          <a:stretch/>
        </p:blipFill>
        <p:spPr>
          <a:xfrm>
            <a:off x="1523628" y="1762276"/>
            <a:ext cx="1666723" cy="1727714"/>
          </a:xfrm>
          <a:prstGeom prst="ellipse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156B1CA-0E2F-D462-3CD4-3EE6BC06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r="1317"/>
          <a:stretch/>
        </p:blipFill>
        <p:spPr>
          <a:xfrm>
            <a:off x="8824181" y="1717185"/>
            <a:ext cx="1666722" cy="1711815"/>
          </a:xfrm>
          <a:prstGeom prst="ellipse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0FDB3E3-2E5A-3800-6913-E67A37456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" b="759"/>
          <a:stretch/>
        </p:blipFill>
        <p:spPr>
          <a:xfrm>
            <a:off x="1495659" y="4456689"/>
            <a:ext cx="1612511" cy="1588028"/>
          </a:xfrm>
          <a:prstGeom prst="ellipse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906031F-3088-EE41-C23B-05E1270AE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6" b="12546"/>
          <a:stretch/>
        </p:blipFill>
        <p:spPr>
          <a:xfrm>
            <a:off x="5237887" y="4433825"/>
            <a:ext cx="1666724" cy="1637647"/>
          </a:xfrm>
          <a:prstGeom prst="ellipse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8EC17D7-F28E-DD98-A3DC-5CAF5AFC93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8851791" y="4422630"/>
            <a:ext cx="1666724" cy="1666724"/>
          </a:xfrm>
          <a:prstGeom prst="ellipse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D926C05-BA68-C193-CD13-CE6EA36FE635}"/>
              </a:ext>
            </a:extLst>
          </p:cNvPr>
          <p:cNvCxnSpPr>
            <a:cxnSpLocks/>
          </p:cNvCxnSpPr>
          <p:nvPr/>
        </p:nvCxnSpPr>
        <p:spPr>
          <a:xfrm>
            <a:off x="1323833" y="3665072"/>
            <a:ext cx="10280731" cy="0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6C8D8BB-A8B0-962A-800C-374404102B52}"/>
              </a:ext>
            </a:extLst>
          </p:cNvPr>
          <p:cNvCxnSpPr>
            <a:cxnSpLocks/>
          </p:cNvCxnSpPr>
          <p:nvPr/>
        </p:nvCxnSpPr>
        <p:spPr>
          <a:xfrm flipV="1">
            <a:off x="586854" y="4196917"/>
            <a:ext cx="9646378" cy="637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B9E7443-AF73-4902-98F4-790BFBFFFA4C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2356990" y="3489990"/>
            <a:ext cx="0" cy="16953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E8595B8-3E6A-A48F-A045-A33DE9F6CCC4}"/>
              </a:ext>
            </a:extLst>
          </p:cNvPr>
          <p:cNvCxnSpPr>
            <a:cxnSpLocks/>
          </p:cNvCxnSpPr>
          <p:nvPr/>
        </p:nvCxnSpPr>
        <p:spPr>
          <a:xfrm>
            <a:off x="5983958" y="3429000"/>
            <a:ext cx="0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1CEE922-59EB-4C38-6F8F-23D8BF32A1E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9657542" y="3429000"/>
            <a:ext cx="8459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7FE9FEC-355F-DB06-0BC4-027F742B5F14}"/>
              </a:ext>
            </a:extLst>
          </p:cNvPr>
          <p:cNvCxnSpPr/>
          <p:nvPr/>
        </p:nvCxnSpPr>
        <p:spPr>
          <a:xfrm>
            <a:off x="2301915" y="4196917"/>
            <a:ext cx="0" cy="423665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6E5352DE-5A85-11BE-C282-86F5CA31B556}"/>
              </a:ext>
            </a:extLst>
          </p:cNvPr>
          <p:cNvCxnSpPr>
            <a:cxnSpLocks/>
          </p:cNvCxnSpPr>
          <p:nvPr/>
        </p:nvCxnSpPr>
        <p:spPr>
          <a:xfrm>
            <a:off x="5983958" y="4196917"/>
            <a:ext cx="0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262A7A2-703E-B68A-4883-979A5D0AE481}"/>
              </a:ext>
            </a:extLst>
          </p:cNvPr>
          <p:cNvCxnSpPr>
            <a:cxnSpLocks/>
          </p:cNvCxnSpPr>
          <p:nvPr/>
        </p:nvCxnSpPr>
        <p:spPr>
          <a:xfrm>
            <a:off x="9666001" y="4203296"/>
            <a:ext cx="0" cy="230529"/>
          </a:xfrm>
          <a:prstGeom prst="line">
            <a:avLst/>
          </a:prstGeom>
          <a:ln w="28575">
            <a:solidFill>
              <a:srgbClr val="1B1C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6156DC-34D0-133E-A41C-0D750E2842D2}"/>
              </a:ext>
            </a:extLst>
          </p:cNvPr>
          <p:cNvSpPr txBox="1"/>
          <p:nvPr/>
        </p:nvSpPr>
        <p:spPr>
          <a:xfrm>
            <a:off x="1117673" y="1292465"/>
            <a:ext cx="247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1B1C1B"/>
                </a:solidFill>
                <a:latin typeface="Abadi" panose="020B0604020104020204" pitchFamily="34" charset="0"/>
              </a:rPr>
              <a:t>Agda</a:t>
            </a:r>
            <a:r>
              <a:rPr lang="pt-BR" dirty="0">
                <a:solidFill>
                  <a:srgbClr val="1B1C1B"/>
                </a:solidFill>
                <a:latin typeface="Abadi" panose="020B0604020104020204" pitchFamily="34" charset="0"/>
              </a:rPr>
              <a:t> </a:t>
            </a:r>
            <a:r>
              <a:rPr lang="pt-BR" dirty="0">
                <a:solidFill>
                  <a:srgbClr val="009E35"/>
                </a:solidFill>
                <a:latin typeface="Abadi" panose="020B0604020104020204" pitchFamily="34" charset="0"/>
              </a:rPr>
              <a:t>Taniguchi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64714EA-69B1-1EAD-AD89-6959DE56CB33}"/>
              </a:ext>
            </a:extLst>
          </p:cNvPr>
          <p:cNvSpPr txBox="1"/>
          <p:nvPr/>
        </p:nvSpPr>
        <p:spPr>
          <a:xfrm>
            <a:off x="4988254" y="1270925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B1C1B"/>
                </a:solidFill>
                <a:latin typeface="Abadi" panose="020B0604020104020204" pitchFamily="34" charset="0"/>
              </a:rPr>
              <a:t>Alessandra </a:t>
            </a:r>
            <a:r>
              <a:rPr lang="pt-BR" dirty="0" err="1">
                <a:solidFill>
                  <a:srgbClr val="009E35"/>
                </a:solidFill>
                <a:latin typeface="Abadi" panose="020B0604020104020204" pitchFamily="34" charset="0"/>
              </a:rPr>
              <a:t>Baccin</a:t>
            </a:r>
            <a:endParaRPr lang="pt-BR" dirty="0">
              <a:solidFill>
                <a:srgbClr val="05FF57"/>
              </a:solidFill>
              <a:latin typeface="Abadi" panose="020B0604020104020204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4D05F82-4E67-DAD4-AB5F-1B67ABC12708}"/>
              </a:ext>
            </a:extLst>
          </p:cNvPr>
          <p:cNvSpPr txBox="1"/>
          <p:nvPr/>
        </p:nvSpPr>
        <p:spPr>
          <a:xfrm>
            <a:off x="8629937" y="1274908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B1C1B"/>
                </a:solidFill>
                <a:latin typeface="Abadi" panose="020B0604020104020204" pitchFamily="34" charset="0"/>
              </a:rPr>
              <a:t>Felipe </a:t>
            </a:r>
            <a:r>
              <a:rPr lang="pt-BR" dirty="0">
                <a:solidFill>
                  <a:srgbClr val="009E35"/>
                </a:solidFill>
                <a:latin typeface="Abadi" panose="020B0604020104020204" pitchFamily="34" charset="0"/>
              </a:rPr>
              <a:t>Grossi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9E6559C-6BB8-1574-4A52-FFCAA4F4BF02}"/>
              </a:ext>
            </a:extLst>
          </p:cNvPr>
          <p:cNvSpPr txBox="1"/>
          <p:nvPr/>
        </p:nvSpPr>
        <p:spPr>
          <a:xfrm>
            <a:off x="1374350" y="6212206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B1C1B"/>
                </a:solidFill>
                <a:latin typeface="Abadi" panose="020B0604020104020204" pitchFamily="34" charset="0"/>
              </a:rPr>
              <a:t>Gabriel </a:t>
            </a:r>
            <a:r>
              <a:rPr lang="pt-BR" dirty="0" err="1">
                <a:solidFill>
                  <a:srgbClr val="009E35"/>
                </a:solidFill>
                <a:latin typeface="Abadi" panose="020B0604020104020204" pitchFamily="34" charset="0"/>
              </a:rPr>
              <a:t>Yuuzu</a:t>
            </a:r>
            <a:endParaRPr lang="pt-BR" dirty="0">
              <a:solidFill>
                <a:srgbClr val="009E35"/>
              </a:solidFill>
              <a:latin typeface="Abadi" panose="020B0604020104020204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A9FD742-89CE-AEAA-3F7C-91A880BDC213}"/>
              </a:ext>
            </a:extLst>
          </p:cNvPr>
          <p:cNvSpPr txBox="1"/>
          <p:nvPr/>
        </p:nvSpPr>
        <p:spPr>
          <a:xfrm>
            <a:off x="4814685" y="6213735"/>
            <a:ext cx="235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B1C1B"/>
                </a:solidFill>
                <a:latin typeface="Abadi" panose="020B0604020104020204" pitchFamily="34" charset="0"/>
              </a:rPr>
              <a:t>Guilherme </a:t>
            </a:r>
            <a:r>
              <a:rPr lang="pt-BR" dirty="0">
                <a:solidFill>
                  <a:srgbClr val="009E35"/>
                </a:solidFill>
                <a:latin typeface="Abadi" panose="020B0604020104020204" pitchFamily="34" charset="0"/>
              </a:rPr>
              <a:t>Alves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38F8087-D732-972F-DC9B-E28004663AC3}"/>
              </a:ext>
            </a:extLst>
          </p:cNvPr>
          <p:cNvSpPr txBox="1"/>
          <p:nvPr/>
        </p:nvSpPr>
        <p:spPr>
          <a:xfrm>
            <a:off x="8683362" y="6212206"/>
            <a:ext cx="196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B1C1B"/>
                </a:solidFill>
                <a:latin typeface="Abadi" panose="020B0604020104020204" pitchFamily="34" charset="0"/>
              </a:rPr>
              <a:t>Ivan </a:t>
            </a:r>
            <a:r>
              <a:rPr lang="pt-BR" dirty="0">
                <a:solidFill>
                  <a:srgbClr val="009E35"/>
                </a:solidFill>
                <a:latin typeface="Abadi" panose="020B0604020104020204" pitchFamily="34" charset="0"/>
              </a:rPr>
              <a:t>Freire 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3D222CB0-C38C-F178-EDEE-1DC8CC8B55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17" b="23517"/>
          <a:stretch/>
        </p:blipFill>
        <p:spPr>
          <a:xfrm>
            <a:off x="5081385" y="1759356"/>
            <a:ext cx="1825748" cy="17191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977766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5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5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2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061FE3-F83E-9855-24B8-9AA996E14538}"/>
              </a:ext>
            </a:extLst>
          </p:cNvPr>
          <p:cNvSpPr txBox="1"/>
          <p:nvPr/>
        </p:nvSpPr>
        <p:spPr>
          <a:xfrm>
            <a:off x="1195753" y="1459262"/>
            <a:ext cx="45438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Contextualização</a:t>
            </a:r>
          </a:p>
          <a:p>
            <a:endParaRPr lang="pt-BR">
              <a:latin typeface="Abadi Extra Light" panose="020B0604020202020204" pitchFamily="34" charset="0"/>
            </a:endParaRPr>
          </a:p>
          <a:p>
            <a:pPr algn="just"/>
            <a:r>
              <a:rPr lang="pt-BR" sz="1800" b="0" i="0">
                <a:solidFill>
                  <a:srgbClr val="000000"/>
                </a:solidFill>
                <a:effectLst/>
                <a:latin typeface="Abadi Extra Light" panose="020B0604020202020204" pitchFamily="34" charset="0"/>
              </a:rPr>
              <a:t>Analisando nosso cenário atual, no qual acabamos de enfrentar uma pandemia, cerca de 48% das empresas adotaram o modelo de trabalho home office, que se baseia em trabalhar em casa, principalmente pelo computador. </a:t>
            </a:r>
            <a:endParaRPr lang="pt-BR">
              <a:latin typeface="Abadi Extra Light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E693B9-69E9-3037-570E-4611BDFDA455}"/>
              </a:ext>
            </a:extLst>
          </p:cNvPr>
          <p:cNvSpPr txBox="1"/>
          <p:nvPr/>
        </p:nvSpPr>
        <p:spPr>
          <a:xfrm>
            <a:off x="6400159" y="3960966"/>
            <a:ext cx="45438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>
                <a:latin typeface="Abadi" panose="020B0604020104020204" pitchFamily="34" charset="0"/>
              </a:rPr>
              <a:t>Problemas encontrados</a:t>
            </a:r>
          </a:p>
          <a:p>
            <a:pPr algn="ctr"/>
            <a:endParaRPr lang="pt-BR" sz="2400">
              <a:latin typeface="Abadi" panose="020B0604020104020204" pitchFamily="34" charset="0"/>
            </a:endParaRPr>
          </a:p>
          <a:p>
            <a:pPr algn="just"/>
            <a:r>
              <a:rPr lang="pt-BR" b="0" i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Porém baseando-se nesses dados cerca de 67% dos funcionários passaram a ter dificuldades quanto a implementação do modelo e dos gerenciadores há reclamações a respeito dos funcionários  ficarem improdutivos e até mesmo mal-educados </a:t>
            </a:r>
            <a:endParaRPr lang="pt-BR">
              <a:latin typeface="Abadi Extra Light" panose="020B0204020104020204" pitchFamily="34" charset="0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99C508D-362A-4FE0-BD08-47A3C368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7" y="3976003"/>
            <a:ext cx="2438957" cy="2438957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0B7B78E9-03B5-CC7D-D0C2-80FB3C52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13" y="1392170"/>
            <a:ext cx="2190750" cy="2190750"/>
          </a:xfrm>
          <a:prstGeom prst="rect">
            <a:avLst/>
          </a:prstGeom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59E34B7D-E475-EBC5-920F-2DEE895EEC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5BF5564-2D6C-20A1-AD54-D08FBE474B7A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Onde está o problema?</a:t>
            </a:r>
          </a:p>
        </p:txBody>
      </p:sp>
    </p:spTree>
    <p:extLst>
      <p:ext uri="{BB962C8B-B14F-4D97-AF65-F5344CB8AC3E}">
        <p14:creationId xmlns:p14="http://schemas.microsoft.com/office/powerpoint/2010/main" val="2059537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65B482-2963-B345-A8FF-609718CCA259}"/>
              </a:ext>
            </a:extLst>
          </p:cNvPr>
          <p:cNvSpPr txBox="1"/>
          <p:nvPr/>
        </p:nvSpPr>
        <p:spPr>
          <a:xfrm>
            <a:off x="1322364" y="1613095"/>
            <a:ext cx="445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solidFill>
                  <a:srgbClr val="000000"/>
                </a:solidFill>
                <a:latin typeface="Abadi" panose="020B0604020104020204" pitchFamily="34" charset="0"/>
              </a:rPr>
              <a:t>Desenvolvimento de um sistema</a:t>
            </a:r>
            <a:r>
              <a:rPr lang="pt-BR" b="0" i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que torne o home office um ambiente de trabalho monitorado como o presencial</a:t>
            </a:r>
            <a:endParaRPr lang="pt-BR">
              <a:latin typeface="Abadi" panose="020B0604020104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3A6E0B-14DB-DC49-4922-BA0CE9DA8610}"/>
              </a:ext>
            </a:extLst>
          </p:cNvPr>
          <p:cNvSpPr txBox="1"/>
          <p:nvPr/>
        </p:nvSpPr>
        <p:spPr>
          <a:xfrm>
            <a:off x="6644040" y="3222637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badi" panose="020B0604020104020204" pitchFamily="34" charset="0"/>
              </a:rPr>
              <a:t>Monitoramento de Hardware do funcionário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A64F18-B85B-0F68-AA2F-F4DCCC8CC614}"/>
              </a:ext>
            </a:extLst>
          </p:cNvPr>
          <p:cNvSpPr txBox="1"/>
          <p:nvPr/>
        </p:nvSpPr>
        <p:spPr>
          <a:xfrm>
            <a:off x="1382501" y="4321576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Relatórios em tempo real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8383775-21FE-8DA7-4BC4-9E97C8A2FCAC}"/>
              </a:ext>
            </a:extLst>
          </p:cNvPr>
          <p:cNvSpPr txBox="1"/>
          <p:nvPr/>
        </p:nvSpPr>
        <p:spPr>
          <a:xfrm>
            <a:off x="6644040" y="5432365"/>
            <a:ext cx="44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>
                <a:latin typeface="Abadi" panose="020B0604020104020204" pitchFamily="34" charset="0"/>
              </a:rPr>
              <a:t>Visando maior produtividade da equipe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F615BA2-1A20-F3E2-E424-06948801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833" y="1302454"/>
            <a:ext cx="1544612" cy="1544612"/>
          </a:xfrm>
          <a:prstGeom prst="rect">
            <a:avLst/>
          </a:prstGeom>
        </p:spPr>
      </p:pic>
      <p:pic>
        <p:nvPicPr>
          <p:cNvPr id="13" name="Imagem 12" descr="Forma, Círculo&#10;&#10;Descrição gerada automaticamente">
            <a:extLst>
              <a:ext uri="{FF2B5EF4-FFF2-40B4-BE49-F238E27FC236}">
                <a16:creationId xmlns:a16="http://schemas.microsoft.com/office/drawing/2014/main" id="{528EF540-CF10-ABE2-C344-84ADF6D5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96" y="2493029"/>
            <a:ext cx="1828548" cy="1828548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AEEA68A4-213F-85D8-D274-910450A8D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553" y="4928687"/>
            <a:ext cx="1376689" cy="1376689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761C3910-4E07-F8CF-0FB0-AAE88BFB9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94" y="3818771"/>
            <a:ext cx="1376689" cy="1376689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9118AEB6-9803-CCF8-4888-55D384F14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916" y="2893340"/>
            <a:ext cx="624052" cy="624052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45452100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Diagrama de solução técnica</a:t>
            </a:r>
          </a:p>
        </p:txBody>
      </p:sp>
      <p:pic>
        <p:nvPicPr>
          <p:cNvPr id="10" name="Imagem 9" descr="Diagrama">
            <a:extLst>
              <a:ext uri="{FF2B5EF4-FFF2-40B4-BE49-F238E27FC236}">
                <a16:creationId xmlns:a16="http://schemas.microsoft.com/office/drawing/2014/main" id="{B94137A4-49B2-2A37-40FB-C2BA6BDB2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72" y="1194108"/>
            <a:ext cx="9838073" cy="5533916"/>
          </a:xfrm>
          <a:prstGeom prst="rect">
            <a:avLst/>
          </a:prstGeom>
        </p:spPr>
      </p:pic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646773600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vem 4">
            <a:extLst>
              <a:ext uri="{FF2B5EF4-FFF2-40B4-BE49-F238E27FC236}">
                <a16:creationId xmlns:a16="http://schemas.microsoft.com/office/drawing/2014/main" id="{7F014699-C6F2-D80D-D692-10AD4DE6E7C0}"/>
              </a:ext>
            </a:extLst>
          </p:cNvPr>
          <p:cNvSpPr/>
          <p:nvPr/>
        </p:nvSpPr>
        <p:spPr>
          <a:xfrm>
            <a:off x="1553692" y="1049070"/>
            <a:ext cx="9084034" cy="4759859"/>
          </a:xfrm>
          <a:prstGeom prst="cloud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VM na AWS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10396833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8EB16B24-155C-E867-A4A6-2FF694F69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18" y="-40448"/>
            <a:ext cx="10455460" cy="689844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5159829" y="253497"/>
            <a:ext cx="5646026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BPMN</a:t>
            </a:r>
          </a:p>
          <a:p>
            <a:pPr algn="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APLICAÇÃO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006387932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8200" y="156878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Diagrama de sequência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60479658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vem 1">
            <a:extLst>
              <a:ext uri="{FF2B5EF4-FFF2-40B4-BE49-F238E27FC236}">
                <a16:creationId xmlns:a16="http://schemas.microsoft.com/office/drawing/2014/main" id="{6760E0FA-02C7-C76D-89B6-CF113C27F748}"/>
              </a:ext>
            </a:extLst>
          </p:cNvPr>
          <p:cNvSpPr/>
          <p:nvPr/>
        </p:nvSpPr>
        <p:spPr>
          <a:xfrm>
            <a:off x="1553692" y="1049070"/>
            <a:ext cx="9084034" cy="4759859"/>
          </a:xfrm>
          <a:prstGeom prst="cloud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7856B4-B505-E8AA-0DB7-DA5C402BE556}"/>
              </a:ext>
            </a:extLst>
          </p:cNvPr>
          <p:cNvSpPr/>
          <p:nvPr/>
        </p:nvSpPr>
        <p:spPr>
          <a:xfrm>
            <a:off x="0" y="-47767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2A5D6142-3804-3742-C0B4-22F648234A09}"/>
              </a:ext>
            </a:extLst>
          </p:cNvPr>
          <p:cNvSpPr/>
          <p:nvPr/>
        </p:nvSpPr>
        <p:spPr>
          <a:xfrm>
            <a:off x="11604564" y="-95534"/>
            <a:ext cx="586854" cy="6953534"/>
          </a:xfrm>
          <a:prstGeom prst="rect">
            <a:avLst/>
          </a:prstGeom>
          <a:gradFill flip="none" rotWithShape="1">
            <a:gsLst>
              <a:gs pos="0">
                <a:srgbClr val="05FF57"/>
              </a:gs>
              <a:gs pos="36000">
                <a:srgbClr val="1B1C1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E79CF7A-7FE5-B044-1FBF-C041F2AF7A31}"/>
              </a:ext>
            </a:extLst>
          </p:cNvPr>
          <p:cNvSpPr txBox="1">
            <a:spLocks/>
          </p:cNvSpPr>
          <p:nvPr/>
        </p:nvSpPr>
        <p:spPr>
          <a:xfrm>
            <a:off x="837909" y="2910385"/>
            <a:ext cx="10515600" cy="103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1B1C1B"/>
                </a:solidFill>
                <a:latin typeface="Abadi" panose="020B0604020104020204" pitchFamily="34" charset="0"/>
              </a:rPr>
              <a:t>APLICAÇÃO PYTHON</a:t>
            </a:r>
          </a:p>
        </p:txBody>
      </p: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3583255F-8A79-7D28-95AD-BA07037113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6" t="10233" r="9454" b="6869"/>
          <a:stretch/>
        </p:blipFill>
        <p:spPr>
          <a:xfrm>
            <a:off x="10805854" y="6142068"/>
            <a:ext cx="673037" cy="660177"/>
          </a:xfrm>
          <a:prstGeom prst="roundRect">
            <a:avLst/>
          </a:prstGeom>
          <a:ln>
            <a:noFill/>
          </a:ln>
          <a:effectLst>
            <a:outerShdw blurRad="50800" dist="50800" dir="3600000" sx="1000" sy="1000" algn="ctr" rotWithShape="0">
              <a:srgbClr val="1C1D1E"/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94446673"/>
      </p:ext>
    </p:extLst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171</Words>
  <Application>Microsoft Office PowerPoint</Application>
  <PresentationFormat>Widescreen</PresentationFormat>
  <Paragraphs>34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Abadi</vt:lpstr>
      <vt:lpstr>Abadi Extra Light</vt:lpstr>
      <vt:lpstr>Arial</vt:lpstr>
      <vt:lpstr>Calibri</vt:lpstr>
      <vt:lpstr>Calibri Light</vt:lpstr>
      <vt:lpstr>Wingdings</vt:lpstr>
      <vt:lpstr>Tema do Office</vt:lpstr>
      <vt:lpstr>Apresentação do PowerPoint</vt:lpstr>
      <vt:lpstr>Equipe Desenvolvedora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RAFAELLA PIOVEZAN FILIPE .</dc:creator>
  <cp:lastModifiedBy>AGDA SAYURI SATO TANIGUCHI .</cp:lastModifiedBy>
  <cp:revision>7</cp:revision>
  <dcterms:created xsi:type="dcterms:W3CDTF">2022-08-31T00:53:07Z</dcterms:created>
  <dcterms:modified xsi:type="dcterms:W3CDTF">2022-10-15T01:04:22Z</dcterms:modified>
</cp:coreProperties>
</file>