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2" r:id="rId13"/>
    <p:sldId id="270" r:id="rId14"/>
    <p:sldId id="266" r:id="rId15"/>
    <p:sldId id="267" r:id="rId16"/>
    <p:sldId id="268" r:id="rId17"/>
    <p:sldId id="27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5"/>
    <a:srgbClr val="1B1C1B"/>
    <a:srgbClr val="13F5AF"/>
    <a:srgbClr val="05FF57"/>
    <a:srgbClr val="1C1D1E"/>
    <a:srgbClr val="1B1B1B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BE871-5DEB-4122-BDBD-891873E50ABE}" v="121" dt="2022-09-05T16:27:49.818"/>
    <p1510:client id="{38EBBA84-924E-4D01-B9C8-71C38C9E7061}" v="592" dt="2022-09-04T20:37:40.292"/>
    <p1510:client id="{56442FDB-DC9C-FA46-A37B-83618C203EE2}" v="28" dt="2022-09-05T01:53:40.060"/>
    <p1510:client id="{5F82A017-0DAE-13F4-2F34-3AEFD2F924DA}" v="9" dt="2022-09-05T01:47:42.798"/>
    <p1510:client id="{65BC261F-418E-4AFC-A23E-906BF8631E6A}" v="21" dt="2022-09-05T16:23:10.384"/>
    <p1510:client id="{C7B1E2B0-E7E7-4242-60A8-3A0B14D27FF7}" v="9" dt="2022-09-05T01:35:31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14A49-55B0-C893-5074-A64A84A7E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06CE03-824A-404C-F015-4DFD9ACD7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48F2DE-194B-2F7E-1D16-2E37DAD2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508C2-A249-6580-0524-E17FB073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0251BB-400D-7483-4D58-4B044307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8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2E691-4119-491A-097E-F5B3888A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574FD8-48D5-A6F0-B86B-89196E99B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F42640-439F-9E23-08FE-F7CC946F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D02A7E-DBA5-F737-E6A9-B86A05E2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177815-3E40-E039-CF8C-BA7C3485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93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E6EBDB-BCD5-6497-FB2E-30C2C5F1C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681153-75F8-5DDA-391F-C20686240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D7B1BA-C9CF-BCFA-84A4-0FD8E938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FAB91-4B52-46BA-556C-04476275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7BDAC-1FC3-5C6E-08ED-6102EFF9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24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4A3A7-B28F-0181-BBF5-72F328AE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E24292-09AA-6072-CB48-0A14B478B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B927B7-351A-9C99-6E28-D6F7C9D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BABD45-4252-C12E-BBE0-44998230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CBDD83-F055-16DF-D79B-CE86950C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75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C42C6-0611-7DA4-144B-C230B86D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8E4570-DBA0-C329-FAFD-14762DDB0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7416CA-BD45-AE91-D7FC-94D9117E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6BF2AB-6730-DF8D-DF41-0BB50111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81CCD6-E56F-E668-B40F-A771F2B0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21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7B06D-5FE0-D851-045D-5FBDAF9C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A4C59-B632-5261-5198-421F74A7B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0101AD-D18A-B441-9894-C173A483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DD707B-B032-6547-B2E5-4E37358D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808398-70B6-8569-5AEA-9CEEC6E6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ABE09-6D88-218B-759B-8A06AFA8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87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0BA02-F7D6-1F49-0A45-407178D5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CB3698-2F71-3E53-069A-D83E605B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C2B181-6B63-9777-8117-AFE276581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007106-B014-1596-140E-87A77D5AD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0DA08F-39E1-3E7A-6854-BCAAF1B7A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3C53E2-532B-6649-FBA7-EB5E5222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EFFF00-2A18-277E-25AD-FD93B21A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7D9E2E-809D-F7A2-7998-2FB59812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4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447E-927A-E7B9-7C04-C5EBD663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AD0823-DC8F-54BF-7299-E7DBE75C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4FF38D-0F51-3AF6-9143-50644557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C482E5-776E-3D7A-87C9-603504DB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9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98081F-E0C9-24E7-0430-6D9A4F21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798A6A-7201-5C27-8531-8BF1F77E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A1844B-AB4A-E7DA-2DE9-81FCAC4A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97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B5D3D-6DCF-8809-F85F-872FA5BE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F4FF13-470C-3AC8-6608-EA2D048A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02914A-630F-20D1-3535-AD513B74E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0676A0-9363-A631-A11E-31DC83A6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EFC631-AC1E-CD0A-B808-5A00A534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EFF12C-5F61-76EC-A2C4-E9702E56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5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57DDE-F65A-591A-5E1D-E56A1BD5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C83421-47FA-9AB6-8B31-A527E6C2B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442EB5-49EF-1C6A-FE97-C85DF2F52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C9A023-AC99-5659-9E6B-D1185BDD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3E46F8-31B1-4D72-6533-C05E0D45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EF41DB-8B5E-69B9-8B4F-DBF14105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71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000D34-C342-6DC1-72CE-028684A4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CE77B8-4C8B-A353-2F1D-32B32C9DF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47C57C-A2A9-BAA9-AC6D-6D3577B19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98E2E-4392-4F2E-A9FA-FE0BBF1FA00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93ADAC-2DD9-2797-C9A0-74F8E1A7E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E3B0EC-16C2-C801-51F4-A9DF2FF45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9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7F7988D8-A867-E192-0889-A0E4FAF18D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3840480" y="1350498"/>
            <a:ext cx="4417255" cy="4332850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1C1D1E"/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4689203"/>
      </p:ext>
    </p:extLst>
  </p:cSld>
  <p:clrMapOvr>
    <a:masterClrMapping/>
  </p:clrMapOvr>
  <p:transition spd="slow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288D07-E98F-A9C0-F314-C9EC27C97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238" y="731520"/>
            <a:ext cx="11000744" cy="6095773"/>
          </a:xfrm>
          <a:prstGeom prst="rect">
            <a:avLst/>
          </a:prstGeom>
          <a:effectLst>
            <a:glow rad="127000">
              <a:schemeClr val="accent1">
                <a:alpha val="2000"/>
              </a:schemeClr>
            </a:glow>
            <a:outerShdw dist="50800" dir="5400000" algn="ctr" rotWithShape="0">
              <a:srgbClr val="000000">
                <a:alpha val="43137"/>
              </a:srgbClr>
            </a:outerShdw>
            <a:reflection stA="0" endPos="65000" dist="50800" dir="5400000" sy="-100000" algn="bl" rotWithShape="0"/>
            <a:softEdge rad="0"/>
          </a:effectLst>
        </p:spPr>
      </p:pic>
      <p:pic>
        <p:nvPicPr>
          <p:cNvPr id="12" name="Imagem 11" descr="Uma imagem contendo Ícone&#10;&#10;Descrição gerada automaticamente">
            <a:extLst>
              <a:ext uri="{FF2B5EF4-FFF2-40B4-BE49-F238E27FC236}">
                <a16:creationId xmlns:a16="http://schemas.microsoft.com/office/drawing/2014/main" id="{F1E8C4E0-820C-6C8A-6E99-E7E95C7F1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-549322"/>
            <a:ext cx="4572000" cy="4572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B0B8005-0334-85E7-1870-B31750D56663}"/>
              </a:ext>
            </a:extLst>
          </p:cNvPr>
          <p:cNvSpPr txBox="1"/>
          <p:nvPr/>
        </p:nvSpPr>
        <p:spPr>
          <a:xfrm>
            <a:off x="736396" y="3275463"/>
            <a:ext cx="7573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>
                <a:latin typeface="Abadi" panose="020B0604020104020204" pitchFamily="34" charset="0"/>
              </a:rPr>
              <a:t>Ferramenta de Gestão - </a:t>
            </a:r>
            <a:r>
              <a:rPr lang="pt-BR" sz="6000" b="1" err="1">
                <a:latin typeface="Abadi" panose="020B0604020104020204" pitchFamily="34" charset="0"/>
              </a:rPr>
              <a:t>Planner</a:t>
            </a:r>
            <a:endParaRPr lang="pt-BR" sz="6000" b="1">
              <a:latin typeface="Abadi" panose="020B0604020104020204" pitchFamily="34" charset="0"/>
            </a:endParaRP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9A064B8D-1529-6A99-738A-9FA1FE997E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0805854" y="6142068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33748501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C87319D-8164-2A1E-E719-39D4DC88B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854" y="1"/>
            <a:ext cx="1101771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B0B8005-0334-85E7-1870-B31750D56663}"/>
              </a:ext>
            </a:extLst>
          </p:cNvPr>
          <p:cNvSpPr txBox="1"/>
          <p:nvPr/>
        </p:nvSpPr>
        <p:spPr>
          <a:xfrm>
            <a:off x="954760" y="3063525"/>
            <a:ext cx="7573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>
                <a:latin typeface="Abadi" panose="020B0604020104020204" pitchFamily="34" charset="0"/>
              </a:rPr>
              <a:t>Prototipação Site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CF3332F9-B68B-CC73-E428-E2356F14C8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0805854" y="6142068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3757569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F08F901-DF5F-5C82-0B5B-5126A1DF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7230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1B1C1B"/>
                </a:solidFill>
                <a:latin typeface="Abadi" panose="020B0604020104020204" pitchFamily="34" charset="0"/>
              </a:rPr>
              <a:t>Modelagem Lógica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3D1A6931-0452-8573-4673-A7C371D3C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0805854" y="6142068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6227885-F1D7-B7B9-0214-1390E619E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097704"/>
            <a:ext cx="5791199" cy="542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62377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7BECA5CD-6B22-1529-857F-E259BD1F6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34" y="2153483"/>
            <a:ext cx="3051262" cy="3051262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947A0E70-3F8F-4AF3-EF43-F8E8AB59F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95" y="2371336"/>
            <a:ext cx="2615555" cy="2615555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74201CA-65C9-DE23-1EC1-9FE554331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46" y="2153483"/>
            <a:ext cx="3051262" cy="3051262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7432246-D86D-D7C9-05DD-A63A0904DA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0805854" y="6142068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73808786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8CBFA0-9522-B5BD-33D3-834EC526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7230"/>
          </a:xfrm>
        </p:spPr>
        <p:txBody>
          <a:bodyPr>
            <a:normAutofit/>
          </a:bodyPr>
          <a:lstStyle/>
          <a:p>
            <a:pPr algn="ctr"/>
            <a:r>
              <a:rPr lang="pt-BR" sz="4000" err="1">
                <a:solidFill>
                  <a:srgbClr val="1B1C1B"/>
                </a:solidFill>
                <a:latin typeface="Abadi" panose="020B0604020104020204" pitchFamily="34" charset="0"/>
              </a:rPr>
              <a:t>Client</a:t>
            </a:r>
            <a:r>
              <a:rPr lang="pt-BR" sz="4000">
                <a:solidFill>
                  <a:srgbClr val="1B1C1B"/>
                </a:solidFill>
                <a:latin typeface="Abadi" panose="020B0604020104020204" pitchFamily="34" charset="0"/>
              </a:rPr>
              <a:t> Linux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F9270413-D0AC-41FF-567F-683E0406B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68" y="1315064"/>
            <a:ext cx="5203476" cy="5203476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EA19BEB-69BE-966F-24B1-8ADD6F0F8AAA}"/>
              </a:ext>
            </a:extLst>
          </p:cNvPr>
          <p:cNvSpPr/>
          <p:nvPr/>
        </p:nvSpPr>
        <p:spPr>
          <a:xfrm>
            <a:off x="5545235" y="2779775"/>
            <a:ext cx="1295443" cy="954025"/>
          </a:xfrm>
          <a:prstGeom prst="roundRect">
            <a:avLst>
              <a:gd name="adj" fmla="val 6373"/>
            </a:avLst>
          </a:prstGeom>
          <a:solidFill>
            <a:srgbClr val="13F5AF"/>
          </a:solidFill>
          <a:ln>
            <a:solidFill>
              <a:srgbClr val="13F5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10CB7D60-FC5B-CC78-0BA3-EA3CD6229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75" y="2862938"/>
            <a:ext cx="870862" cy="870862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2D64355F-850A-EE35-891A-D50F0A8883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0805854" y="6142068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80015331"/>
      </p:ext>
    </p:extLst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8CBFA0-9522-B5BD-33D3-834EC526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7230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1B1C1B"/>
                </a:solidFill>
                <a:latin typeface="Abadi" panose="020B0604020104020204" pitchFamily="34" charset="0"/>
              </a:rPr>
              <a:t>Slack</a:t>
            </a:r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68E94952-53DE-5E81-8E63-F5E4972C0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1427003"/>
            <a:ext cx="4876190" cy="4876190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B57AB99F-B196-91C0-5F03-E7CA21C81A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0805854" y="6142068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97115113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8CBFA0-9522-B5BD-33D3-834EC526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7230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1B1C1B"/>
                </a:solidFill>
                <a:latin typeface="Abadi"/>
              </a:rPr>
              <a:t>Conclusão</a:t>
            </a:r>
            <a:endParaRPr lang="pt-BR" sz="4000">
              <a:solidFill>
                <a:srgbClr val="1B1C1B"/>
              </a:solidFill>
              <a:latin typeface="Abadi" panose="020B0604020104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25BF517-9995-F758-D479-635C4B635EA0}"/>
              </a:ext>
            </a:extLst>
          </p:cNvPr>
          <p:cNvSpPr txBox="1"/>
          <p:nvPr/>
        </p:nvSpPr>
        <p:spPr>
          <a:xfrm>
            <a:off x="1678667" y="2151347"/>
            <a:ext cx="7492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>
                <a:latin typeface="Abadi" panose="020B0604020104020204" pitchFamily="34" charset="0"/>
              </a:rPr>
              <a:t>Site dinâmico com login e cadastro de empresa e funcionário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7B679D-404A-96F6-B3FB-2FD08D6D2D4C}"/>
              </a:ext>
            </a:extLst>
          </p:cNvPr>
          <p:cNvSpPr txBox="1"/>
          <p:nvPr/>
        </p:nvSpPr>
        <p:spPr>
          <a:xfrm>
            <a:off x="1686444" y="5073345"/>
            <a:ext cx="7492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>
                <a:latin typeface="Abadi" panose="020B0604020104020204" pitchFamily="34" charset="0"/>
              </a:rPr>
              <a:t>Integração slack ao </a:t>
            </a:r>
            <a:r>
              <a:rPr lang="pt-BR" sz="2000" err="1">
                <a:latin typeface="Abadi" panose="020B0604020104020204" pitchFamily="34" charset="0"/>
              </a:rPr>
              <a:t>pipefy</a:t>
            </a:r>
            <a:endParaRPr lang="pt-BR" sz="2000">
              <a:latin typeface="Abadi" panose="020B0604020104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796361B-2849-1185-5901-39ADD655D422}"/>
              </a:ext>
            </a:extLst>
          </p:cNvPr>
          <p:cNvSpPr txBox="1">
            <a:spLocks/>
          </p:cNvSpPr>
          <p:nvPr/>
        </p:nvSpPr>
        <p:spPr>
          <a:xfrm>
            <a:off x="837618" y="3587199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>
                <a:solidFill>
                  <a:srgbClr val="1B1C1B"/>
                </a:solidFill>
                <a:latin typeface="Abadi" panose="020B0604020104020204" pitchFamily="34" charset="0"/>
              </a:rPr>
              <a:t>Possíveis Inovações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AE47604-6746-10F5-A92E-CCDC5E461F26}"/>
              </a:ext>
            </a:extLst>
          </p:cNvPr>
          <p:cNvSpPr txBox="1"/>
          <p:nvPr/>
        </p:nvSpPr>
        <p:spPr>
          <a:xfrm>
            <a:off x="1678671" y="4624429"/>
            <a:ext cx="7492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>
                <a:latin typeface="Abadi" panose="020B0604020104020204" pitchFamily="34" charset="0"/>
              </a:rPr>
              <a:t>Integração dos dados em </a:t>
            </a:r>
            <a:r>
              <a:rPr lang="pt-BR" sz="2000" err="1">
                <a:latin typeface="Abadi" panose="020B0604020104020204" pitchFamily="34" charset="0"/>
              </a:rPr>
              <a:t>python</a:t>
            </a:r>
            <a:r>
              <a:rPr lang="pt-BR" sz="2000">
                <a:latin typeface="Abadi" panose="020B0604020104020204" pitchFamily="34" charset="0"/>
              </a:rPr>
              <a:t> a gráficos gerados em node.js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136CFF6-D51E-09E4-B2E7-61968F6376FF}"/>
              </a:ext>
            </a:extLst>
          </p:cNvPr>
          <p:cNvSpPr txBox="1">
            <a:spLocks/>
          </p:cNvSpPr>
          <p:nvPr/>
        </p:nvSpPr>
        <p:spPr>
          <a:xfrm>
            <a:off x="837618" y="1032330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>
                <a:solidFill>
                  <a:srgbClr val="1B1C1B"/>
                </a:solidFill>
                <a:latin typeface="Abadi" panose="020B0604020104020204" pitchFamily="34" charset="0"/>
              </a:rPr>
              <a:t>Próximos Passos: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032142B-D153-B406-C697-FC6F7873CC20}"/>
              </a:ext>
            </a:extLst>
          </p:cNvPr>
          <p:cNvSpPr txBox="1"/>
          <p:nvPr/>
        </p:nvSpPr>
        <p:spPr>
          <a:xfrm>
            <a:off x="1678667" y="3127837"/>
            <a:ext cx="7492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>
                <a:latin typeface="Abadi" panose="020B0604020104020204" pitchFamily="34" charset="0"/>
              </a:rPr>
              <a:t>Otimizar Banco de dados para fácil entendimento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F310AB13-1E73-ACBE-D8B6-ABEDD42A3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067" y="1054729"/>
            <a:ext cx="1083189" cy="1083189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12E42954-07BE-A775-7231-6DB6E8522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610" y="3527947"/>
            <a:ext cx="1155646" cy="1155646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5EBF2701-127D-49B7-2B3E-C332DBD2F0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0805854" y="6142068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4752D9-9D50-168D-6998-634DA7DBEF7B}"/>
              </a:ext>
            </a:extLst>
          </p:cNvPr>
          <p:cNvSpPr txBox="1"/>
          <p:nvPr/>
        </p:nvSpPr>
        <p:spPr>
          <a:xfrm>
            <a:off x="1686443" y="2639592"/>
            <a:ext cx="7492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>
                <a:latin typeface="Abadi" panose="020B0604020104020204" pitchFamily="34" charset="0"/>
              </a:rPr>
              <a:t>Banco de dados em nuvem</a:t>
            </a:r>
          </a:p>
        </p:txBody>
      </p:sp>
    </p:spTree>
    <p:extLst>
      <p:ext uri="{BB962C8B-B14F-4D97-AF65-F5344CB8AC3E}">
        <p14:creationId xmlns:p14="http://schemas.microsoft.com/office/powerpoint/2010/main" val="211190900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12192000" cy="6953534"/>
          </a:xfrm>
          <a:prstGeom prst="rect">
            <a:avLst/>
          </a:prstGeom>
          <a:solidFill>
            <a:srgbClr val="1B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3E3037A-EC18-CBB6-0036-28D7C33F8AF3}"/>
              </a:ext>
            </a:extLst>
          </p:cNvPr>
          <p:cNvSpPr txBox="1"/>
          <p:nvPr/>
        </p:nvSpPr>
        <p:spPr>
          <a:xfrm>
            <a:off x="1105771" y="885372"/>
            <a:ext cx="1026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>
                <a:solidFill>
                  <a:schemeClr val="bg1"/>
                </a:solidFill>
                <a:latin typeface="Abadi" panose="020B0604020104020204" pitchFamily="34" charset="0"/>
              </a:rPr>
              <a:t>Obrigada pela atenção!</a:t>
            </a:r>
          </a:p>
        </p:txBody>
      </p: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D38A9E4C-EA84-3816-5BD2-0E11B0FD8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4068812" y="2577300"/>
            <a:ext cx="4054376" cy="3976905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1C1D1E"/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592270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21C-598C-6074-A14A-309F4A47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748"/>
            <a:ext cx="10515600" cy="1037230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1B1C1B"/>
                </a:solidFill>
                <a:latin typeface="Abadi" panose="020B0604020104020204" pitchFamily="34" charset="0"/>
              </a:rPr>
              <a:t>Equipe Desenvolvedora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8329839-93E2-3BA1-48B7-1DC114B6E2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5"/>
          <a:stretch/>
        </p:blipFill>
        <p:spPr>
          <a:xfrm>
            <a:off x="1523628" y="1762276"/>
            <a:ext cx="1666723" cy="1727714"/>
          </a:xfrm>
          <a:prstGeom prst="ellipse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156B1CA-0E2F-D462-3CD4-3EE6BC065C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70"/>
          <a:stretch/>
        </p:blipFill>
        <p:spPr>
          <a:xfrm>
            <a:off x="8824181" y="1717185"/>
            <a:ext cx="1666722" cy="1711815"/>
          </a:xfrm>
          <a:prstGeom prst="ellipse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0FDB3E3-2E5A-3800-6913-E67A37456D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5" b="15088"/>
          <a:stretch/>
        </p:blipFill>
        <p:spPr>
          <a:xfrm>
            <a:off x="1495659" y="4456689"/>
            <a:ext cx="1612511" cy="1588028"/>
          </a:xfrm>
          <a:prstGeom prst="ellipse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906031F-3088-EE41-C23B-05E1270AE6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08"/>
          <a:stretch/>
        </p:blipFill>
        <p:spPr>
          <a:xfrm>
            <a:off x="5237887" y="4433825"/>
            <a:ext cx="1666724" cy="1637647"/>
          </a:xfrm>
          <a:prstGeom prst="ellipse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8EC17D7-F28E-DD98-A3DC-5CAF5AFC93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1791" y="4422630"/>
            <a:ext cx="1666724" cy="1666724"/>
          </a:xfrm>
          <a:prstGeom prst="ellipse">
            <a:avLst/>
          </a:prstGeom>
        </p:spPr>
      </p:pic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D926C05-BA68-C193-CD13-CE6EA36FE635}"/>
              </a:ext>
            </a:extLst>
          </p:cNvPr>
          <p:cNvCxnSpPr>
            <a:cxnSpLocks/>
          </p:cNvCxnSpPr>
          <p:nvPr/>
        </p:nvCxnSpPr>
        <p:spPr>
          <a:xfrm>
            <a:off x="1323833" y="3665072"/>
            <a:ext cx="10280731" cy="0"/>
          </a:xfrm>
          <a:prstGeom prst="line">
            <a:avLst/>
          </a:prstGeom>
          <a:ln w="28575">
            <a:solidFill>
              <a:srgbClr val="1B1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6C8D8BB-A8B0-962A-800C-374404102B52}"/>
              </a:ext>
            </a:extLst>
          </p:cNvPr>
          <p:cNvCxnSpPr>
            <a:cxnSpLocks/>
          </p:cNvCxnSpPr>
          <p:nvPr/>
        </p:nvCxnSpPr>
        <p:spPr>
          <a:xfrm flipV="1">
            <a:off x="586854" y="4196917"/>
            <a:ext cx="9646378" cy="6379"/>
          </a:xfrm>
          <a:prstGeom prst="line">
            <a:avLst/>
          </a:prstGeom>
          <a:ln w="28575">
            <a:solidFill>
              <a:srgbClr val="1B1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B9E7443-AF73-4902-98F4-790BFBFFFA4C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2356990" y="3489990"/>
            <a:ext cx="0" cy="169539"/>
          </a:xfrm>
          <a:prstGeom prst="line">
            <a:avLst/>
          </a:prstGeom>
          <a:ln w="28575">
            <a:solidFill>
              <a:srgbClr val="1B1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E8595B8-3E6A-A48F-A045-A33DE9F6CCC4}"/>
              </a:ext>
            </a:extLst>
          </p:cNvPr>
          <p:cNvCxnSpPr>
            <a:cxnSpLocks/>
          </p:cNvCxnSpPr>
          <p:nvPr/>
        </p:nvCxnSpPr>
        <p:spPr>
          <a:xfrm>
            <a:off x="5983958" y="3429000"/>
            <a:ext cx="0" cy="230529"/>
          </a:xfrm>
          <a:prstGeom prst="line">
            <a:avLst/>
          </a:prstGeom>
          <a:ln w="28575">
            <a:solidFill>
              <a:srgbClr val="1B1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1CEE922-59EB-4C38-6F8F-23D8BF32A1E0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657542" y="3429000"/>
            <a:ext cx="8459" cy="230529"/>
          </a:xfrm>
          <a:prstGeom prst="line">
            <a:avLst/>
          </a:prstGeom>
          <a:ln w="28575">
            <a:solidFill>
              <a:srgbClr val="1B1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7FE9FEC-355F-DB06-0BC4-027F742B5F14}"/>
              </a:ext>
            </a:extLst>
          </p:cNvPr>
          <p:cNvCxnSpPr/>
          <p:nvPr/>
        </p:nvCxnSpPr>
        <p:spPr>
          <a:xfrm>
            <a:off x="2301915" y="4196917"/>
            <a:ext cx="0" cy="423665"/>
          </a:xfrm>
          <a:prstGeom prst="line">
            <a:avLst/>
          </a:prstGeom>
          <a:ln w="28575">
            <a:solidFill>
              <a:srgbClr val="1B1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E5352DE-5A85-11BE-C282-86F5CA31B556}"/>
              </a:ext>
            </a:extLst>
          </p:cNvPr>
          <p:cNvCxnSpPr>
            <a:cxnSpLocks/>
          </p:cNvCxnSpPr>
          <p:nvPr/>
        </p:nvCxnSpPr>
        <p:spPr>
          <a:xfrm>
            <a:off x="5983958" y="4196917"/>
            <a:ext cx="0" cy="230529"/>
          </a:xfrm>
          <a:prstGeom prst="line">
            <a:avLst/>
          </a:prstGeom>
          <a:ln w="28575">
            <a:solidFill>
              <a:srgbClr val="1B1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262A7A2-703E-B68A-4883-979A5D0AE481}"/>
              </a:ext>
            </a:extLst>
          </p:cNvPr>
          <p:cNvCxnSpPr>
            <a:cxnSpLocks/>
          </p:cNvCxnSpPr>
          <p:nvPr/>
        </p:nvCxnSpPr>
        <p:spPr>
          <a:xfrm>
            <a:off x="9666001" y="4203296"/>
            <a:ext cx="0" cy="230529"/>
          </a:xfrm>
          <a:prstGeom prst="line">
            <a:avLst/>
          </a:prstGeom>
          <a:ln w="28575">
            <a:solidFill>
              <a:srgbClr val="1B1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6156DC-34D0-133E-A41C-0D750E2842D2}"/>
              </a:ext>
            </a:extLst>
          </p:cNvPr>
          <p:cNvSpPr txBox="1"/>
          <p:nvPr/>
        </p:nvSpPr>
        <p:spPr>
          <a:xfrm>
            <a:off x="1117673" y="1292465"/>
            <a:ext cx="24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rgbClr val="1B1C1B"/>
                </a:solidFill>
                <a:latin typeface="Abadi" panose="020B0604020104020204" pitchFamily="34" charset="0"/>
              </a:rPr>
              <a:t>Helder </a:t>
            </a:r>
            <a:r>
              <a:rPr lang="pt-BR">
                <a:solidFill>
                  <a:srgbClr val="009E35"/>
                </a:solidFill>
                <a:latin typeface="Abadi" panose="020B0604020104020204" pitchFamily="34" charset="0"/>
              </a:rPr>
              <a:t>D. R. Alvarenga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64714EA-69B1-1EAD-AD89-6959DE56CB33}"/>
              </a:ext>
            </a:extLst>
          </p:cNvPr>
          <p:cNvSpPr txBox="1"/>
          <p:nvPr/>
        </p:nvSpPr>
        <p:spPr>
          <a:xfrm>
            <a:off x="4988254" y="1270925"/>
            <a:ext cx="19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rgbClr val="1B1C1B"/>
                </a:solidFill>
                <a:latin typeface="Abadi" panose="020B0604020104020204" pitchFamily="34" charset="0"/>
              </a:rPr>
              <a:t>João </a:t>
            </a:r>
            <a:r>
              <a:rPr lang="pt-BR">
                <a:solidFill>
                  <a:srgbClr val="009E35"/>
                </a:solidFill>
                <a:latin typeface="Abadi" panose="020B0604020104020204" pitchFamily="34" charset="0"/>
              </a:rPr>
              <a:t>P. </a:t>
            </a:r>
            <a:r>
              <a:rPr lang="pt-BR" err="1">
                <a:solidFill>
                  <a:srgbClr val="009E35"/>
                </a:solidFill>
                <a:latin typeface="Abadi" panose="020B0604020104020204" pitchFamily="34" charset="0"/>
              </a:rPr>
              <a:t>Miziara</a:t>
            </a:r>
            <a:r>
              <a:rPr lang="pt-BR">
                <a:solidFill>
                  <a:srgbClr val="05FF57"/>
                </a:solidFill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4D05F82-4E67-DAD4-AB5F-1B67ABC12708}"/>
              </a:ext>
            </a:extLst>
          </p:cNvPr>
          <p:cNvSpPr txBox="1"/>
          <p:nvPr/>
        </p:nvSpPr>
        <p:spPr>
          <a:xfrm>
            <a:off x="8629937" y="1274908"/>
            <a:ext cx="19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err="1">
                <a:solidFill>
                  <a:srgbClr val="1B1C1B"/>
                </a:solidFill>
                <a:latin typeface="Abadi" panose="020B0604020104020204" pitchFamily="34" charset="0"/>
              </a:rPr>
              <a:t>Luis</a:t>
            </a:r>
            <a:r>
              <a:rPr lang="pt-BR">
                <a:solidFill>
                  <a:srgbClr val="1B1C1B"/>
                </a:solidFill>
                <a:latin typeface="Abadi" panose="020B0604020104020204" pitchFamily="34" charset="0"/>
              </a:rPr>
              <a:t> </a:t>
            </a:r>
            <a:r>
              <a:rPr lang="pt-BR">
                <a:solidFill>
                  <a:srgbClr val="009E35"/>
                </a:solidFill>
                <a:latin typeface="Abadi" panose="020B0604020104020204" pitchFamily="34" charset="0"/>
              </a:rPr>
              <a:t>Henrique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9E6559C-6BB8-1574-4A52-FFCAA4F4BF02}"/>
              </a:ext>
            </a:extLst>
          </p:cNvPr>
          <p:cNvSpPr txBox="1"/>
          <p:nvPr/>
        </p:nvSpPr>
        <p:spPr>
          <a:xfrm>
            <a:off x="1374350" y="6212206"/>
            <a:ext cx="19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rgbClr val="1B1C1B"/>
                </a:solidFill>
                <a:latin typeface="Abadi" panose="020B0604020104020204" pitchFamily="34" charset="0"/>
              </a:rPr>
              <a:t>Matheus </a:t>
            </a:r>
            <a:r>
              <a:rPr lang="pt-BR" err="1">
                <a:solidFill>
                  <a:srgbClr val="009E35"/>
                </a:solidFill>
                <a:latin typeface="Abadi" panose="020B0604020104020204" pitchFamily="34" charset="0"/>
              </a:rPr>
              <a:t>Barizon</a:t>
            </a:r>
            <a:endParaRPr lang="pt-BR">
              <a:solidFill>
                <a:srgbClr val="009E35"/>
              </a:solidFill>
              <a:latin typeface="Abadi" panose="020B0604020104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A9FD742-89CE-AEAA-3F7C-91A880BDC213}"/>
              </a:ext>
            </a:extLst>
          </p:cNvPr>
          <p:cNvSpPr txBox="1"/>
          <p:nvPr/>
        </p:nvSpPr>
        <p:spPr>
          <a:xfrm>
            <a:off x="5001319" y="6212206"/>
            <a:ext cx="19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rgbClr val="1B1C1B"/>
                </a:solidFill>
                <a:latin typeface="Abadi" panose="020B0604020104020204" pitchFamily="34" charset="0"/>
              </a:rPr>
              <a:t>Miguel </a:t>
            </a:r>
            <a:r>
              <a:rPr lang="pt-BR" err="1">
                <a:solidFill>
                  <a:srgbClr val="009E35"/>
                </a:solidFill>
                <a:latin typeface="Abadi" panose="020B0604020104020204" pitchFamily="34" charset="0"/>
              </a:rPr>
              <a:t>Schrempp</a:t>
            </a:r>
            <a:endParaRPr lang="pt-BR">
              <a:solidFill>
                <a:srgbClr val="009E35"/>
              </a:solidFill>
              <a:latin typeface="Abadi" panose="020B0604020104020204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38F8087-D732-972F-DC9B-E28004663AC3}"/>
              </a:ext>
            </a:extLst>
          </p:cNvPr>
          <p:cNvSpPr txBox="1"/>
          <p:nvPr/>
        </p:nvSpPr>
        <p:spPr>
          <a:xfrm>
            <a:off x="8683362" y="6212206"/>
            <a:ext cx="19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rgbClr val="1B1C1B"/>
                </a:solidFill>
                <a:latin typeface="Abadi" panose="020B0604020104020204" pitchFamily="34" charset="0"/>
              </a:rPr>
              <a:t>Rafaella </a:t>
            </a:r>
            <a:r>
              <a:rPr lang="pt-BR">
                <a:solidFill>
                  <a:srgbClr val="009E35"/>
                </a:solidFill>
                <a:latin typeface="Abadi" panose="020B0604020104020204" pitchFamily="34" charset="0"/>
              </a:rPr>
              <a:t>P. Filipe. 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4" descr="A person wearing glasses&#10;&#10;Description automatically generated">
            <a:extLst>
              <a:ext uri="{FF2B5EF4-FFF2-40B4-BE49-F238E27FC236}">
                <a16:creationId xmlns:a16="http://schemas.microsoft.com/office/drawing/2014/main" id="{3D222CB0-C38C-F178-EDEE-1DC8CC8B55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727" r="621" b="25010"/>
          <a:stretch/>
        </p:blipFill>
        <p:spPr>
          <a:xfrm>
            <a:off x="5081385" y="1759356"/>
            <a:ext cx="1825748" cy="171917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497776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5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21C-598C-6074-A14A-309F4A47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7230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1B1C1B"/>
                </a:solidFill>
                <a:latin typeface="Abadi" panose="020B0604020104020204" pitchFamily="34" charset="0"/>
              </a:rPr>
              <a:t>Onde está o problema?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061FE3-F83E-9855-24B8-9AA996E14538}"/>
              </a:ext>
            </a:extLst>
          </p:cNvPr>
          <p:cNvSpPr txBox="1"/>
          <p:nvPr/>
        </p:nvSpPr>
        <p:spPr>
          <a:xfrm>
            <a:off x="1195753" y="1459262"/>
            <a:ext cx="45438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latin typeface="Abadi" panose="020B0604020104020204" pitchFamily="34" charset="0"/>
              </a:rPr>
              <a:t>Contextualização</a:t>
            </a:r>
          </a:p>
          <a:p>
            <a:endParaRPr lang="pt-BR">
              <a:latin typeface="Abadi Extra Light" panose="020B0604020202020204" pitchFamily="34" charset="0"/>
            </a:endParaRPr>
          </a:p>
          <a:p>
            <a:pPr algn="just"/>
            <a:r>
              <a:rPr lang="pt-BR" sz="1800" b="0" i="0">
                <a:solidFill>
                  <a:srgbClr val="000000"/>
                </a:solidFill>
                <a:effectLst/>
                <a:latin typeface="Abadi Extra Light" panose="020B0604020202020204" pitchFamily="34" charset="0"/>
              </a:rPr>
              <a:t>Analisando nosso cenário atual, no qual acabamos de enfrentar uma pandemia, cerca de 48% das empresas adotaram o modelo de trabalho home office, que se baseia em trabalhar em casa, principalmente pelo computador. </a:t>
            </a:r>
            <a:endParaRPr lang="pt-BR">
              <a:latin typeface="Abadi Extra Light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E693B9-69E9-3037-570E-4611BDFDA455}"/>
              </a:ext>
            </a:extLst>
          </p:cNvPr>
          <p:cNvSpPr txBox="1"/>
          <p:nvPr/>
        </p:nvSpPr>
        <p:spPr>
          <a:xfrm>
            <a:off x="6400159" y="3960966"/>
            <a:ext cx="45438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latin typeface="Abadi" panose="020B0604020104020204" pitchFamily="34" charset="0"/>
              </a:rPr>
              <a:t>Problemas encontrados</a:t>
            </a:r>
          </a:p>
          <a:p>
            <a:pPr algn="ctr"/>
            <a:endParaRPr lang="pt-BR" sz="2400">
              <a:latin typeface="Abadi" panose="020B0604020104020204" pitchFamily="34" charset="0"/>
            </a:endParaRPr>
          </a:p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Porém baseando-se nesses dados cerca de 67% dos funcionários passaram a ter dificuldades quanto a implementação do modelo e dos gerenciadores há reclamações a respeito dos funcionários  ficarem improdutivos e até mesmo mal-educados </a:t>
            </a:r>
            <a:endParaRPr lang="pt-BR">
              <a:latin typeface="Abadi Extra Light" panose="020B0204020104020204" pitchFamily="34" charset="0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99C508D-362A-4FE0-BD08-47A3C368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7" y="3976003"/>
            <a:ext cx="2438957" cy="2438957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0B7B78E9-03B5-CC7D-D0C2-80FB3C525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13" y="1392170"/>
            <a:ext cx="2190750" cy="2190750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59E34B7D-E475-EBC5-920F-2DEE895EEC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0805854" y="6142068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59537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21C-598C-6074-A14A-309F4A47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7230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1B1C1B"/>
                </a:solidFill>
                <a:latin typeface="Abadi" panose="020B0604020104020204" pitchFamily="34" charset="0"/>
              </a:rPr>
              <a:t>Solução Proposta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65B482-2963-B345-A8FF-609718CCA259}"/>
              </a:ext>
            </a:extLst>
          </p:cNvPr>
          <p:cNvSpPr txBox="1"/>
          <p:nvPr/>
        </p:nvSpPr>
        <p:spPr>
          <a:xfrm>
            <a:off x="1322364" y="1613095"/>
            <a:ext cx="445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>
                <a:solidFill>
                  <a:srgbClr val="000000"/>
                </a:solidFill>
                <a:latin typeface="Abadi" panose="020B0604020104020204" pitchFamily="34" charset="0"/>
              </a:rPr>
              <a:t>Desenvolvimento de um sistema</a:t>
            </a:r>
            <a:r>
              <a:rPr lang="pt-BR" b="0" i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que torne o home office um ambiente de trabalho monitorado como o presencial</a:t>
            </a:r>
            <a:endParaRPr lang="pt-BR">
              <a:latin typeface="Abadi" panose="020B0604020104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3A6E0B-14DB-DC49-4922-BA0CE9DA8610}"/>
              </a:ext>
            </a:extLst>
          </p:cNvPr>
          <p:cNvSpPr txBox="1"/>
          <p:nvPr/>
        </p:nvSpPr>
        <p:spPr>
          <a:xfrm>
            <a:off x="6644040" y="3222637"/>
            <a:ext cx="4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>
                <a:latin typeface="Abadi" panose="020B0604020104020204" pitchFamily="34" charset="0"/>
              </a:rPr>
              <a:t>Monitoramento de Hardware do funcionário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A64F18-B85B-0F68-AA2F-F4DCCC8CC614}"/>
              </a:ext>
            </a:extLst>
          </p:cNvPr>
          <p:cNvSpPr txBox="1"/>
          <p:nvPr/>
        </p:nvSpPr>
        <p:spPr>
          <a:xfrm>
            <a:off x="1382501" y="4321576"/>
            <a:ext cx="4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>
                <a:latin typeface="Abadi" panose="020B0604020104020204" pitchFamily="34" charset="0"/>
              </a:rPr>
              <a:t>Relatórios em tempo real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383775-21FE-8DA7-4BC4-9E97C8A2FCAC}"/>
              </a:ext>
            </a:extLst>
          </p:cNvPr>
          <p:cNvSpPr txBox="1"/>
          <p:nvPr/>
        </p:nvSpPr>
        <p:spPr>
          <a:xfrm>
            <a:off x="6644040" y="5432365"/>
            <a:ext cx="4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>
                <a:latin typeface="Abadi" panose="020B0604020104020204" pitchFamily="34" charset="0"/>
              </a:rPr>
              <a:t>Visando maior produtividade da equipe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1F615BA2-1A20-F3E2-E424-06948801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33" y="1302454"/>
            <a:ext cx="1544612" cy="1544612"/>
          </a:xfrm>
          <a:prstGeom prst="rect">
            <a:avLst/>
          </a:prstGeom>
        </p:spPr>
      </p:pic>
      <p:pic>
        <p:nvPicPr>
          <p:cNvPr id="13" name="Imagem 12" descr="Forma, Círculo&#10;&#10;Descrição gerada automaticamente">
            <a:extLst>
              <a:ext uri="{FF2B5EF4-FFF2-40B4-BE49-F238E27FC236}">
                <a16:creationId xmlns:a16="http://schemas.microsoft.com/office/drawing/2014/main" id="{528EF540-CF10-ABE2-C344-84ADF6D5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96" y="2493029"/>
            <a:ext cx="1828548" cy="1828548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AEEA68A4-213F-85D8-D274-910450A8D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53" y="4928687"/>
            <a:ext cx="1376689" cy="1376689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761C3910-4E07-F8CF-0FB0-AAE88BFB9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794" y="3818771"/>
            <a:ext cx="1376689" cy="1376689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9118AEB6-9803-CCF8-4888-55D384F14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16" y="2893340"/>
            <a:ext cx="624052" cy="624052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3583255F-8A79-7D28-95AD-BA070371137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0805854" y="6142068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5452100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1420121F-73A7-ADB7-820A-35F7026CD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4" y="422031"/>
            <a:ext cx="10957787" cy="5669280"/>
          </a:xfrm>
          <a:prstGeom prst="rect">
            <a:avLst/>
          </a:prstGeom>
        </p:spPr>
      </p:pic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5F33F3B3-140D-116B-9427-C575288B3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0805854" y="6142068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2210392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A891D03D-E4FA-0931-E6D6-AEDDCF3A3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73821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Tabela&#10;&#10;Descrição gerada automaticamente com confiança baixa">
            <a:extLst>
              <a:ext uri="{FF2B5EF4-FFF2-40B4-BE49-F238E27FC236}">
                <a16:creationId xmlns:a16="http://schemas.microsoft.com/office/drawing/2014/main" id="{7778F25C-1835-A0F3-ACE0-ED52FF5A0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2CCFA6C-8C57-A541-47E7-77CD0874EB27}"/>
              </a:ext>
            </a:extLst>
          </p:cNvPr>
          <p:cNvSpPr/>
          <p:nvPr/>
        </p:nvSpPr>
        <p:spPr>
          <a:xfrm>
            <a:off x="5008099" y="4614203"/>
            <a:ext cx="3052690" cy="450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4E8D58-27DC-38E3-9EAC-3876AC36FF0D}"/>
              </a:ext>
            </a:extLst>
          </p:cNvPr>
          <p:cNvSpPr txBox="1"/>
          <p:nvPr/>
        </p:nvSpPr>
        <p:spPr>
          <a:xfrm>
            <a:off x="4930730" y="4566436"/>
            <a:ext cx="346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sempre atrasar tarefas</a:t>
            </a:r>
            <a:endParaRPr lang="pt-BR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13136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">
            <a:extLst>
              <a:ext uri="{FF2B5EF4-FFF2-40B4-BE49-F238E27FC236}">
                <a16:creationId xmlns:a16="http://schemas.microsoft.com/office/drawing/2014/main" id="{31CD2CE0-5F28-C709-2A05-0F196DC7F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" t="1" r="2495" b="-9906"/>
          <a:stretch/>
        </p:blipFill>
        <p:spPr>
          <a:xfrm>
            <a:off x="0" y="504967"/>
            <a:ext cx="1220155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07263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8CBFA0-9522-B5BD-33D3-834EC526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7230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1B1C1B"/>
                </a:solidFill>
                <a:latin typeface="Abadi" panose="020B0604020104020204" pitchFamily="34" charset="0"/>
              </a:rPr>
              <a:t>User </a:t>
            </a:r>
            <a:r>
              <a:rPr lang="pt-BR" sz="4000" err="1">
                <a:solidFill>
                  <a:srgbClr val="1B1C1B"/>
                </a:solidFill>
                <a:latin typeface="Abadi" panose="020B0604020104020204" pitchFamily="34" charset="0"/>
              </a:rPr>
              <a:t>Storys</a:t>
            </a:r>
            <a:endParaRPr lang="pt-BR" sz="4000">
              <a:solidFill>
                <a:srgbClr val="1B1C1B"/>
              </a:solidFill>
              <a:latin typeface="Abadi" panose="020B0604020104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1D7780-2F33-6533-9C45-B93FDE6558CD}"/>
              </a:ext>
            </a:extLst>
          </p:cNvPr>
          <p:cNvSpPr txBox="1"/>
          <p:nvPr/>
        </p:nvSpPr>
        <p:spPr>
          <a:xfrm>
            <a:off x="1060534" y="1336218"/>
            <a:ext cx="50620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Eu Victor enquanto programador full-</a:t>
            </a:r>
            <a:r>
              <a:rPr lang="pt-BR" sz="1800" b="0" i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stack</a:t>
            </a:r>
            <a:r>
              <a:rPr lang="pt-BR" sz="1800" b="0" i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em home office quero uma funcionalidade que conte o tempo que já estou no trabalho para que eu não me perca e fique menos tempo ou mais tempo online </a:t>
            </a:r>
            <a:endParaRPr lang="pt-BR">
              <a:latin typeface="Abadi" panose="020B0604020104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F1CD5E-8450-0028-D669-E478B416312E}"/>
              </a:ext>
            </a:extLst>
          </p:cNvPr>
          <p:cNvSpPr txBox="1"/>
          <p:nvPr/>
        </p:nvSpPr>
        <p:spPr>
          <a:xfrm>
            <a:off x="5689094" y="2985595"/>
            <a:ext cx="59574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Eu José enquanto tech-Lead de um grupo em home-office quero um sistema que me mande prints de tela e me mostre o quanto de tempo meu funcionário já está realizando seu trabalho, para ter certeza de que meu funcionário esteja produtivo e se não está fazendo tarefas adicionais durante período de trabalho </a:t>
            </a:r>
            <a:endParaRPr lang="pt-BR">
              <a:latin typeface="Abadi" panose="020B0604020104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C91703-F672-AF31-829C-33AC0B272C20}"/>
              </a:ext>
            </a:extLst>
          </p:cNvPr>
          <p:cNvSpPr txBox="1"/>
          <p:nvPr/>
        </p:nvSpPr>
        <p:spPr>
          <a:xfrm>
            <a:off x="1060534" y="5054662"/>
            <a:ext cx="48307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Eu Marcos enquanto Gerente da área de TI na minha empresa quero um sistema onde eu veja o desempenho da máquina que está com o funcionário para que possamos ter uma média da vida útil de cada máquina </a:t>
            </a:r>
            <a:endParaRPr lang="pt-BR">
              <a:latin typeface="Abadi" panose="020B0604020104020204" pitchFamily="34" charset="0"/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7E042CC5-5601-7623-8BCB-99F624C98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160" y="1336218"/>
            <a:ext cx="1477328" cy="1477328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3657B8C1-90D1-76FE-248C-CF4F3881E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03" y="4911970"/>
            <a:ext cx="1452047" cy="1452047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BA167365-BAE6-2368-BBAA-21CA3161D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21" y="2985595"/>
            <a:ext cx="1568686" cy="1568686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E6F1A9A6-0EAE-0B1D-C9C5-7C93490135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0805854" y="6142068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274135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Abadi</vt:lpstr>
      <vt:lpstr>Abadi Extra Light</vt:lpstr>
      <vt:lpstr>Arial</vt:lpstr>
      <vt:lpstr>Calibri</vt:lpstr>
      <vt:lpstr>Calibri Light</vt:lpstr>
      <vt:lpstr>Verdana</vt:lpstr>
      <vt:lpstr>Wingdings</vt:lpstr>
      <vt:lpstr>Tema do Office</vt:lpstr>
      <vt:lpstr>Apresentação do PowerPoint</vt:lpstr>
      <vt:lpstr>Equipe Desenvolvedora</vt:lpstr>
      <vt:lpstr>Onde está o problema?</vt:lpstr>
      <vt:lpstr>Solução Proposta</vt:lpstr>
      <vt:lpstr>Apresentação do PowerPoint</vt:lpstr>
      <vt:lpstr>Apresentação do PowerPoint</vt:lpstr>
      <vt:lpstr>Apresentação do PowerPoint</vt:lpstr>
      <vt:lpstr>Apresentação do PowerPoint</vt:lpstr>
      <vt:lpstr>User Storys</vt:lpstr>
      <vt:lpstr>Apresentação do PowerPoint</vt:lpstr>
      <vt:lpstr>Apresentação do PowerPoint</vt:lpstr>
      <vt:lpstr>Modelagem Lógica</vt:lpstr>
      <vt:lpstr>Apresentação do PowerPoint</vt:lpstr>
      <vt:lpstr>Client Linux</vt:lpstr>
      <vt:lpstr>Slack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RAFAELLA PIOVEZAN FILIPE .</dc:creator>
  <cp:lastModifiedBy>RAFAELLA PIOVEZAN FILIPE .</cp:lastModifiedBy>
  <cp:revision>2</cp:revision>
  <dcterms:created xsi:type="dcterms:W3CDTF">2022-08-31T00:53:07Z</dcterms:created>
  <dcterms:modified xsi:type="dcterms:W3CDTF">2022-09-13T23:38:25Z</dcterms:modified>
</cp:coreProperties>
</file>