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401" r:id="rId2"/>
    <p:sldId id="403" r:id="rId3"/>
    <p:sldId id="405" r:id="rId4"/>
    <p:sldId id="406" r:id="rId5"/>
    <p:sldId id="407" r:id="rId6"/>
    <p:sldId id="408" r:id="rId7"/>
    <p:sldId id="381" r:id="rId8"/>
    <p:sldId id="382" r:id="rId9"/>
    <p:sldId id="383" r:id="rId10"/>
    <p:sldId id="410" r:id="rId11"/>
    <p:sldId id="386" r:id="rId12"/>
    <p:sldId id="411" r:id="rId13"/>
    <p:sldId id="388" r:id="rId14"/>
    <p:sldId id="413" r:id="rId15"/>
    <p:sldId id="414" r:id="rId16"/>
    <p:sldId id="412" r:id="rId17"/>
    <p:sldId id="409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60"/>
  </p:normalViewPr>
  <p:slideViewPr>
    <p:cSldViewPr snapToGrid="0">
      <p:cViewPr varScale="1">
        <p:scale>
          <a:sx n="81" d="100"/>
          <a:sy n="81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67D0F-813C-4967-95E5-47FE311DBFA2}" type="datetimeFigureOut">
              <a:rPr lang="pt-BR" smtClean="0"/>
              <a:t>01/12/2024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20E00-1EB4-4954-92F1-9F7FFD6B4D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4490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9E579C-D2B4-6BC2-3775-0726B0310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B71EC54-691F-962B-F59A-AF6F940FCB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A6CAFA1-1DE4-437C-7E2D-1E701BA98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9D926E7-F917-073B-71DB-A4A29E7672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20E00-1EB4-4954-92F1-9F7FFD6B4DD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58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CA7000-15D7-DC85-5C06-4A921666D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987607C-BE7C-E6EB-3EC7-195FC17BDE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A68BE02-B879-D89C-4AF7-2107C7A30D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01E05BF-E738-B92E-4668-5A4343188A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20E00-1EB4-4954-92F1-9F7FFD6B4DD2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5451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83866E-181F-0CD8-E4E1-E66E14382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7091481-D4F2-2C20-D23F-5FCCB85355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C781253-E8AB-033D-C66A-A7803DDDB4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FB82CB7-236D-4F7C-8D12-FD5025C84D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20E00-1EB4-4954-92F1-9F7FFD6B4DD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799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CB29B-01C1-A2E6-1780-4E6FC8EFB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5EDAEBD-2140-E39A-84ED-168A4415A9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A3607B0-768D-8E8E-36E3-5A370AD94B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B027EE2-A833-E137-D612-395AC44F18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20E00-1EB4-4954-92F1-9F7FFD6B4DD2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5668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20E00-1EB4-4954-92F1-9F7FFD6B4DD2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5047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5E10DA-6241-5A4E-76B7-28B32EB98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FCEB8B-EB3E-6D96-7444-CE744525D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473CA0-651F-C765-DD60-3866F752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BF195-592C-4828-B414-44AADB04A289}" type="datetimeFigureOut">
              <a:rPr lang="pt-BR" smtClean="0"/>
              <a:t>01/12/2024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BEE526-50D1-8309-B1B6-EB348CE2C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6B4152-15A4-5F10-FFA5-CA814C166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2F48-2AE3-42FB-AA47-A1849C61EB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4982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92BA7-9CBA-1434-7680-37A1F4914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D759C35-4735-40B5-B0A2-779570DF7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AD4DD3-40AF-B141-4814-4C4DB65A0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BF195-592C-4828-B414-44AADB04A289}" type="datetimeFigureOut">
              <a:rPr lang="pt-BR" smtClean="0"/>
              <a:t>01/12/2024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CB0853-86DA-8D7A-4EF7-00A92A0EB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128547-326A-1E91-02B5-9C61EFF04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2F48-2AE3-42FB-AA47-A1849C61EB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745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B696706-0C6F-BDBE-595E-CCC6BEAED9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C60F0D-8084-FB6F-93EA-F08CA32D0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7A241A-A7EF-43CC-6FD2-28572BA7F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BF195-592C-4828-B414-44AADB04A289}" type="datetimeFigureOut">
              <a:rPr lang="pt-BR" smtClean="0"/>
              <a:t>01/12/2024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96966D-7F2D-DBBA-39AB-DFFB599F2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2A2EB5-EA62-0DCC-785A-CA1160018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2F48-2AE3-42FB-AA47-A1849C61EB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3764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810D3A-3BE3-1FA6-07C6-1232E1D4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0D881D-9FF0-F180-D736-302988A87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37172E-7477-ED03-36A2-275A717E1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BF195-592C-4828-B414-44AADB04A289}" type="datetimeFigureOut">
              <a:rPr lang="pt-BR" smtClean="0"/>
              <a:t>01/12/2024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C21370-DB40-C8C1-071D-9D21EFBAF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EEF4F2-508D-5A69-AC1B-400EA643F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2F48-2AE3-42FB-AA47-A1849C61EB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182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3A9B3-D49A-DC81-A3FA-D4102AF56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DB66F6-CB05-B032-5331-30009A6CB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CF451B-210B-00C7-7082-76DF84F11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BF195-592C-4828-B414-44AADB04A289}" type="datetimeFigureOut">
              <a:rPr lang="pt-BR" smtClean="0"/>
              <a:t>01/12/2024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F55E63-5F8D-27E9-8463-D1F2315C1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A3785C-8BBE-B825-6FAA-FFEB831A8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2F48-2AE3-42FB-AA47-A1849C61EB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5166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4C4B4A-3C0F-EC2B-31D3-10EFE7B26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8E0169-D8DB-7A89-75F0-9BD1B9E616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5C6FBDF-D8ED-0EB7-1180-5C2CDF760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53EB5AA-813C-C8A8-56E2-DE520D31D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BF195-592C-4828-B414-44AADB04A289}" type="datetimeFigureOut">
              <a:rPr lang="pt-BR" smtClean="0"/>
              <a:t>01/12/2024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483159-C290-12CB-89A6-C45B5DE2A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4A7CBF-CB1C-E075-A754-C533FA9ED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2F48-2AE3-42FB-AA47-A1849C61EB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5953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8205BB-9867-CD40-D7A6-B49804937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471AFA3-0E04-6C61-19EE-512345C13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4397D49-A3A5-0242-B0AF-CBC31AEB9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77E12B3-681C-6306-0459-61C9C4C1F5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C64F270-1C5F-2E71-7465-620599A0A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E01F93F-987E-99EE-60C9-DF8C44DF5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BF195-592C-4828-B414-44AADB04A289}" type="datetimeFigureOut">
              <a:rPr lang="pt-BR" smtClean="0"/>
              <a:t>01/12/2024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AA2425A-2A2E-8B6B-353E-F280AEC56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95A4990-2445-1F06-C41C-AA6D32A44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2F48-2AE3-42FB-AA47-A1849C61EB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9112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41F160-9C16-7FF5-9BAD-03F7782E9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5020488-9022-3B6D-4601-D43E77482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BF195-592C-4828-B414-44AADB04A289}" type="datetimeFigureOut">
              <a:rPr lang="pt-BR" smtClean="0"/>
              <a:t>01/12/2024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14DDB45-D9FC-3889-20DA-F36CC5D5B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2F2198F-D0E1-8291-07A1-514B65A01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2F48-2AE3-42FB-AA47-A1849C61EB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6528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33DC07F-BD57-B79A-8E00-8CEEFA234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BF195-592C-4828-B414-44AADB04A289}" type="datetimeFigureOut">
              <a:rPr lang="pt-BR" smtClean="0"/>
              <a:t>01/12/2024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8F37E22-08A1-7204-0870-8EB0029AA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8721696-BD89-6E03-C340-EBACF2CD2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2F48-2AE3-42FB-AA47-A1849C61EB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709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2CF9B6-D1A4-382A-8175-729024D68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2C8A13-5F29-E9C3-F76B-BE68FC20D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1CE15D0-18B3-D368-B778-C3A7D1E87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802D54-CFF1-9800-10B3-7DD28D4B0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BF195-592C-4828-B414-44AADB04A289}" type="datetimeFigureOut">
              <a:rPr lang="pt-BR" smtClean="0"/>
              <a:t>01/12/2024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FC9D46-6DED-6024-F3D1-70F1AB51E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8855D6-25DA-D4E7-6329-664453F1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2F48-2AE3-42FB-AA47-A1849C61EB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4890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05F322-378E-D818-FA32-4A5476404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8224486-DABB-62BA-582A-4309AADB8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CA8B5E-2B1A-2B45-5B30-288FA88F2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57AF97-B62C-97AF-F6CC-40284587D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BF195-592C-4828-B414-44AADB04A289}" type="datetimeFigureOut">
              <a:rPr lang="pt-BR" smtClean="0"/>
              <a:t>01/12/2024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F7D35F2-A783-8E65-671B-B10E8AAB7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35D423-23A1-5FD3-6009-4855D06B4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2F48-2AE3-42FB-AA47-A1849C61EB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9764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5A2B3BC-6DDB-4DB1-02C0-2E9B4E6E4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706633-C1D9-62B3-CFFA-B47940FB9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681B5E-0AAC-1081-17A8-39161FEF0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1BF195-592C-4828-B414-44AADB04A289}" type="datetimeFigureOut">
              <a:rPr lang="pt-BR" smtClean="0"/>
              <a:t>01/12/2024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24440D-9579-E93C-3A51-583456BD75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0A0780-637E-7CAA-EF6A-8A8D50DA1A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082F48-2AE3-42FB-AA47-A1849C61EB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3944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37D0AE-1754-BC9A-D604-B27AEE363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pt-BR" sz="6600">
                <a:latin typeface="Aptos Black" panose="020B0004020202020204" pitchFamily="34" charset="0"/>
              </a:rPr>
              <a:t>Começando JavaScript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7DA180-5F0A-7448-6598-4FCC1C47E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pt-BR" sz="1700" err="1">
                <a:latin typeface="Aptos Black" panose="020B0004020202020204" pitchFamily="34" charset="0"/>
              </a:rPr>
              <a:t>JavaScript</a:t>
            </a:r>
            <a:r>
              <a:rPr lang="pt-BR" sz="1700"/>
              <a:t> é uma linguagem de programação usada principalmente para criar interatividade em páginas web. Ela permite adicionar funcionalidades dinâmicas, como animações, validação de formulários, interações com o usuário e manipulação de conteúdo sem a necessidade de recarregar a página</a:t>
            </a:r>
          </a:p>
          <a:p>
            <a:pPr algn="l"/>
            <a:endParaRPr lang="pt-BR" sz="17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49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4A4F4F-8DF5-970F-FCD2-D794509CE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B4BE9E3-88B8-F10C-50A3-49A00729E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B1719C-D78E-5247-9343-EBFA0F8EF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Aptos Black" panose="020B0004020202020204" pitchFamily="34" charset="0"/>
              </a:rPr>
              <a:t>GitHub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B918316E-BF68-490B-58B7-1C9803ED4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096D038-3AC4-1607-8D28-DF1F162AA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833" y="3246658"/>
            <a:ext cx="1332379" cy="127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21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932EF2-D662-6943-4EC1-C643FA3C0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45D9C4-438D-624B-2BA8-0BD21CB21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latin typeface="Aptos Black" panose="020B0004020202020204" pitchFamily="34" charset="0"/>
              </a:rPr>
              <a:t>GitHub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098599E-69C0-C125-9A04-1C6047159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706624"/>
            <a:ext cx="6894576" cy="3721070"/>
          </a:xfr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r>
              <a:rPr lang="en-US" sz="2200" dirty="0">
                <a:latin typeface="Aptos Black" panose="020B0004020202020204" pitchFamily="34" charset="0"/>
              </a:rPr>
              <a:t>• Rede social de </a:t>
            </a:r>
            <a:r>
              <a:rPr lang="en-US" sz="2200" dirty="0" err="1">
                <a:latin typeface="Aptos Black" panose="020B0004020202020204" pitchFamily="34" charset="0"/>
              </a:rPr>
              <a:t>programadores</a:t>
            </a:r>
            <a:r>
              <a:rPr lang="en-US" sz="2200" dirty="0">
                <a:latin typeface="Aptos Black" panose="020B0004020202020204" pitchFamily="34" charset="0"/>
              </a:rPr>
              <a:t>:</a:t>
            </a:r>
            <a:r>
              <a:rPr lang="en-US" sz="2200" dirty="0"/>
              <a:t> </a:t>
            </a:r>
            <a:r>
              <a:rPr lang="pt-BR" sz="2400" dirty="0"/>
              <a:t>GitHub é considerado uma rede social de programadores porque permite colaboração em projetos, compartilhamento de código e interação entre desenvolvedores. Os usuários podem criar perfis, seguir uns aos outros, e acompanhar atividades. Funcionalidades como </a:t>
            </a:r>
            <a:r>
              <a:rPr lang="pt-BR" sz="2400" dirty="0" err="1"/>
              <a:t>pull</a:t>
            </a:r>
            <a:r>
              <a:rPr lang="pt-BR" sz="2400" dirty="0"/>
              <a:t> </a:t>
            </a:r>
            <a:r>
              <a:rPr lang="pt-BR" sz="2400" dirty="0" err="1"/>
              <a:t>requests</a:t>
            </a:r>
            <a:r>
              <a:rPr lang="pt-BR" sz="2400" dirty="0"/>
              <a:t> e </a:t>
            </a:r>
            <a:r>
              <a:rPr lang="pt-BR" sz="2400" dirty="0" err="1"/>
              <a:t>issues</a:t>
            </a:r>
            <a:r>
              <a:rPr lang="pt-BR" sz="2400" dirty="0"/>
              <a:t> facilitam discussões e revisões, enquanto estrelas nos projetos indicam popularidade, semelhante a "curtidas" em outras redes sociais.</a:t>
            </a:r>
          </a:p>
          <a:p>
            <a:r>
              <a:rPr lang="en-US" sz="2200" dirty="0">
                <a:latin typeface="Aptos Black" panose="020B0004020202020204" pitchFamily="34" charset="0"/>
              </a:rPr>
              <a:t>• </a:t>
            </a:r>
            <a:r>
              <a:rPr lang="en-US" sz="2200" dirty="0" err="1">
                <a:latin typeface="Aptos Black" panose="020B0004020202020204" pitchFamily="34" charset="0"/>
              </a:rPr>
              <a:t>Repositório</a:t>
            </a:r>
            <a:r>
              <a:rPr lang="en-US" sz="2200" dirty="0">
                <a:latin typeface="Aptos Black" panose="020B0004020202020204" pitchFamily="34" charset="0"/>
              </a:rPr>
              <a:t> </a:t>
            </a:r>
            <a:r>
              <a:rPr lang="en-US" sz="2200" dirty="0" err="1">
                <a:latin typeface="Aptos Black" panose="020B0004020202020204" pitchFamily="34" charset="0"/>
              </a:rPr>
              <a:t>externo</a:t>
            </a:r>
            <a:r>
              <a:rPr lang="en-US" sz="2200" dirty="0">
                <a:latin typeface="Aptos Black" panose="020B0004020202020204" pitchFamily="34" charset="0"/>
              </a:rPr>
              <a:t>: </a:t>
            </a:r>
            <a:r>
              <a:rPr lang="pt-BR" sz="2400" dirty="0"/>
              <a:t>Ele permite que desenvolvedores armazenem, compartilhem e colaborem em seus projetos remotamente. Diferente de um repositório local, que está armazenado no computador do usuário, um repositório externo é acessível pela internet, facilitando a colaboração entre equipes e o gerenciamento de versões de software.</a:t>
            </a:r>
          </a:p>
          <a:p>
            <a:endParaRPr lang="pt-BR" sz="22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14" name="Espaço Reservado para Conteúdo 13">
            <a:extLst>
              <a:ext uri="{FF2B5EF4-FFF2-40B4-BE49-F238E27FC236}">
                <a16:creationId xmlns:a16="http://schemas.microsoft.com/office/drawing/2014/main" id="{2850E6FC-7A7C-1DCE-A66F-9FD8B73967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039" y="3170008"/>
            <a:ext cx="4437529" cy="2794301"/>
          </a:xfrm>
        </p:spPr>
      </p:pic>
    </p:spTree>
    <p:extLst>
      <p:ext uri="{BB962C8B-B14F-4D97-AF65-F5344CB8AC3E}">
        <p14:creationId xmlns:p14="http://schemas.microsoft.com/office/powerpoint/2010/main" val="3902782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668A31-0460-B292-9255-324A42A4B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E575FFB-6D62-54DE-2015-153D83ADC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07C12E-74FC-B560-BAA6-AC4C0865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Aptos Black" panose="020B0004020202020204" pitchFamily="34" charset="0"/>
              </a:rPr>
              <a:t>GitHub Desktop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E9EEB721-E271-D091-A533-B09073E48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8537C80-044A-49B3-904A-5C66DF44AA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612" y="3003592"/>
            <a:ext cx="2175063" cy="178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95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9117F9-B94F-BD3C-B8CE-389A8B394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546465-96D4-4F71-D34A-BE5F412A4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 dirty="0">
                <a:solidFill>
                  <a:schemeClr val="tx1"/>
                </a:solidFill>
                <a:latin typeface="Aptos Black" panose="020B0004020202020204" pitchFamily="34" charset="0"/>
              </a:rPr>
              <a:t>GitHub Desktop</a:t>
            </a: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9F677A-39D9-DDE8-C7A6-514C57457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Aptos Black" panose="020B0004020202020204" pitchFamily="34" charset="0"/>
              </a:rPr>
              <a:t>• </a:t>
            </a:r>
            <a:r>
              <a:rPr lang="en-US" sz="2000" dirty="0" err="1">
                <a:latin typeface="Aptos Black" panose="020B0004020202020204" pitchFamily="34" charset="0"/>
              </a:rPr>
              <a:t>Facilita</a:t>
            </a:r>
            <a:r>
              <a:rPr lang="en-US" sz="2000" dirty="0">
                <a:latin typeface="Aptos Black" panose="020B0004020202020204" pitchFamily="34" charset="0"/>
              </a:rPr>
              <a:t> a </a:t>
            </a:r>
            <a:r>
              <a:rPr lang="en-US" sz="2000" dirty="0" err="1">
                <a:latin typeface="Aptos Black" panose="020B0004020202020204" pitchFamily="34" charset="0"/>
              </a:rPr>
              <a:t>utilização</a:t>
            </a:r>
            <a:r>
              <a:rPr lang="en-US" sz="2000" dirty="0">
                <a:latin typeface="Aptos Black" panose="020B0004020202020204" pitchFamily="34" charset="0"/>
              </a:rPr>
              <a:t> do Git e GitHub:</a:t>
            </a:r>
          </a:p>
          <a:p>
            <a:r>
              <a:rPr lang="pt-BR" sz="2000" dirty="0"/>
              <a:t>O GitHub Desktop simplifica o gerenciamento do </a:t>
            </a:r>
            <a:r>
              <a:rPr lang="pt-BR" sz="2000" dirty="0" err="1"/>
              <a:t>Git</a:t>
            </a:r>
            <a:r>
              <a:rPr lang="pt-BR" sz="2000" dirty="0"/>
              <a:t> e GitHub ao permitir que você execute vários comandos de </a:t>
            </a:r>
            <a:r>
              <a:rPr lang="pt-BR" sz="2000" dirty="0" err="1"/>
              <a:t>Git</a:t>
            </a:r>
            <a:r>
              <a:rPr lang="pt-BR" sz="2000" dirty="0"/>
              <a:t> e envie suas alterações para o GitHub por meio de uma interface intuitiva, sem precisar utilizar a linha de comando.</a:t>
            </a:r>
            <a:endParaRPr lang="en-US" sz="2000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6B0B6F9D-DFF6-71A1-DCDD-190DA484B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164" y="2372868"/>
            <a:ext cx="6194613" cy="3385420"/>
          </a:xfrm>
        </p:spPr>
      </p:pic>
    </p:spTree>
    <p:extLst>
      <p:ext uri="{BB962C8B-B14F-4D97-AF65-F5344CB8AC3E}">
        <p14:creationId xmlns:p14="http://schemas.microsoft.com/office/powerpoint/2010/main" val="636394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1F1451-3675-CF58-0688-A3E0AE8CD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E2E6CEE-455A-582C-F516-0DFE44607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A5A1EC-1544-F8AD-B36C-5AB66D80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 err="1">
                <a:solidFill>
                  <a:schemeClr val="tx1"/>
                </a:solidFill>
                <a:latin typeface="Aptos Black" panose="020B0004020202020204" pitchFamily="34" charset="0"/>
              </a:rPr>
              <a:t>Conceitos</a:t>
            </a:r>
            <a:r>
              <a:rPr lang="en-US" sz="6600" kern="1200" dirty="0">
                <a:solidFill>
                  <a:schemeClr val="tx1"/>
                </a:solidFill>
                <a:latin typeface="Aptos Black" panose="020B0004020202020204" pitchFamily="34" charset="0"/>
              </a:rPr>
              <a:t> de Git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4B2FD615-24C3-0F5E-431F-036AB8165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13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C9CEDF-5F57-CC25-2940-DA61B9557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3EF838FC-023D-CF69-F04D-8A53E6169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A0D273-7195-494C-D5D3-B931C4967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>
                <a:latin typeface="Aptos Black" panose="020B0004020202020204" pitchFamily="34" charset="0"/>
              </a:rPr>
              <a:t>Conceitos</a:t>
            </a:r>
            <a:endParaRPr lang="en-US" sz="5400" dirty="0">
              <a:latin typeface="Aptos Black" panose="020B0004020202020204" pitchFamily="34" charset="0"/>
            </a:endParaRP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64D67832-0C10-0A3C-B6F1-69C15D884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051F891-D258-2822-428B-4FDA26ADF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706624"/>
            <a:ext cx="9908514" cy="372107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>
                <a:latin typeface="Aptos Black" panose="020B0004020202020204" pitchFamily="34" charset="0"/>
              </a:rPr>
              <a:t>• Commit: </a:t>
            </a:r>
            <a:r>
              <a:rPr lang="pt-BR" sz="2400" dirty="0">
                <a:latin typeface="+mj-lt"/>
              </a:rPr>
              <a:t>Enviar as alterações feitas em seu código para um repositório local.</a:t>
            </a:r>
            <a:endParaRPr lang="pt-BR" sz="2400" dirty="0"/>
          </a:p>
          <a:p>
            <a:r>
              <a:rPr lang="en-US" sz="2200" dirty="0">
                <a:latin typeface="Aptos Black" panose="020B0004020202020204" pitchFamily="34" charset="0"/>
              </a:rPr>
              <a:t>• Push: </a:t>
            </a:r>
            <a:r>
              <a:rPr lang="pt-BR" sz="2400" dirty="0"/>
              <a:t>Enviar as alterações de um repositório local para um repositório  remoto.</a:t>
            </a:r>
          </a:p>
          <a:p>
            <a:r>
              <a:rPr lang="en-US" sz="2200" dirty="0">
                <a:latin typeface="Aptos Black" panose="020B0004020202020204" pitchFamily="34" charset="0"/>
              </a:rPr>
              <a:t>• GitHub Pages:</a:t>
            </a:r>
            <a:r>
              <a:rPr lang="pt-BR" sz="2400" dirty="0"/>
              <a:t>Serviço oferecido pelo GitHub para hospedar sites estáticos diretamente a partir de um repositório, ideal para documentações, portfólios e projetos de software.</a:t>
            </a:r>
          </a:p>
          <a:p>
            <a:r>
              <a:rPr lang="en-US" sz="2200" dirty="0">
                <a:latin typeface="Aptos Black" panose="020B0004020202020204" pitchFamily="34" charset="0"/>
              </a:rPr>
              <a:t>• Branches:</a:t>
            </a:r>
            <a:r>
              <a:rPr lang="pt-BR" sz="2400" dirty="0"/>
              <a:t>Serviço oferecido pelo GitHub para hospedar sites estáticos diretamente a partir de um repositório, ideal para documentações, portfólios e projetos de software.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2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14239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594364-7B3F-F9D2-9A50-0618DA2F0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D77F399-1748-3583-FBAE-2942ACF5D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42CD29-DA42-CB98-C3FC-2A5FEAFDA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 err="1">
                <a:latin typeface="Aptos Black" panose="020B0004020202020204" pitchFamily="34" charset="0"/>
              </a:rPr>
              <a:t>Mãos</a:t>
            </a:r>
            <a:r>
              <a:rPr lang="en-US" sz="6600" dirty="0">
                <a:latin typeface="Aptos Black" panose="020B0004020202020204" pitchFamily="34" charset="0"/>
              </a:rPr>
              <a:t> a </a:t>
            </a:r>
            <a:r>
              <a:rPr lang="en-US" sz="6600" dirty="0" err="1">
                <a:latin typeface="Aptos Black" panose="020B0004020202020204" pitchFamily="34" charset="0"/>
              </a:rPr>
              <a:t>obra</a:t>
            </a:r>
            <a:r>
              <a:rPr lang="en-US" sz="6600" dirty="0">
                <a:latin typeface="Aptos Black" panose="020B0004020202020204" pitchFamily="34" charset="0"/>
              </a:rPr>
              <a:t>!</a:t>
            </a:r>
            <a:endParaRPr lang="en-US" sz="6600" kern="1200" dirty="0">
              <a:solidFill>
                <a:schemeClr val="tx1"/>
              </a:solidFill>
              <a:latin typeface="Aptos Black" panose="020B0004020202020204" pitchFamily="34" charset="0"/>
            </a:endParaRP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98CA0B9A-3414-8B56-2BFA-27D362BB7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68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CD0CAE-7457-0A35-661E-8C686E6C7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pt-BR" sz="6600" dirty="0">
                <a:latin typeface="Aptos Black" panose="020B0004020202020204" pitchFamily="34" charset="0"/>
              </a:rPr>
              <a:t>Agora começar a criação do portfolio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ED7C87-1609-2FBC-D83E-060C70D68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Crie seu portfólio utilizando os conteúdos abordados nesta aula e nas anteriores. Boa sorte!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B5DA20-CB81-D59A-2708-C22F15AF2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6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580C76-3B98-4F79-99A4-C90742F96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17576"/>
            <a:ext cx="10909640" cy="1249394"/>
          </a:xfrm>
        </p:spPr>
        <p:txBody>
          <a:bodyPr anchor="ctr">
            <a:normAutofit/>
          </a:bodyPr>
          <a:lstStyle/>
          <a:p>
            <a:r>
              <a:rPr lang="pt-BR" sz="4100" dirty="0">
                <a:latin typeface="Aptos Black" panose="020B0004020202020204" pitchFamily="34" charset="0"/>
              </a:rPr>
              <a:t>Código que será utilizado em nosso portfolio 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CE15B22-F9D2-E864-C8AE-27181EE74E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265" y="2813589"/>
            <a:ext cx="11548872" cy="216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957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DCE9F5-ADD1-D487-0E2B-C752425DE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C78383-CE89-B9E4-F05E-D31875926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200" kern="1200" dirty="0" err="1">
                <a:solidFill>
                  <a:schemeClr val="tx1"/>
                </a:solidFill>
                <a:latin typeface="Aptos Black" panose="020B0004020202020204" pitchFamily="34" charset="0"/>
              </a:rPr>
              <a:t>Começando</a:t>
            </a:r>
            <a:br>
              <a:rPr lang="en-US" sz="4200" kern="1200" dirty="0">
                <a:solidFill>
                  <a:schemeClr val="tx1"/>
                </a:solidFill>
                <a:latin typeface="Aptos Black" panose="020B0004020202020204" pitchFamily="34" charset="0"/>
              </a:rPr>
            </a:br>
            <a:r>
              <a:rPr lang="en-US" sz="4200" kern="1200" dirty="0">
                <a:solidFill>
                  <a:schemeClr val="tx1"/>
                </a:solidFill>
                <a:latin typeface="Aptos Black" panose="020B0004020202020204" pitchFamily="34" charset="0"/>
              </a:rPr>
              <a:t> a </a:t>
            </a:r>
            <a:r>
              <a:rPr lang="en-US" sz="4200" kern="1200" dirty="0" err="1">
                <a:solidFill>
                  <a:schemeClr val="tx1"/>
                </a:solidFill>
                <a:latin typeface="Aptos Black" panose="020B0004020202020204" pitchFamily="34" charset="0"/>
              </a:rPr>
              <a:t>entender</a:t>
            </a:r>
            <a:r>
              <a:rPr lang="en-US" sz="4200" kern="1200" dirty="0">
                <a:solidFill>
                  <a:schemeClr val="tx1"/>
                </a:solidFill>
                <a:latin typeface="Aptos Black" panose="020B0004020202020204" pitchFamily="34" charset="0"/>
              </a:rPr>
              <a:t> o </a:t>
            </a:r>
            <a:r>
              <a:rPr lang="en-US" sz="4200" kern="1200" dirty="0" err="1">
                <a:solidFill>
                  <a:schemeClr val="tx1"/>
                </a:solidFill>
                <a:latin typeface="Aptos Black" panose="020B0004020202020204" pitchFamily="34" charset="0"/>
              </a:rPr>
              <a:t>código</a:t>
            </a:r>
            <a:r>
              <a:rPr lang="en-US" sz="4200" kern="1200" dirty="0">
                <a:solidFill>
                  <a:schemeClr val="tx1"/>
                </a:solidFill>
                <a:latin typeface="Aptos Black" panose="020B0004020202020204" pitchFamily="34" charset="0"/>
              </a:rPr>
              <a:t> </a:t>
            </a: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484CED2-AB2F-F1D6-4FFA-89FD64633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 err="1">
                <a:latin typeface="Aptos Black" panose="020B0004020202020204" pitchFamily="34" charset="0"/>
              </a:rPr>
              <a:t>Obejeto</a:t>
            </a:r>
            <a:r>
              <a:rPr lang="en-US" sz="2200" dirty="0">
                <a:latin typeface="Aptos Black" panose="020B0004020202020204" pitchFamily="34" charset="0"/>
              </a:rPr>
              <a:t> da </a:t>
            </a:r>
            <a:r>
              <a:rPr lang="en-US" sz="2200" dirty="0" err="1">
                <a:latin typeface="Aptos Black" panose="020B0004020202020204" pitchFamily="34" charset="0"/>
              </a:rPr>
              <a:t>funcionalidade</a:t>
            </a:r>
            <a:endParaRPr lang="en-US" sz="2200" dirty="0">
              <a:latin typeface="Aptos Black" panose="020B0004020202020204" pitchFamily="34" charset="0"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b="1" dirty="0" err="1">
                <a:latin typeface="+mj-lt"/>
              </a:rPr>
              <a:t>Objeto</a:t>
            </a:r>
            <a:r>
              <a:rPr lang="en-US" sz="2200" b="1" dirty="0">
                <a:latin typeface="+mj-lt"/>
              </a:rPr>
              <a:t>: </a:t>
            </a:r>
            <a:r>
              <a:rPr lang="en-US" sz="2200" dirty="0"/>
              <a:t>texts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</a:rPr>
              <a:t>texts.pt: </a:t>
            </a:r>
            <a:r>
              <a:rPr lang="en-US" sz="2200" dirty="0" err="1"/>
              <a:t>Contém</a:t>
            </a:r>
            <a:r>
              <a:rPr lang="en-US" sz="2200" dirty="0"/>
              <a:t> o </a:t>
            </a:r>
            <a:r>
              <a:rPr lang="en-US" sz="2200" dirty="0" err="1"/>
              <a:t>conteúdo</a:t>
            </a:r>
            <a:r>
              <a:rPr lang="en-US" sz="2200" dirty="0"/>
              <a:t> </a:t>
            </a:r>
            <a:r>
              <a:rPr lang="en-US" sz="2200" dirty="0" err="1"/>
              <a:t>em</a:t>
            </a:r>
            <a:r>
              <a:rPr lang="en-US" sz="2200" dirty="0"/>
              <a:t> </a:t>
            </a:r>
            <a:r>
              <a:rPr lang="en-US" sz="2200" dirty="0" err="1"/>
              <a:t>português</a:t>
            </a:r>
            <a:r>
              <a:rPr lang="en-US" sz="2200" dirty="0"/>
              <a:t>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b="1" dirty="0" err="1">
                <a:latin typeface="+mj-lt"/>
              </a:rPr>
              <a:t>texts.en</a:t>
            </a:r>
            <a:r>
              <a:rPr lang="en-US" sz="2200" b="1" dirty="0">
                <a:latin typeface="+mj-lt"/>
              </a:rPr>
              <a:t>: </a:t>
            </a:r>
            <a:r>
              <a:rPr lang="en-US" sz="2200" dirty="0" err="1"/>
              <a:t>Contém</a:t>
            </a:r>
            <a:r>
              <a:rPr lang="en-US" sz="2200" dirty="0"/>
              <a:t> o </a:t>
            </a:r>
            <a:r>
              <a:rPr lang="en-US" sz="2200" dirty="0" err="1"/>
              <a:t>conteúdo</a:t>
            </a:r>
            <a:r>
              <a:rPr lang="en-US" sz="2200" dirty="0"/>
              <a:t> </a:t>
            </a:r>
            <a:r>
              <a:rPr lang="en-US" sz="2200" dirty="0" err="1"/>
              <a:t>em</a:t>
            </a:r>
            <a:r>
              <a:rPr lang="en-US" sz="2200" dirty="0"/>
              <a:t> </a:t>
            </a:r>
            <a:r>
              <a:rPr lang="en-US" sz="2200" dirty="0" err="1"/>
              <a:t>inglês</a:t>
            </a:r>
            <a:r>
              <a:rPr lang="en-US" sz="2200" dirty="0"/>
              <a:t>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6" name="Espaço Reservado para Conteúdo 4" descr="Texto&#10;&#10;Descrição gerada automaticamente">
            <a:extLst>
              <a:ext uri="{FF2B5EF4-FFF2-40B4-BE49-F238E27FC236}">
                <a16:creationId xmlns:a16="http://schemas.microsoft.com/office/drawing/2014/main" id="{CFDDBBFD-F256-BB0A-1075-219CDF182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9048" y="1313650"/>
            <a:ext cx="5458968" cy="423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329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1D0CAA-076C-28B0-3CC6-D2B1F704F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C79A93-7445-7A0D-06DE-DFBA02FD7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 dirty="0" err="1">
                <a:solidFill>
                  <a:schemeClr val="tx1"/>
                </a:solidFill>
                <a:latin typeface="Aptos Black" panose="020B0004020202020204" pitchFamily="34" charset="0"/>
              </a:rPr>
              <a:t>Mudança</a:t>
            </a:r>
            <a:r>
              <a:rPr lang="en-US" sz="5000" kern="1200" dirty="0">
                <a:solidFill>
                  <a:schemeClr val="tx1"/>
                </a:solidFill>
                <a:latin typeface="Aptos Black" panose="020B0004020202020204" pitchFamily="34" charset="0"/>
              </a:rPr>
              <a:t> de Idioma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E2A9E78-97EA-56DD-02AF-E7646A734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 b="1" dirty="0" err="1"/>
              <a:t>Variável</a:t>
            </a:r>
            <a:r>
              <a:rPr lang="en-US" sz="2200" b="1" dirty="0"/>
              <a:t>: </a:t>
            </a:r>
            <a:r>
              <a:rPr lang="en-US" sz="2200" b="1" dirty="0" err="1"/>
              <a:t>currentLanguage</a:t>
            </a:r>
            <a:endParaRPr lang="en-US" sz="2200" b="1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 err="1"/>
              <a:t>Armazena</a:t>
            </a:r>
            <a:r>
              <a:rPr lang="en-US" sz="2200" dirty="0"/>
              <a:t> o </a:t>
            </a:r>
            <a:r>
              <a:rPr lang="en-US" sz="2200" dirty="0" err="1"/>
              <a:t>idioma</a:t>
            </a:r>
            <a:r>
              <a:rPr lang="en-US" sz="2200" dirty="0"/>
              <a:t> </a:t>
            </a:r>
            <a:r>
              <a:rPr lang="en-US" sz="2200" dirty="0" err="1"/>
              <a:t>atual</a:t>
            </a:r>
            <a:r>
              <a:rPr lang="en-US" sz="2200" dirty="0"/>
              <a:t>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 err="1"/>
              <a:t>Inicialmente</a:t>
            </a:r>
            <a:r>
              <a:rPr lang="en-US" sz="2200" dirty="0"/>
              <a:t>, o </a:t>
            </a:r>
            <a:r>
              <a:rPr lang="en-US" sz="2200" dirty="0" err="1"/>
              <a:t>idioma</a:t>
            </a:r>
            <a:r>
              <a:rPr lang="en-US" sz="2200" dirty="0"/>
              <a:t> é </a:t>
            </a:r>
            <a:r>
              <a:rPr lang="en-US" sz="2200" dirty="0" err="1"/>
              <a:t>configurado</a:t>
            </a:r>
            <a:r>
              <a:rPr lang="en-US" sz="2200" dirty="0"/>
              <a:t> </a:t>
            </a:r>
            <a:r>
              <a:rPr lang="en-US" sz="2200" dirty="0" err="1"/>
              <a:t>como</a:t>
            </a:r>
            <a:r>
              <a:rPr lang="en-US" sz="2200" dirty="0"/>
              <a:t> </a:t>
            </a:r>
            <a:r>
              <a:rPr lang="en-US" sz="2200" dirty="0" err="1"/>
              <a:t>português</a:t>
            </a:r>
            <a:r>
              <a:rPr lang="en-US" sz="2200" dirty="0"/>
              <a:t> ("pt").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16" name="Espaço Reservado para Conteúdo 15">
            <a:extLst>
              <a:ext uri="{FF2B5EF4-FFF2-40B4-BE49-F238E27FC236}">
                <a16:creationId xmlns:a16="http://schemas.microsoft.com/office/drawing/2014/main" id="{F7F9BC2B-D9E7-DC9F-497E-69C945CDDA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9048" y="2275793"/>
            <a:ext cx="5458968" cy="230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096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099205-EC69-10F9-12B3-CF98CECA3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2DB1CC-04E4-4564-0CAE-071AA4C05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 dirty="0" err="1">
                <a:solidFill>
                  <a:schemeClr val="tx1"/>
                </a:solidFill>
                <a:latin typeface="Aptos Black" panose="020B0004020202020204" pitchFamily="34" charset="0"/>
              </a:rPr>
              <a:t>Alternando</a:t>
            </a:r>
            <a:r>
              <a:rPr lang="en-US" sz="5000" kern="1200" dirty="0">
                <a:solidFill>
                  <a:schemeClr val="tx1"/>
                </a:solidFill>
                <a:latin typeface="Aptos Black" panose="020B0004020202020204" pitchFamily="34" charset="0"/>
              </a:rPr>
              <a:t> o Idioma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AF8ABDA-509C-6596-3686-BC1E0B8B4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 b="1" dirty="0" err="1"/>
              <a:t>Função</a:t>
            </a:r>
            <a:r>
              <a:rPr lang="en-US" sz="2200" b="1" dirty="0"/>
              <a:t> </a:t>
            </a:r>
            <a:r>
              <a:rPr lang="en-US" sz="2200" b="1" dirty="0" err="1"/>
              <a:t>toggleLanguage</a:t>
            </a:r>
            <a:r>
              <a:rPr lang="en-US" sz="2200" b="1" dirty="0"/>
              <a:t>()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/>
              <a:t>A </a:t>
            </a:r>
            <a:r>
              <a:rPr lang="en-US" sz="2200" dirty="0" err="1"/>
              <a:t>função</a:t>
            </a:r>
            <a:r>
              <a:rPr lang="en-US" sz="2200" dirty="0"/>
              <a:t> </a:t>
            </a:r>
            <a:r>
              <a:rPr lang="en-US" sz="2200" b="1" dirty="0" err="1"/>
              <a:t>toggleLanguage</a:t>
            </a:r>
            <a:r>
              <a:rPr lang="en-US" sz="2200" b="1" dirty="0"/>
              <a:t>() </a:t>
            </a:r>
            <a:r>
              <a:rPr lang="en-US" sz="2200" dirty="0" err="1"/>
              <a:t>alterna</a:t>
            </a:r>
            <a:r>
              <a:rPr lang="en-US" sz="2200" dirty="0"/>
              <a:t> o </a:t>
            </a:r>
            <a:r>
              <a:rPr lang="en-US" sz="2200" dirty="0" err="1"/>
              <a:t>idioma</a:t>
            </a:r>
            <a:r>
              <a:rPr lang="en-US" sz="2200" dirty="0"/>
              <a:t> e </a:t>
            </a:r>
            <a:r>
              <a:rPr lang="en-US" sz="2200" dirty="0" err="1"/>
              <a:t>atualiza</a:t>
            </a:r>
            <a:r>
              <a:rPr lang="en-US" sz="2200" dirty="0"/>
              <a:t> o </a:t>
            </a:r>
            <a:r>
              <a:rPr lang="en-US" sz="2200" dirty="0" err="1"/>
              <a:t>conteúdo</a:t>
            </a:r>
            <a:r>
              <a:rPr lang="en-US" sz="2200" dirty="0"/>
              <a:t> da </a:t>
            </a:r>
            <a:r>
              <a:rPr lang="en-US" sz="2200" dirty="0" err="1"/>
              <a:t>página</a:t>
            </a:r>
            <a:r>
              <a:rPr lang="en-US" sz="2200" dirty="0"/>
              <a:t>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 err="1"/>
              <a:t>Verifica</a:t>
            </a:r>
            <a:r>
              <a:rPr lang="en-US" sz="2200" dirty="0"/>
              <a:t> o </a:t>
            </a:r>
            <a:r>
              <a:rPr lang="en-US" sz="2200" dirty="0" err="1"/>
              <a:t>idioma</a:t>
            </a:r>
            <a:r>
              <a:rPr lang="en-US" sz="2200" dirty="0"/>
              <a:t> </a:t>
            </a:r>
            <a:r>
              <a:rPr lang="en-US" sz="2200" dirty="0" err="1"/>
              <a:t>atual</a:t>
            </a:r>
            <a:r>
              <a:rPr lang="en-US" sz="2200" dirty="0"/>
              <a:t> e </a:t>
            </a:r>
            <a:r>
              <a:rPr lang="en-US" sz="2200" dirty="0" err="1"/>
              <a:t>muda</a:t>
            </a:r>
            <a:r>
              <a:rPr lang="en-US" sz="2200" dirty="0"/>
              <a:t> para o outro.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7" name="Espaço Reservado para Conteúdo 6" descr="Texto&#10;&#10;Descrição gerada automaticamente">
            <a:extLst>
              <a:ext uri="{FF2B5EF4-FFF2-40B4-BE49-F238E27FC236}">
                <a16:creationId xmlns:a16="http://schemas.microsoft.com/office/drawing/2014/main" id="{BFAEACB0-398A-CD3E-6F0E-FA8DD05F68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9048" y="2535094"/>
            <a:ext cx="5458968" cy="178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592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15204A-EAC5-7F5A-A44F-7ED5D51A2F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2C1525-619F-3A76-8AB2-014D51A7E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40080"/>
            <a:ext cx="5376459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 dirty="0" err="1">
                <a:solidFill>
                  <a:schemeClr val="tx1"/>
                </a:solidFill>
                <a:latin typeface="Aptos Black" panose="020B0004020202020204" pitchFamily="34" charset="0"/>
              </a:rPr>
              <a:t>Evento</a:t>
            </a:r>
            <a:r>
              <a:rPr lang="en-US" sz="5000" kern="1200" dirty="0">
                <a:solidFill>
                  <a:schemeClr val="tx1"/>
                </a:solidFill>
                <a:latin typeface="Aptos Black" panose="020B0004020202020204" pitchFamily="34" charset="0"/>
              </a:rPr>
              <a:t> de Clique 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901BD71-E98E-9247-9A01-52CD89BF4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 b="1"/>
              <a:t>Acão</a:t>
            </a:r>
            <a:r>
              <a:rPr lang="en-US" sz="2200" b="1" dirty="0"/>
              <a:t> </a:t>
            </a:r>
            <a:r>
              <a:rPr lang="en-US" sz="2200" b="1"/>
              <a:t>ao</a:t>
            </a:r>
            <a:r>
              <a:rPr lang="en-US" sz="2200" b="1" dirty="0"/>
              <a:t> </a:t>
            </a:r>
            <a:r>
              <a:rPr lang="en-US" sz="2200" b="1"/>
              <a:t>Cliacar</a:t>
            </a:r>
            <a:r>
              <a:rPr lang="en-US" sz="2200" b="1" dirty="0"/>
              <a:t>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/>
              <a:t>O </a:t>
            </a:r>
            <a:r>
              <a:rPr lang="en-US" sz="2200"/>
              <a:t>evento</a:t>
            </a:r>
            <a:r>
              <a:rPr lang="en-US" sz="2200" dirty="0"/>
              <a:t> click é </a:t>
            </a:r>
            <a:r>
              <a:rPr lang="en-US" sz="2200"/>
              <a:t>usado</a:t>
            </a:r>
            <a:r>
              <a:rPr lang="en-US" sz="2200" dirty="0"/>
              <a:t> para chamar a </a:t>
            </a:r>
            <a:r>
              <a:rPr lang="en-US" sz="2200"/>
              <a:t>função</a:t>
            </a:r>
            <a:r>
              <a:rPr lang="en-US" sz="2200" dirty="0"/>
              <a:t> </a:t>
            </a:r>
            <a:r>
              <a:rPr lang="en-US" sz="2200"/>
              <a:t>toggleLanguage</a:t>
            </a:r>
            <a:r>
              <a:rPr lang="en-US" sz="2200" dirty="0"/>
              <a:t>().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/>
              <a:t>Quando</a:t>
            </a:r>
            <a:r>
              <a:rPr lang="en-US" sz="2200" dirty="0"/>
              <a:t> o </a:t>
            </a:r>
            <a:r>
              <a:rPr lang="en-US" sz="2200"/>
              <a:t>usuário</a:t>
            </a:r>
            <a:r>
              <a:rPr lang="en-US" sz="2200" dirty="0"/>
              <a:t> </a:t>
            </a:r>
            <a:r>
              <a:rPr lang="en-US" sz="2200"/>
              <a:t>clica</a:t>
            </a:r>
            <a:r>
              <a:rPr lang="en-US" sz="2200" dirty="0"/>
              <a:t> no </a:t>
            </a:r>
            <a:r>
              <a:rPr lang="en-US" sz="2200"/>
              <a:t>botão</a:t>
            </a:r>
            <a:r>
              <a:rPr lang="en-US" sz="2200" dirty="0"/>
              <a:t> de </a:t>
            </a:r>
            <a:r>
              <a:rPr lang="en-US" sz="2200"/>
              <a:t>mudança</a:t>
            </a:r>
            <a:r>
              <a:rPr lang="en-US" sz="2200" dirty="0"/>
              <a:t> de </a:t>
            </a:r>
            <a:r>
              <a:rPr lang="en-US" sz="2200"/>
              <a:t>idioma</a:t>
            </a:r>
            <a:r>
              <a:rPr lang="en-US" sz="2200" dirty="0"/>
              <a:t>, o </a:t>
            </a:r>
            <a:r>
              <a:rPr lang="en-US" sz="2200"/>
              <a:t>conteúdo</a:t>
            </a:r>
            <a:r>
              <a:rPr lang="en-US" sz="2200" dirty="0"/>
              <a:t> da </a:t>
            </a:r>
            <a:r>
              <a:rPr lang="en-US" sz="2200"/>
              <a:t>página</a:t>
            </a:r>
            <a:r>
              <a:rPr lang="en-US" sz="2200" dirty="0"/>
              <a:t> é </a:t>
            </a:r>
            <a:r>
              <a:rPr lang="en-US" sz="2200"/>
              <a:t>alterado</a:t>
            </a:r>
            <a:r>
              <a:rPr lang="en-US" sz="2200" dirty="0"/>
              <a:t>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BC2F3E97-5543-B277-2790-FEC527D3CF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9048" y="2705687"/>
            <a:ext cx="5458968" cy="144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665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EA68D0-DA62-E456-E976-F914FDA8F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47287"/>
            <a:ext cx="10512552" cy="1070634"/>
          </a:xfrm>
        </p:spPr>
        <p:txBody>
          <a:bodyPr anchor="b">
            <a:normAutofit fontScale="90000"/>
          </a:bodyPr>
          <a:lstStyle/>
          <a:p>
            <a:pPr algn="l"/>
            <a:r>
              <a:rPr lang="pt-BR" sz="6600" dirty="0" err="1">
                <a:latin typeface="Aptos Black" panose="020B0004020202020204" pitchFamily="34" charset="0"/>
              </a:rPr>
              <a:t>Git</a:t>
            </a:r>
            <a:r>
              <a:rPr lang="pt-BR" sz="6600" dirty="0">
                <a:latin typeface="Aptos Black" panose="020B0004020202020204" pitchFamily="34" charset="0"/>
              </a:rPr>
              <a:t> e GitHub e GitHub Desktop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A20F59-5647-0E0F-24DF-F202A3CD21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pt-BR" b="1" dirty="0">
                <a:latin typeface="Aptos Black" panose="020B0004020202020204" pitchFamily="34" charset="0"/>
              </a:rPr>
              <a:t>E  continuação de </a:t>
            </a:r>
            <a:r>
              <a:rPr lang="pt-BR" b="1" dirty="0" err="1">
                <a:latin typeface="Aptos Black" panose="020B0004020202020204" pitchFamily="34" charset="0"/>
              </a:rPr>
              <a:t>JavaScript</a:t>
            </a:r>
            <a:endParaRPr lang="pt-BR" b="1" dirty="0">
              <a:latin typeface="Aptos Black" panose="020B0004020202020204" pitchFamily="34" charset="0"/>
            </a:endParaRP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8" descr="Uma imagem contendo Texto">
            <a:extLst>
              <a:ext uri="{FF2B5EF4-FFF2-40B4-BE49-F238E27FC236}">
                <a16:creationId xmlns:a16="http://schemas.microsoft.com/office/drawing/2014/main" id="{100728D2-63B5-8700-0285-19DF07D73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09" y="5797987"/>
            <a:ext cx="2399329" cy="85885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3FF86A8-2FBC-1106-D618-677C0CDFA4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681" y="3283066"/>
            <a:ext cx="1272671" cy="139907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B66B275-508B-F180-C6DA-641DEA2ADE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706" y="3571216"/>
            <a:ext cx="932329" cy="91470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656BEBB7-0949-38C5-38FF-1DC22DCC8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072" y="3289889"/>
            <a:ext cx="1477353" cy="147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99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209828-307E-8542-442E-32F7DF664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Aptos Black" panose="020B0004020202020204" pitchFamily="34" charset="0"/>
              </a:rPr>
              <a:t>Git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A497C09-8ECA-5E35-EE36-F14F88E68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206" y="2797080"/>
            <a:ext cx="1723159" cy="185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946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C8A481-93B2-BC58-0CA9-2E507A15A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latin typeface="Aptos Black" panose="020B0004020202020204" pitchFamily="34" charset="0"/>
              </a:rPr>
              <a:t>Git</a:t>
            </a:r>
          </a:p>
        </p:txBody>
      </p:sp>
      <p:sp>
        <p:nvSpPr>
          <p:cNvPr id="4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947CB74-06E9-EA89-3EB2-5367DB62B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1115" y="2706624"/>
            <a:ext cx="6894576" cy="3483864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r>
              <a:rPr lang="en-US" sz="2200" dirty="0">
                <a:latin typeface="Aptos Black" panose="020B0004020202020204" pitchFamily="34" charset="0"/>
              </a:rPr>
              <a:t>• Software de </a:t>
            </a:r>
            <a:r>
              <a:rPr lang="en-US" sz="2200" dirty="0" err="1">
                <a:latin typeface="Aptos Black" panose="020B0004020202020204" pitchFamily="34" charset="0"/>
              </a:rPr>
              <a:t>controle</a:t>
            </a:r>
            <a:r>
              <a:rPr lang="en-US" sz="2200" dirty="0">
                <a:latin typeface="Aptos Black" panose="020B0004020202020204" pitchFamily="34" charset="0"/>
              </a:rPr>
              <a:t> de </a:t>
            </a:r>
            <a:r>
              <a:rPr lang="en-US" sz="2200" dirty="0" err="1">
                <a:latin typeface="Aptos Black" panose="020B0004020202020204" pitchFamily="34" charset="0"/>
              </a:rPr>
              <a:t>versão</a:t>
            </a:r>
            <a:r>
              <a:rPr lang="en-US" sz="2200" dirty="0"/>
              <a:t>: </a:t>
            </a:r>
            <a:r>
              <a:rPr lang="pt-BR" sz="2200" dirty="0"/>
              <a:t>Um software de controle de versão é uma ferramenta que ajuda a gerenciar e rastrear mudanças em código-fonte ou arquivos ao longo do tempo. Ele permite que múltiplos usuários colaborem em um projeto, mantendo um histórico de modificações e facilitando a reversão a versões anteriores se necessário</a:t>
            </a:r>
            <a:r>
              <a:rPr lang="pt-BR" sz="2800" dirty="0"/>
              <a:t>.</a:t>
            </a:r>
          </a:p>
          <a:p>
            <a:r>
              <a:rPr lang="en-US" sz="2200" dirty="0">
                <a:latin typeface="Aptos Black" panose="020B0004020202020204" pitchFamily="34" charset="0"/>
              </a:rPr>
              <a:t>• </a:t>
            </a:r>
            <a:r>
              <a:rPr lang="en-US" sz="2200" dirty="0" err="1">
                <a:latin typeface="Aptos Black" panose="020B0004020202020204" pitchFamily="34" charset="0"/>
              </a:rPr>
              <a:t>Repositório</a:t>
            </a:r>
            <a:r>
              <a:rPr lang="en-US" sz="2200" dirty="0">
                <a:latin typeface="Aptos Black" panose="020B0004020202020204" pitchFamily="34" charset="0"/>
              </a:rPr>
              <a:t> local: </a:t>
            </a:r>
            <a:r>
              <a:rPr lang="pt-BR" sz="2200" dirty="0"/>
              <a:t>Um repositório local é um armazenamento no seu computador onde você guarda cópias dos seus arquivos e o histórico de alterações, permitindo controle de versões e desenvolvimento do projeto offline.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51DD5C04-9FC2-C5A3-4CAA-E5F8B30231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932" y="3342848"/>
            <a:ext cx="3987706" cy="2211415"/>
          </a:xfrm>
        </p:spPr>
      </p:pic>
    </p:spTree>
    <p:extLst>
      <p:ext uri="{BB962C8B-B14F-4D97-AF65-F5344CB8AC3E}">
        <p14:creationId xmlns:p14="http://schemas.microsoft.com/office/powerpoint/2010/main" val="33475609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579</Words>
  <Application>Microsoft Office PowerPoint</Application>
  <PresentationFormat>Widescreen</PresentationFormat>
  <Paragraphs>53</Paragraphs>
  <Slides>17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Aptos</vt:lpstr>
      <vt:lpstr>Aptos Black</vt:lpstr>
      <vt:lpstr>Aptos Display</vt:lpstr>
      <vt:lpstr>Arial</vt:lpstr>
      <vt:lpstr>Tema do Office</vt:lpstr>
      <vt:lpstr>Começando JavaScript</vt:lpstr>
      <vt:lpstr>Código que será utilizado em nosso portfolio </vt:lpstr>
      <vt:lpstr>Começando  a entender o código </vt:lpstr>
      <vt:lpstr>Mudança de Idioma</vt:lpstr>
      <vt:lpstr>Alternando o Idioma</vt:lpstr>
      <vt:lpstr>Evento de Clique </vt:lpstr>
      <vt:lpstr>Git e GitHub e GitHub Desktop</vt:lpstr>
      <vt:lpstr>Git</vt:lpstr>
      <vt:lpstr>Git</vt:lpstr>
      <vt:lpstr>GitHub</vt:lpstr>
      <vt:lpstr>GitHub</vt:lpstr>
      <vt:lpstr>GitHub Desktop</vt:lpstr>
      <vt:lpstr>GitHub Desktop</vt:lpstr>
      <vt:lpstr>Conceitos de Git</vt:lpstr>
      <vt:lpstr>Conceitos</vt:lpstr>
      <vt:lpstr>Mãos a obra!</vt:lpstr>
      <vt:lpstr>Agora começar a criação do portfolio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Marcelo Favaro</dc:creator>
  <cp:lastModifiedBy>Lucas Honorato Benetti</cp:lastModifiedBy>
  <cp:revision>7</cp:revision>
  <dcterms:created xsi:type="dcterms:W3CDTF">2024-11-28T00:44:10Z</dcterms:created>
  <dcterms:modified xsi:type="dcterms:W3CDTF">2024-12-01T21:46:48Z</dcterms:modified>
</cp:coreProperties>
</file>