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0" r:id="rId5"/>
    <p:sldId id="261" r:id="rId6"/>
    <p:sldId id="262" r:id="rId7"/>
    <p:sldId id="257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1E762-9209-45B9-A1A4-09754C6136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ABA708-F205-4398-A30D-B39DA90A891D}">
      <dgm:prSet/>
      <dgm:spPr/>
      <dgm:t>
        <a:bodyPr/>
        <a:lstStyle/>
        <a:p>
          <a:r>
            <a:rPr lang="pt-BR" dirty="0"/>
            <a:t>Melhorar a eficiência do sistema de remoção de servidores do IFPE</a:t>
          </a:r>
          <a:endParaRPr lang="en-US" dirty="0"/>
        </a:p>
      </dgm:t>
    </dgm:pt>
    <dgm:pt modelId="{C01ED646-349C-470C-8A9F-8A806BC9AB56}" type="parTrans" cxnId="{238F10E1-FBA7-46AB-B39D-659E9BDB00A1}">
      <dgm:prSet/>
      <dgm:spPr/>
      <dgm:t>
        <a:bodyPr/>
        <a:lstStyle/>
        <a:p>
          <a:endParaRPr lang="en-US"/>
        </a:p>
      </dgm:t>
    </dgm:pt>
    <dgm:pt modelId="{76EF49FB-A7E1-4853-8EC5-860368457C55}" type="sibTrans" cxnId="{238F10E1-FBA7-46AB-B39D-659E9BDB00A1}">
      <dgm:prSet/>
      <dgm:spPr/>
      <dgm:t>
        <a:bodyPr/>
        <a:lstStyle/>
        <a:p>
          <a:endParaRPr lang="en-US"/>
        </a:p>
      </dgm:t>
    </dgm:pt>
    <dgm:pt modelId="{B13BD9C8-0DBB-43FB-96CD-E236C6C29215}">
      <dgm:prSet/>
      <dgm:spPr/>
      <dgm:t>
        <a:bodyPr/>
        <a:lstStyle/>
        <a:p>
          <a:r>
            <a:rPr lang="pt-BR" dirty="0"/>
            <a:t>Reduzir o tempo do ciclo de remoção do processo atual</a:t>
          </a:r>
          <a:endParaRPr lang="en-US" dirty="0"/>
        </a:p>
      </dgm:t>
    </dgm:pt>
    <dgm:pt modelId="{738D926F-9AA3-4ABD-BC92-68EFA3971703}" type="parTrans" cxnId="{16636B1F-1830-46E9-8C29-E6532157C809}">
      <dgm:prSet/>
      <dgm:spPr/>
      <dgm:t>
        <a:bodyPr/>
        <a:lstStyle/>
        <a:p>
          <a:endParaRPr lang="en-US"/>
        </a:p>
      </dgm:t>
    </dgm:pt>
    <dgm:pt modelId="{E54EE635-02F3-4D05-B014-85B5EE5DF07B}" type="sibTrans" cxnId="{16636B1F-1830-46E9-8C29-E6532157C809}">
      <dgm:prSet/>
      <dgm:spPr/>
      <dgm:t>
        <a:bodyPr/>
        <a:lstStyle/>
        <a:p>
          <a:endParaRPr lang="en-US"/>
        </a:p>
      </dgm:t>
    </dgm:pt>
    <dgm:pt modelId="{122E4495-1018-40CA-84D9-26104874DEBF}">
      <dgm:prSet/>
      <dgm:spPr/>
      <dgm:t>
        <a:bodyPr/>
        <a:lstStyle/>
        <a:p>
          <a:r>
            <a:rPr lang="pt-BR" dirty="0"/>
            <a:t>Automatizar as funcionalidades manuais vigentes atualmente</a:t>
          </a:r>
          <a:endParaRPr lang="en-US" dirty="0"/>
        </a:p>
      </dgm:t>
    </dgm:pt>
    <dgm:pt modelId="{C26E1B9D-E26A-4A26-B2A2-007AF36E22F2}" type="parTrans" cxnId="{27742805-87E4-46AF-A795-FC527095F5DA}">
      <dgm:prSet/>
      <dgm:spPr/>
      <dgm:t>
        <a:bodyPr/>
        <a:lstStyle/>
        <a:p>
          <a:endParaRPr lang="en-US"/>
        </a:p>
      </dgm:t>
    </dgm:pt>
    <dgm:pt modelId="{C498DBBD-EB39-415E-98F0-06390C7BEBC9}" type="sibTrans" cxnId="{27742805-87E4-46AF-A795-FC527095F5DA}">
      <dgm:prSet/>
      <dgm:spPr/>
      <dgm:t>
        <a:bodyPr/>
        <a:lstStyle/>
        <a:p>
          <a:endParaRPr lang="en-US"/>
        </a:p>
      </dgm:t>
    </dgm:pt>
    <dgm:pt modelId="{6E76E1D8-8FD5-4E86-906C-91A94DCAA17C}">
      <dgm:prSet/>
      <dgm:spPr/>
      <dgm:t>
        <a:bodyPr/>
        <a:lstStyle/>
        <a:p>
          <a:r>
            <a:rPr lang="en-US" dirty="0" err="1"/>
            <a:t>Redução</a:t>
          </a:r>
          <a:r>
            <a:rPr lang="en-US" dirty="0"/>
            <a:t> de custos reais </a:t>
          </a:r>
        </a:p>
      </dgm:t>
    </dgm:pt>
    <dgm:pt modelId="{91FE4195-96DC-485D-A35E-EE3F881C8AA4}" type="parTrans" cxnId="{DCFB0856-C993-4D67-9BBC-DD3F9D49FC54}">
      <dgm:prSet/>
      <dgm:spPr/>
      <dgm:t>
        <a:bodyPr/>
        <a:lstStyle/>
        <a:p>
          <a:endParaRPr lang="en-US"/>
        </a:p>
      </dgm:t>
    </dgm:pt>
    <dgm:pt modelId="{068BC873-A8B6-4CAB-A871-7BC8297B927E}" type="sibTrans" cxnId="{DCFB0856-C993-4D67-9BBC-DD3F9D49FC54}">
      <dgm:prSet/>
      <dgm:spPr/>
      <dgm:t>
        <a:bodyPr/>
        <a:lstStyle/>
        <a:p>
          <a:endParaRPr lang="en-US"/>
        </a:p>
      </dgm:t>
    </dgm:pt>
    <dgm:pt modelId="{AC1A889C-58CD-4AFB-A293-6A569D408141}" type="pres">
      <dgm:prSet presAssocID="{3311E762-9209-45B9-A1A4-09754C6136CC}" presName="diagram" presStyleCnt="0">
        <dgm:presLayoutVars>
          <dgm:dir/>
          <dgm:resizeHandles val="exact"/>
        </dgm:presLayoutVars>
      </dgm:prSet>
      <dgm:spPr/>
    </dgm:pt>
    <dgm:pt modelId="{DA2797A6-26B8-4FF2-881B-4729B5EB55D1}" type="pres">
      <dgm:prSet presAssocID="{E4ABA708-F205-4398-A30D-B39DA90A891D}" presName="node" presStyleLbl="node1" presStyleIdx="0" presStyleCnt="4">
        <dgm:presLayoutVars>
          <dgm:bulletEnabled val="1"/>
        </dgm:presLayoutVars>
      </dgm:prSet>
      <dgm:spPr/>
    </dgm:pt>
    <dgm:pt modelId="{035E8D54-ABAF-4366-B94E-42AC273EC8B8}" type="pres">
      <dgm:prSet presAssocID="{76EF49FB-A7E1-4853-8EC5-860368457C55}" presName="sibTrans" presStyleCnt="0"/>
      <dgm:spPr/>
    </dgm:pt>
    <dgm:pt modelId="{7BF61059-9100-48A6-982A-DE3E6385FFE9}" type="pres">
      <dgm:prSet presAssocID="{B13BD9C8-0DBB-43FB-96CD-E236C6C29215}" presName="node" presStyleLbl="node1" presStyleIdx="1" presStyleCnt="4">
        <dgm:presLayoutVars>
          <dgm:bulletEnabled val="1"/>
        </dgm:presLayoutVars>
      </dgm:prSet>
      <dgm:spPr/>
    </dgm:pt>
    <dgm:pt modelId="{47123324-4B5F-48F2-B478-82E658975308}" type="pres">
      <dgm:prSet presAssocID="{E54EE635-02F3-4D05-B014-85B5EE5DF07B}" presName="sibTrans" presStyleCnt="0"/>
      <dgm:spPr/>
    </dgm:pt>
    <dgm:pt modelId="{D0E5DDBC-29F2-4030-812A-B159DB410C33}" type="pres">
      <dgm:prSet presAssocID="{122E4495-1018-40CA-84D9-26104874DEBF}" presName="node" presStyleLbl="node1" presStyleIdx="2" presStyleCnt="4">
        <dgm:presLayoutVars>
          <dgm:bulletEnabled val="1"/>
        </dgm:presLayoutVars>
      </dgm:prSet>
      <dgm:spPr/>
    </dgm:pt>
    <dgm:pt modelId="{38D96477-EBC0-4EB7-9CB7-1C0EF316744E}" type="pres">
      <dgm:prSet presAssocID="{C498DBBD-EB39-415E-98F0-06390C7BEBC9}" presName="sibTrans" presStyleCnt="0"/>
      <dgm:spPr/>
    </dgm:pt>
    <dgm:pt modelId="{0743FFE1-178B-45A8-8DFD-706C446EFD8B}" type="pres">
      <dgm:prSet presAssocID="{6E76E1D8-8FD5-4E86-906C-91A94DCAA17C}" presName="node" presStyleLbl="node1" presStyleIdx="3" presStyleCnt="4">
        <dgm:presLayoutVars>
          <dgm:bulletEnabled val="1"/>
        </dgm:presLayoutVars>
      </dgm:prSet>
      <dgm:spPr/>
    </dgm:pt>
  </dgm:ptLst>
  <dgm:cxnLst>
    <dgm:cxn modelId="{27742805-87E4-46AF-A795-FC527095F5DA}" srcId="{3311E762-9209-45B9-A1A4-09754C6136CC}" destId="{122E4495-1018-40CA-84D9-26104874DEBF}" srcOrd="2" destOrd="0" parTransId="{C26E1B9D-E26A-4A26-B2A2-007AF36E22F2}" sibTransId="{C498DBBD-EB39-415E-98F0-06390C7BEBC9}"/>
    <dgm:cxn modelId="{000E180D-0F46-44DE-9DEF-E67D5B7B24EC}" type="presOf" srcId="{122E4495-1018-40CA-84D9-26104874DEBF}" destId="{D0E5DDBC-29F2-4030-812A-B159DB410C33}" srcOrd="0" destOrd="0" presId="urn:microsoft.com/office/officeart/2005/8/layout/default"/>
    <dgm:cxn modelId="{16636B1F-1830-46E9-8C29-E6532157C809}" srcId="{3311E762-9209-45B9-A1A4-09754C6136CC}" destId="{B13BD9C8-0DBB-43FB-96CD-E236C6C29215}" srcOrd="1" destOrd="0" parTransId="{738D926F-9AA3-4ABD-BC92-68EFA3971703}" sibTransId="{E54EE635-02F3-4D05-B014-85B5EE5DF07B}"/>
    <dgm:cxn modelId="{A347524A-6746-4194-8EBE-6129DDC629B3}" type="presOf" srcId="{6E76E1D8-8FD5-4E86-906C-91A94DCAA17C}" destId="{0743FFE1-178B-45A8-8DFD-706C446EFD8B}" srcOrd="0" destOrd="0" presId="urn:microsoft.com/office/officeart/2005/8/layout/default"/>
    <dgm:cxn modelId="{8ABCEF4F-CBA2-4BA6-B21A-AAC8252EF3CD}" type="presOf" srcId="{3311E762-9209-45B9-A1A4-09754C6136CC}" destId="{AC1A889C-58CD-4AFB-A293-6A569D408141}" srcOrd="0" destOrd="0" presId="urn:microsoft.com/office/officeart/2005/8/layout/default"/>
    <dgm:cxn modelId="{DCFB0856-C993-4D67-9BBC-DD3F9D49FC54}" srcId="{3311E762-9209-45B9-A1A4-09754C6136CC}" destId="{6E76E1D8-8FD5-4E86-906C-91A94DCAA17C}" srcOrd="3" destOrd="0" parTransId="{91FE4195-96DC-485D-A35E-EE3F881C8AA4}" sibTransId="{068BC873-A8B6-4CAB-A871-7BC8297B927E}"/>
    <dgm:cxn modelId="{6996B6C1-7538-4B42-A0F7-3BD96755AD87}" type="presOf" srcId="{B13BD9C8-0DBB-43FB-96CD-E236C6C29215}" destId="{7BF61059-9100-48A6-982A-DE3E6385FFE9}" srcOrd="0" destOrd="0" presId="urn:microsoft.com/office/officeart/2005/8/layout/default"/>
    <dgm:cxn modelId="{54FEEBD4-8640-4E9B-BF68-51B081BB4BD2}" type="presOf" srcId="{E4ABA708-F205-4398-A30D-B39DA90A891D}" destId="{DA2797A6-26B8-4FF2-881B-4729B5EB55D1}" srcOrd="0" destOrd="0" presId="urn:microsoft.com/office/officeart/2005/8/layout/default"/>
    <dgm:cxn modelId="{238F10E1-FBA7-46AB-B39D-659E9BDB00A1}" srcId="{3311E762-9209-45B9-A1A4-09754C6136CC}" destId="{E4ABA708-F205-4398-A30D-B39DA90A891D}" srcOrd="0" destOrd="0" parTransId="{C01ED646-349C-470C-8A9F-8A806BC9AB56}" sibTransId="{76EF49FB-A7E1-4853-8EC5-860368457C55}"/>
    <dgm:cxn modelId="{1BAB3542-1B06-4533-9B41-DC4999F10B2C}" type="presParOf" srcId="{AC1A889C-58CD-4AFB-A293-6A569D408141}" destId="{DA2797A6-26B8-4FF2-881B-4729B5EB55D1}" srcOrd="0" destOrd="0" presId="urn:microsoft.com/office/officeart/2005/8/layout/default"/>
    <dgm:cxn modelId="{6976D840-E5C0-44C6-81EF-0B8BF29E2F5B}" type="presParOf" srcId="{AC1A889C-58CD-4AFB-A293-6A569D408141}" destId="{035E8D54-ABAF-4366-B94E-42AC273EC8B8}" srcOrd="1" destOrd="0" presId="urn:microsoft.com/office/officeart/2005/8/layout/default"/>
    <dgm:cxn modelId="{9E9CF632-271A-4466-92E4-707687D1BA55}" type="presParOf" srcId="{AC1A889C-58CD-4AFB-A293-6A569D408141}" destId="{7BF61059-9100-48A6-982A-DE3E6385FFE9}" srcOrd="2" destOrd="0" presId="urn:microsoft.com/office/officeart/2005/8/layout/default"/>
    <dgm:cxn modelId="{DAB07A69-7BBE-4F78-AAF7-9D6D20CD07D3}" type="presParOf" srcId="{AC1A889C-58CD-4AFB-A293-6A569D408141}" destId="{47123324-4B5F-48F2-B478-82E658975308}" srcOrd="3" destOrd="0" presId="urn:microsoft.com/office/officeart/2005/8/layout/default"/>
    <dgm:cxn modelId="{C09FED20-D0BD-4C45-9E23-092C09D95E82}" type="presParOf" srcId="{AC1A889C-58CD-4AFB-A293-6A569D408141}" destId="{D0E5DDBC-29F2-4030-812A-B159DB410C33}" srcOrd="4" destOrd="0" presId="urn:microsoft.com/office/officeart/2005/8/layout/default"/>
    <dgm:cxn modelId="{2C5D781C-2BF7-4BF4-8BBD-D02B7F35344C}" type="presParOf" srcId="{AC1A889C-58CD-4AFB-A293-6A569D408141}" destId="{38D96477-EBC0-4EB7-9CB7-1C0EF316744E}" srcOrd="5" destOrd="0" presId="urn:microsoft.com/office/officeart/2005/8/layout/default"/>
    <dgm:cxn modelId="{CA97DCEB-2384-47EB-BC11-4D32137A4F4F}" type="presParOf" srcId="{AC1A889C-58CD-4AFB-A293-6A569D408141}" destId="{0743FFE1-178B-45A8-8DFD-706C446EFD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797A6-26B8-4FF2-881B-4729B5EB55D1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Melhorar a eficiência do sistema de remoção de servidores do IFPE</a:t>
          </a:r>
          <a:endParaRPr lang="en-US" sz="2500" kern="1200" dirty="0"/>
        </a:p>
      </dsp:txBody>
      <dsp:txXfrm>
        <a:off x="1505181" y="1478"/>
        <a:ext cx="3146557" cy="1887934"/>
      </dsp:txXfrm>
    </dsp:sp>
    <dsp:sp modelId="{7BF61059-9100-48A6-982A-DE3E6385FFE9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Reduzir o tempo do ciclo de remoção do processo atual</a:t>
          </a:r>
          <a:endParaRPr lang="en-US" sz="2500" kern="1200" dirty="0"/>
        </a:p>
      </dsp:txBody>
      <dsp:txXfrm>
        <a:off x="4966394" y="1478"/>
        <a:ext cx="3146557" cy="1887934"/>
      </dsp:txXfrm>
    </dsp:sp>
    <dsp:sp modelId="{D0E5DDBC-29F2-4030-812A-B159DB410C33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Automatizar as funcionalidades manuais vigentes atualmente</a:t>
          </a:r>
          <a:endParaRPr lang="en-US" sz="2500" kern="1200" dirty="0"/>
        </a:p>
      </dsp:txBody>
      <dsp:txXfrm>
        <a:off x="1505181" y="2204068"/>
        <a:ext cx="3146557" cy="1887934"/>
      </dsp:txXfrm>
    </dsp:sp>
    <dsp:sp modelId="{0743FFE1-178B-45A8-8DFD-706C446EFD8B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Redução</a:t>
          </a:r>
          <a:r>
            <a:rPr lang="en-US" sz="2500" kern="1200" dirty="0"/>
            <a:t> de custos reais </a:t>
          </a:r>
        </a:p>
      </dsp:txBody>
      <dsp:txXfrm>
        <a:off x="4966394" y="2204068"/>
        <a:ext cx="3146557" cy="1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3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07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9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0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5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45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8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3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0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1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32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88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FEAE-3407-4C77-BA1E-D8D3635C003B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60833-0314-4C18-99AD-7353312167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A73D-A064-4ABD-ACEA-17EBF883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2590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b="1" dirty="0"/>
              <a:t>KICK OFF:</a:t>
            </a:r>
            <a:br>
              <a:rPr lang="pt-BR" b="1" dirty="0"/>
            </a:br>
            <a:r>
              <a:rPr lang="pt-BR" b="1" dirty="0"/>
              <a:t>PLANEJAMENTO INICIAL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4DED-E950-4A02-8857-704CE193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35201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OTIMIZAÇÃO DA EFICIÊNCIA DO SISTEMA  DE </a:t>
            </a:r>
            <a:r>
              <a:rPr lang="pt-BR" sz="3600">
                <a:solidFill>
                  <a:schemeClr val="tx1"/>
                </a:solidFill>
              </a:rPr>
              <a:t>REMOÇÃO DE </a:t>
            </a:r>
            <a:r>
              <a:rPr lang="pt-BR" sz="3600" dirty="0">
                <a:solidFill>
                  <a:schemeClr val="tx1"/>
                </a:solidFill>
              </a:rPr>
              <a:t>SERVIDORES DO IFPE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25214-B8E0-4C65-9F8E-A74A1BDD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0" y="2184335"/>
            <a:ext cx="1897167" cy="164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DC99D-1239-490B-AF6C-345206DF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20" y="2065650"/>
            <a:ext cx="2290376" cy="1968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FB4305-59DD-4303-A83C-5EBB88D14951}"/>
              </a:ext>
            </a:extLst>
          </p:cNvPr>
          <p:cNvSpPr/>
          <p:nvPr/>
        </p:nvSpPr>
        <p:spPr>
          <a:xfrm>
            <a:off x="972340" y="3884470"/>
            <a:ext cx="181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Lucas do Carmo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163DA-7595-4979-A554-CB33CD0D9B68}"/>
              </a:ext>
            </a:extLst>
          </p:cNvPr>
          <p:cNvSpPr/>
          <p:nvPr/>
        </p:nvSpPr>
        <p:spPr>
          <a:xfrm>
            <a:off x="3215380" y="3913587"/>
            <a:ext cx="181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Thiago França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AE129-72F3-4CB6-8A26-645A66548FF9}"/>
              </a:ext>
            </a:extLst>
          </p:cNvPr>
          <p:cNvSpPr/>
          <p:nvPr/>
        </p:nvSpPr>
        <p:spPr>
          <a:xfrm>
            <a:off x="5830386" y="3940504"/>
            <a:ext cx="181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Luiz Mendes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4EA1FD-9FD9-4C09-BBEF-B49705780587}"/>
              </a:ext>
            </a:extLst>
          </p:cNvPr>
          <p:cNvSpPr/>
          <p:nvPr/>
        </p:nvSpPr>
        <p:spPr>
          <a:xfrm>
            <a:off x="7989716" y="3913587"/>
            <a:ext cx="181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Marcson Santos</a:t>
            </a:r>
          </a:p>
        </p:txBody>
      </p:sp>
      <p:pic>
        <p:nvPicPr>
          <p:cNvPr id="2050" name="Picture 2" descr="foto montagem demarco-fotomontaje-circulo-blanco-perfil 5892">
            <a:extLst>
              <a:ext uri="{FF2B5EF4-FFF2-40B4-BE49-F238E27FC236}">
                <a16:creationId xmlns:a16="http://schemas.microsoft.com/office/drawing/2014/main" id="{22AB1B72-B1C9-44A7-9FAC-54C103FC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43" y="1967410"/>
            <a:ext cx="2045070" cy="204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to montagem demarco-fotomontaje-circulo-blanco-perfil 5892">
            <a:extLst>
              <a:ext uri="{FF2B5EF4-FFF2-40B4-BE49-F238E27FC236}">
                <a16:creationId xmlns:a16="http://schemas.microsoft.com/office/drawing/2014/main" id="{05B0A7ED-5624-4BB1-9547-E06CE331F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3" y="1986298"/>
            <a:ext cx="1916230" cy="19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2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228A3-1B30-4B69-AA19-59931399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80" y="1179151"/>
            <a:ext cx="357361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STAKEHOLDERS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657A-C354-418E-A636-8255D8C3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014" y="942536"/>
            <a:ext cx="7549792" cy="533321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/>
              <a:t>Gerente do projeto: Luiz Felipe Mendes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Patrocinador: IFPE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Cliente: IFPE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Scrum Master: Marcson Santos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Product Owner: Prof. Marco Eugênio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PMO: Thiago França / Lucas do Carmo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Tester: Servidores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Usuário Final: Servidores do IFPE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Custo: Homem x Hora (Custo médio mensal de um GP Júnior R$ 10.840,37) levando em conta 21 dias úteis no mês e 8 hrs de trabalho, o valor da hora de trabalho é cerca de R$ 64,50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Custo Homem x Hora (Custo médio mensal de um Scrum Master R$ 5.400,38, o valor da hora é cerca de R$ 32,14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Custo da aplicação mailchimp: U$ 9,00 por mês</a:t>
            </a:r>
          </a:p>
          <a:p>
            <a:pPr marL="0" indent="0">
              <a:lnSpc>
                <a:spcPct val="90000"/>
              </a:lnSpc>
              <a:buNone/>
            </a:pPr>
            <a:endParaRPr lang="pt-BR" sz="1500" dirty="0"/>
          </a:p>
          <a:p>
            <a:pPr>
              <a:lnSpc>
                <a:spcPct val="90000"/>
              </a:lnSpc>
            </a:pPr>
            <a:r>
              <a:rPr lang="pt-BR" sz="1500" dirty="0"/>
              <a:t>Data de início: 01/09/2020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Data de entrega: 14/11/2020</a:t>
            </a:r>
          </a:p>
          <a:p>
            <a:pPr>
              <a:lnSpc>
                <a:spcPct val="90000"/>
              </a:lnSpc>
            </a:pPr>
            <a:endParaRPr lang="pt-BR" sz="15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07856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3278D-5F12-4542-93F2-03703E78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27909" cy="517562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CRONOGRAMA PRINCIPAL (MACRO)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DABA-448A-4A9B-A2AE-5E807335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39" y="1012874"/>
            <a:ext cx="6369101" cy="562982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FFFFFF"/>
                </a:solidFill>
              </a:rPr>
              <a:t>KickOff (08/09/2020) </a:t>
            </a:r>
          </a:p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FFFFFF"/>
                </a:solidFill>
              </a:rPr>
              <a:t>Apresentação do Plano Inicial do projeto</a:t>
            </a:r>
          </a:p>
          <a:p>
            <a:pPr>
              <a:lnSpc>
                <a:spcPct val="90000"/>
              </a:lnSpc>
            </a:pPr>
            <a:endParaRPr lang="pt-BR" sz="15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FFFFFF"/>
                </a:solidFill>
              </a:rPr>
              <a:t>1º Status Report (30/09/2020)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>
                <a:solidFill>
                  <a:srgbClr val="FFFFFF"/>
                </a:solidFill>
              </a:rPr>
              <a:t>Será apresentado o andamento do projeto em sua construção</a:t>
            </a:r>
          </a:p>
          <a:p>
            <a:pPr marL="0" indent="0">
              <a:lnSpc>
                <a:spcPct val="90000"/>
              </a:lnSpc>
              <a:buNone/>
            </a:pPr>
            <a:endParaRPr lang="pt-BR" sz="15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FFFFFF"/>
                </a:solidFill>
              </a:rPr>
              <a:t>2º Status Report (21/10/2020)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>
                <a:solidFill>
                  <a:srgbClr val="FFFFFF"/>
                </a:solidFill>
              </a:rPr>
              <a:t>Será apresentado o andamento do projeto  em sua fase final de construção.</a:t>
            </a:r>
          </a:p>
          <a:p>
            <a:pPr>
              <a:lnSpc>
                <a:spcPct val="90000"/>
              </a:lnSpc>
            </a:pPr>
            <a:endParaRPr lang="pt-BR" sz="15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FFFFFF"/>
                </a:solidFill>
              </a:rPr>
              <a:t>Apresentação Final do projeto (14/11/2020)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>
                <a:solidFill>
                  <a:srgbClr val="FFFFFF"/>
                </a:solidFill>
              </a:rPr>
              <a:t>Apresentação do projeto construído e pronto para aplicação de fato,  pronto para realização dos testes de implementação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500" dirty="0">
                <a:solidFill>
                  <a:srgbClr val="FFFFFF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pt-B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pt-BR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0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B8F8-E025-4FFE-8410-4D33F37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ÍNDICE DA 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1176-82CC-4DEF-9821-ACD8A2E6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CONTEXTO DO PROJETO</a:t>
            </a:r>
          </a:p>
          <a:p>
            <a:r>
              <a:rPr lang="pt-BR" dirty="0"/>
              <a:t>PREMISSAS ADOTADAS</a:t>
            </a:r>
          </a:p>
          <a:p>
            <a:r>
              <a:rPr lang="pt-BR" dirty="0"/>
              <a:t>RESTRIÇÕES</a:t>
            </a:r>
          </a:p>
          <a:p>
            <a:r>
              <a:rPr lang="pt-BR" dirty="0"/>
              <a:t>RISCOS</a:t>
            </a:r>
          </a:p>
          <a:p>
            <a:r>
              <a:rPr lang="pt-BR" dirty="0"/>
              <a:t>OBJETIVOS DO PROJETO</a:t>
            </a:r>
          </a:p>
          <a:p>
            <a:r>
              <a:rPr lang="pt-BR" dirty="0"/>
              <a:t>PRINCIPAIS DESAFIOS</a:t>
            </a:r>
          </a:p>
          <a:p>
            <a:r>
              <a:rPr lang="pt-BR" dirty="0"/>
              <a:t>METODOLOGIA ADOTADA (INICIAL)</a:t>
            </a:r>
          </a:p>
          <a:p>
            <a:r>
              <a:rPr lang="pt-BR" dirty="0"/>
              <a:t>STAKERHOLDERS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CRONOGRAMA PRINCIPAL (MACRO)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09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A508-0341-4678-B12E-F9982CF2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2B7B-FF2A-49B2-9762-EB09B706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/>
              <a:t>Existe um sistema informatizado de remoção de servidores entre os 17  Campus do IFPE que foi desenvolvido para facilitar a mobilidade,  dentre as oportunidades oferecidas para os cerca de 2.800 servidores e equalizar o processo.</a:t>
            </a:r>
          </a:p>
          <a:p>
            <a:pPr marL="0" indent="0" fontAlgn="base">
              <a:buNone/>
            </a:pPr>
            <a:r>
              <a:rPr lang="pt-BR" dirty="0"/>
              <a:t> </a:t>
            </a:r>
          </a:p>
          <a:p>
            <a:pPr fontAlgn="base"/>
            <a:r>
              <a:rPr lang="pt-BR" dirty="0"/>
              <a:t> O sistema funciona conforme as “regras do jogo” definidas pelo edital e políticas internas do instituto, no entanto enfrenta problemas de eficiência no processo. 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O método utilizado funciona, porém com um tempo de execução superior ao que pode ser realizado, além da mecanização de certa etapa do processo atual.</a:t>
            </a:r>
          </a:p>
        </p:txBody>
      </p:sp>
    </p:spTree>
    <p:extLst>
      <p:ext uri="{BB962C8B-B14F-4D97-AF65-F5344CB8AC3E}">
        <p14:creationId xmlns:p14="http://schemas.microsoft.com/office/powerpoint/2010/main" val="25605887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75BB-423A-463F-ACF0-32BB3608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PREMISSAS ADOTADAS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4DED-CC0E-4797-B80E-8EADB799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Disponibilidade dos stakerholders para encontros.</a:t>
            </a:r>
          </a:p>
          <a:p>
            <a:endParaRPr lang="pt-BR" dirty="0"/>
          </a:p>
          <a:p>
            <a:r>
              <a:rPr lang="pt-BR" dirty="0"/>
              <a:t>Acesso as informações essenciais para o desenvolvimento do plano do projeto.</a:t>
            </a:r>
          </a:p>
          <a:p>
            <a:endParaRPr lang="pt-BR" dirty="0"/>
          </a:p>
          <a:p>
            <a:r>
              <a:rPr lang="pt-BR" dirty="0"/>
              <a:t>Tempo hábil para agir no desenvolvimento do projeto.</a:t>
            </a:r>
          </a:p>
          <a:p>
            <a:endParaRPr lang="pt-BR" dirty="0"/>
          </a:p>
          <a:p>
            <a:r>
              <a:rPr lang="pt-BR" dirty="0"/>
              <a:t>Conhecer ferramentas de automação para aplicação.</a:t>
            </a:r>
          </a:p>
          <a:p>
            <a:endParaRPr lang="pt-BR" dirty="0"/>
          </a:p>
          <a:p>
            <a:r>
              <a:rPr lang="pt-BR" dirty="0"/>
              <a:t>Disponibilidade de recursos para custeamento.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610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13DC-38AE-44AB-9588-7A3B89B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RESTRIÇÕES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01AB-FA04-48BC-9117-DB56170F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possui encontros pessoais na áreas afetadas pelo projeto.</a:t>
            </a:r>
          </a:p>
          <a:p>
            <a:endParaRPr lang="pt-BR" dirty="0"/>
          </a:p>
          <a:p>
            <a:r>
              <a:rPr lang="pt-BR" dirty="0"/>
              <a:t>Finalização do projeto em 3 meses.</a:t>
            </a:r>
          </a:p>
          <a:p>
            <a:endParaRPr lang="pt-BR" dirty="0"/>
          </a:p>
          <a:p>
            <a:r>
              <a:rPr lang="pt-BR" dirty="0"/>
              <a:t>Conciliar horário para reunir os stakerholders para discutir sobre o desenvolvimento do projeto.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6668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39DD-3EE8-40A4-86AF-5A08311E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RISCOS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EB8-B41B-408A-BAC6-D45B83A1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604" y="1744395"/>
            <a:ext cx="9245867" cy="429696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Falta de disponibilidade dos starkerholders para discussão.</a:t>
            </a:r>
          </a:p>
          <a:p>
            <a:endParaRPr lang="pt-BR" dirty="0"/>
          </a:p>
          <a:p>
            <a:r>
              <a:rPr lang="pt-BR" dirty="0"/>
              <a:t>Problema na comunicação com o cliente real.</a:t>
            </a:r>
          </a:p>
          <a:p>
            <a:endParaRPr lang="pt-BR" dirty="0"/>
          </a:p>
          <a:p>
            <a:r>
              <a:rPr lang="pt-BR" dirty="0"/>
              <a:t>Não possui infraestrutura suficiente para implementação.</a:t>
            </a:r>
          </a:p>
          <a:p>
            <a:endParaRPr lang="pt-BR" dirty="0"/>
          </a:p>
          <a:p>
            <a:r>
              <a:rPr lang="pt-BR" dirty="0"/>
              <a:t>Não possuir tempo hábil para desenvolver ou finalizar o projeto.</a:t>
            </a:r>
          </a:p>
          <a:p>
            <a:endParaRPr lang="pt-BR" dirty="0"/>
          </a:p>
          <a:p>
            <a:r>
              <a:rPr lang="pt-BR" dirty="0"/>
              <a:t>Falta de compatibilidade dos recursos técnologicos com o cenário atual do sistema.</a:t>
            </a:r>
          </a:p>
          <a:p>
            <a:endParaRPr lang="pt-BR" dirty="0"/>
          </a:p>
          <a:p>
            <a:r>
              <a:rPr lang="pt-BR" dirty="0"/>
              <a:t>Custo planejado ser elevado para entrega do que foi planejado.</a:t>
            </a:r>
          </a:p>
          <a:p>
            <a:endParaRPr lang="pt-BR" dirty="0"/>
          </a:p>
          <a:p>
            <a:r>
              <a:rPr lang="pt-BR" dirty="0"/>
              <a:t>Validação negativa ao cliente. </a:t>
            </a:r>
          </a:p>
        </p:txBody>
      </p:sp>
    </p:spTree>
    <p:extLst>
      <p:ext uri="{BB962C8B-B14F-4D97-AF65-F5344CB8AC3E}">
        <p14:creationId xmlns:p14="http://schemas.microsoft.com/office/powerpoint/2010/main" val="30068044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47BDF-78C3-4000-86D9-D35A414C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OBJETIVOS DO PROJETO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B40F2-1A18-429E-A2ED-088F2CB15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13809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51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569E-62F3-4D5F-9D0A-135C2D6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PRINCIPAIS DESAFIOS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ED59-E790-4AA9-853A-11DB3D45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Entendimento do funcionamento lógico do sistema na prática.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Saber a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compatibilidade</a:t>
            </a:r>
            <a:r>
              <a:rPr lang="pt-BR" dirty="0"/>
              <a:t> do site do sistema em si.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Noção dos recursos disponíveis.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Encontrar uma ferramenta 100% compatível para aplicação.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2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7CAA-D93A-4EF4-A306-26530842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 ADOTADA (INICIAL)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993F9-E84C-4D47-B26D-1018811A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13" y="1930400"/>
            <a:ext cx="4759424" cy="3390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6F5F2-FF71-43A0-8224-B261153E23AF}"/>
              </a:ext>
            </a:extLst>
          </p:cNvPr>
          <p:cNvSpPr/>
          <p:nvPr/>
        </p:nvSpPr>
        <p:spPr>
          <a:xfrm>
            <a:off x="666847" y="2553211"/>
            <a:ext cx="503386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ource Sans Pro" panose="020B0503030403020204" pitchFamily="34" charset="0"/>
              </a:rPr>
              <a:t>Metodologia </a:t>
            </a:r>
            <a:r>
              <a:rPr lang="pt-BR" sz="1950" dirty="0">
                <a:solidFill>
                  <a:srgbClr val="000000"/>
                </a:solidFill>
                <a:latin typeface="Source Sans Pro" panose="020B0503030403020204" pitchFamily="34" charset="0"/>
              </a:rPr>
              <a:t>Waterfall : </a:t>
            </a:r>
          </a:p>
          <a:p>
            <a:r>
              <a:rPr lang="pt-BR" dirty="0">
                <a:solidFill>
                  <a:srgbClr val="000000"/>
                </a:solidFill>
                <a:latin typeface="Source Sans Pro" panose="020B0503030403020204" pitchFamily="34" charset="0"/>
              </a:rPr>
              <a:t>a execução sequencial de etapas,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91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Source Sans Pro</vt:lpstr>
      <vt:lpstr>Trebuchet MS</vt:lpstr>
      <vt:lpstr>Wingdings 3</vt:lpstr>
      <vt:lpstr>Facet</vt:lpstr>
      <vt:lpstr>   KICK OFF: PLANEJAMENTO INICIAL </vt:lpstr>
      <vt:lpstr>ÍNDICE DA APRESENTAÇÃO</vt:lpstr>
      <vt:lpstr>CONTEXTO DO PROJETO</vt:lpstr>
      <vt:lpstr>PREMISSAS ADOTADAS</vt:lpstr>
      <vt:lpstr>RESTRIÇÕES</vt:lpstr>
      <vt:lpstr>RISCOS</vt:lpstr>
      <vt:lpstr>OBJETIVOS DO PROJETO</vt:lpstr>
      <vt:lpstr>PRINCIPAIS DESAFIOS</vt:lpstr>
      <vt:lpstr>METODOLOGIA ADOTADA (INICIAL)</vt:lpstr>
      <vt:lpstr>STAKEHOLDERS</vt:lpstr>
      <vt:lpstr>CRONOGRAMA PRINCIPAL (MACRO)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do Projeto</dc:title>
  <dc:creator>Mendes, Luiz Felipe</dc:creator>
  <cp:lastModifiedBy>Mendes, Luiz Felipe</cp:lastModifiedBy>
  <cp:revision>16</cp:revision>
  <dcterms:created xsi:type="dcterms:W3CDTF">2020-09-08T21:41:12Z</dcterms:created>
  <dcterms:modified xsi:type="dcterms:W3CDTF">2020-09-08T23:20:26Z</dcterms:modified>
</cp:coreProperties>
</file>