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iV1P2rPd1JQp5h01ZG9sWWEM16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1285A0-8EDB-4B47-8CE2-E3712B146E24}">
  <a:tblStyle styleId="{361285A0-8EDB-4B47-8CE2-E3712B146E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BFC52EA-3FA3-403E-90EF-C5BB5AC607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cd0337c7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9cd0337c7e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9f787931d1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9f787931d1_1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9f787931d1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9f787931d1_1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f787931d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9f787931d1_1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9" name="Google Shape;2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8" name="Google Shape;2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9f787931d1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9f787931d1_1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41659dad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ga41659dad7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9cd0337c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g9cd0337c7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cb23f9c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2" name="Google Shape;372;g9cb23f9c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9cb23f9c5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g9cb23f9c51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9cb92542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2" name="Google Shape;392;g9cb92542d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9cb92542d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g9cb92542d9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5393c3e83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g5393c3e83a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9cb23f9c5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g9cb23f9c51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41659dad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a41659dad7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a41659dad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a41659dad7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d520d3c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9d520d3c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9d520d3c7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9d520d3c7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9d520d3c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9d520d3c7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3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2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2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9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2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3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1" name="Google Shape;141;p1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15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3" name="Google Shape;143;p1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44" name="Google Shape;144;p15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45" name="Google Shape;145;p15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47" name="Google Shape;147;p15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8" name="Google Shape;148;p15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49" name="Google Shape;149;p15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type="ctrTitle"/>
          </p:nvPr>
        </p:nvSpPr>
        <p:spPr>
          <a:xfrm>
            <a:off x="967317" y="-1196600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60"/>
              <a:buFont typeface="Trebuchet MS"/>
              <a:buNone/>
            </a:pPr>
            <a:br>
              <a:rPr b="1" lang="pt-BR" sz="4860"/>
            </a:br>
            <a:br>
              <a:rPr b="1" lang="pt-BR" sz="4860"/>
            </a:br>
            <a:br>
              <a:rPr b="1" lang="pt-BR" sz="4860"/>
            </a:br>
            <a:r>
              <a:rPr b="1" lang="pt-BR" sz="4860"/>
              <a:t>KICK OFF:</a:t>
            </a:r>
            <a:br>
              <a:rPr b="1" lang="pt-BR" sz="4860"/>
            </a:br>
            <a:r>
              <a:rPr b="1" lang="pt-BR" sz="4860"/>
              <a:t>Plano do Projeto</a:t>
            </a:r>
            <a:br>
              <a:rPr lang="pt-BR" sz="4860"/>
            </a:br>
            <a:endParaRPr sz="4860"/>
          </a:p>
        </p:txBody>
      </p:sp>
      <p:sp>
        <p:nvSpPr>
          <p:cNvPr id="167" name="Google Shape;167;p1"/>
          <p:cNvSpPr txBox="1"/>
          <p:nvPr>
            <p:ph idx="1" type="subTitle"/>
          </p:nvPr>
        </p:nvSpPr>
        <p:spPr>
          <a:xfrm>
            <a:off x="1507067" y="4735201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64"/>
              <a:buNone/>
            </a:pPr>
            <a:r>
              <a:rPr lang="pt-BR" sz="3330"/>
              <a:t>OTIMIZAÇÃO DA EFICIÊNCIA DO SISTEMA  DE REMOÇÃO DOS SERVIDORES DO IFPE</a:t>
            </a:r>
            <a:endParaRPr/>
          </a:p>
        </p:txBody>
      </p:sp>
      <p:pic>
        <p:nvPicPr>
          <p:cNvPr id="168" name="Google Shape;1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2330" y="2184335"/>
            <a:ext cx="1897167" cy="1646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54720" y="2065650"/>
            <a:ext cx="2290376" cy="196843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"/>
          <p:cNvSpPr/>
          <p:nvPr/>
        </p:nvSpPr>
        <p:spPr>
          <a:xfrm>
            <a:off x="972340" y="3884470"/>
            <a:ext cx="18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Lucas do Carmo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3215380" y="3913587"/>
            <a:ext cx="18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Thiago França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5830386" y="3940504"/>
            <a:ext cx="18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Luiz Mendes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7989716" y="3913587"/>
            <a:ext cx="18133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Marcson Santos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to montagem demarco-fotomontaje-circulo-blanco-perfil 5892" id="174" name="Google Shape;17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4443" y="1967410"/>
            <a:ext cx="2045070" cy="20450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to montagem demarco-fotomontaje-circulo-blanco-perfil 5892" id="175" name="Google Shape;17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86873" y="1986298"/>
            <a:ext cx="1916230" cy="1916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cd0337c7e_0_46"/>
          <p:cNvSpPr txBox="1"/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PROPOSTA SOLUTIVA</a:t>
            </a:r>
            <a:endParaRPr/>
          </a:p>
        </p:txBody>
      </p:sp>
      <p:sp>
        <p:nvSpPr>
          <p:cNvPr id="233" name="Google Shape;233;g9cd0337c7e_0_46"/>
          <p:cNvSpPr/>
          <p:nvPr/>
        </p:nvSpPr>
        <p:spPr>
          <a:xfrm>
            <a:off x="332425" y="1769125"/>
            <a:ext cx="3944700" cy="3580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Criar uma “time line” dentro do sistema para cada vaga ofertada, facilitando a gestão de dados</a:t>
            </a:r>
            <a:endParaRPr sz="2300"/>
          </a:p>
        </p:txBody>
      </p:sp>
      <p:sp>
        <p:nvSpPr>
          <p:cNvPr id="234" name="Google Shape;234;g9cd0337c7e_0_46"/>
          <p:cNvSpPr txBox="1"/>
          <p:nvPr/>
        </p:nvSpPr>
        <p:spPr>
          <a:xfrm>
            <a:off x="4522100" y="2262775"/>
            <a:ext cx="54297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Irá auxiliar na organização de dados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Possibilidade de um melhor acompanhamento do processo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Diminuir a demanda de atendimento referente a status de vaga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 experiência do usuário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35" name="Google Shape;235;g9cd0337c7e_0_46"/>
          <p:cNvSpPr txBox="1"/>
          <p:nvPr/>
        </p:nvSpPr>
        <p:spPr>
          <a:xfrm>
            <a:off x="5385950" y="1472450"/>
            <a:ext cx="37020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9f787931d1_1_133"/>
          <p:cNvSpPr txBox="1"/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PROPOSTA SOLUTIVA</a:t>
            </a:r>
            <a:endParaRPr/>
          </a:p>
        </p:txBody>
      </p:sp>
      <p:sp>
        <p:nvSpPr>
          <p:cNvPr id="241" name="Google Shape;241;g9f787931d1_1_133"/>
          <p:cNvSpPr/>
          <p:nvPr/>
        </p:nvSpPr>
        <p:spPr>
          <a:xfrm>
            <a:off x="254600" y="1638600"/>
            <a:ext cx="3884100" cy="3580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Possibilidade de acompanhar o ranking de maneira mais interativa</a:t>
            </a:r>
            <a:endParaRPr sz="2300"/>
          </a:p>
        </p:txBody>
      </p:sp>
      <p:sp>
        <p:nvSpPr>
          <p:cNvPr id="242" name="Google Shape;242;g9f787931d1_1_133"/>
          <p:cNvSpPr txBox="1"/>
          <p:nvPr/>
        </p:nvSpPr>
        <p:spPr>
          <a:xfrm>
            <a:off x="4460750" y="2039175"/>
            <a:ext cx="5764200" cy="3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 experiência do usuário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Acompanhamento em tempo real da vaga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Diminuir a demanda de atendimento referente a status de vaga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 acompanhamento e experiência do usuário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243" name="Google Shape;243;g9f787931d1_1_133"/>
          <p:cNvSpPr txBox="1"/>
          <p:nvPr/>
        </p:nvSpPr>
        <p:spPr>
          <a:xfrm>
            <a:off x="5735225" y="1426225"/>
            <a:ext cx="30000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9f787931d1_1_140"/>
          <p:cNvSpPr txBox="1"/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PROPOSTA SOLUTIVA</a:t>
            </a:r>
            <a:endParaRPr/>
          </a:p>
        </p:txBody>
      </p:sp>
      <p:sp>
        <p:nvSpPr>
          <p:cNvPr id="249" name="Google Shape;249;g9f787931d1_1_140"/>
          <p:cNvSpPr/>
          <p:nvPr/>
        </p:nvSpPr>
        <p:spPr>
          <a:xfrm>
            <a:off x="451775" y="1638600"/>
            <a:ext cx="3884100" cy="3580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Melhor c</a:t>
            </a: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onexão de dados entre as vagas inseridas e os usuários que utilizam a ferramenta</a:t>
            </a:r>
            <a:endParaRPr sz="2300"/>
          </a:p>
        </p:txBody>
      </p:sp>
      <p:sp>
        <p:nvSpPr>
          <p:cNvPr id="250" name="Google Shape;250;g9f787931d1_1_140"/>
          <p:cNvSpPr txBox="1"/>
          <p:nvPr/>
        </p:nvSpPr>
        <p:spPr>
          <a:xfrm>
            <a:off x="4430375" y="2040600"/>
            <a:ext cx="5566800" cy="3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 o tempo de escolha e do processo de remoção.</a:t>
            </a:r>
            <a:r>
              <a:rPr lang="pt-BR" sz="2300">
                <a:solidFill>
                  <a:schemeClr val="dk1"/>
                </a:solidFill>
              </a:rPr>
              <a:t>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Melhora o desempenho do sistema para utilização dos usuários.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Reduz de forma indireta o custo efetivo.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9f787931d1_1_140"/>
          <p:cNvSpPr txBox="1"/>
          <p:nvPr/>
        </p:nvSpPr>
        <p:spPr>
          <a:xfrm>
            <a:off x="5607575" y="1304850"/>
            <a:ext cx="300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f787931d1_1_168"/>
          <p:cNvSpPr txBox="1"/>
          <p:nvPr>
            <p:ph type="title"/>
          </p:nvPr>
        </p:nvSpPr>
        <p:spPr>
          <a:xfrm>
            <a:off x="1118809" y="3052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PROPOSTA SOLUTIVA</a:t>
            </a:r>
            <a:endParaRPr/>
          </a:p>
        </p:txBody>
      </p:sp>
      <p:sp>
        <p:nvSpPr>
          <p:cNvPr id="257" name="Google Shape;257;g9f787931d1_1_168"/>
          <p:cNvSpPr/>
          <p:nvPr/>
        </p:nvSpPr>
        <p:spPr>
          <a:xfrm>
            <a:off x="451775" y="1638600"/>
            <a:ext cx="3884100" cy="3580800"/>
          </a:xfrm>
          <a:prstGeom prst="ellipse">
            <a:avLst/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Ferramenta de email para report e comunicação interativa.</a:t>
            </a:r>
            <a:endParaRPr sz="2300"/>
          </a:p>
        </p:txBody>
      </p:sp>
      <p:sp>
        <p:nvSpPr>
          <p:cNvPr id="258" name="Google Shape;258;g9f787931d1_1_168"/>
          <p:cNvSpPr txBox="1"/>
          <p:nvPr/>
        </p:nvSpPr>
        <p:spPr>
          <a:xfrm>
            <a:off x="4430375" y="2040600"/>
            <a:ext cx="55668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Diminui a demanda de suporte ou informações  sobre status ou histórico da vaga.</a:t>
            </a:r>
            <a:r>
              <a:rPr lang="pt-BR" sz="2300">
                <a:solidFill>
                  <a:schemeClr val="dk1"/>
                </a:solidFill>
              </a:rPr>
              <a:t>. 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pt-BR" sz="2300">
                <a:solidFill>
                  <a:schemeClr val="dk1"/>
                </a:solidFill>
              </a:rPr>
              <a:t>Reduz o atendimento de chamados sobre problemas de não alocação de vagas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9f787931d1_1_168"/>
          <p:cNvSpPr txBox="1"/>
          <p:nvPr/>
        </p:nvSpPr>
        <p:spPr>
          <a:xfrm>
            <a:off x="5607575" y="1304850"/>
            <a:ext cx="3000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Benefícios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7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OBJETIVOS DO PROJETO</a:t>
            </a:r>
            <a:endParaRPr/>
          </a:p>
        </p:txBody>
      </p:sp>
      <p:sp>
        <p:nvSpPr>
          <p:cNvPr id="266" name="Google Shape;266;p7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7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31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7"/>
          <p:cNvGrpSpPr/>
          <p:nvPr/>
        </p:nvGrpSpPr>
        <p:grpSpPr>
          <a:xfrm>
            <a:off x="2792114" y="1950021"/>
            <a:ext cx="6607770" cy="4090524"/>
            <a:chOff x="1505181" y="1478"/>
            <a:chExt cx="6607770" cy="4090524"/>
          </a:xfrm>
        </p:grpSpPr>
        <p:sp>
          <p:nvSpPr>
            <p:cNvPr id="269" name="Google Shape;269;p7"/>
            <p:cNvSpPr/>
            <p:nvPr/>
          </p:nvSpPr>
          <p:spPr>
            <a:xfrm>
              <a:off x="1505181" y="1478"/>
              <a:ext cx="3146557" cy="1887934"/>
            </a:xfrm>
            <a:prstGeom prst="rect">
              <a:avLst/>
            </a:prstGeom>
            <a:solidFill>
              <a:srgbClr val="52A01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7"/>
            <p:cNvSpPr txBox="1"/>
            <p:nvPr/>
          </p:nvSpPr>
          <p:spPr>
            <a:xfrm>
              <a:off x="1505181" y="147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Melhorar a eficiência do sistema de remoção de servidores do IFPE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66394" y="1478"/>
              <a:ext cx="3146557" cy="1887934"/>
            </a:xfrm>
            <a:prstGeom prst="rect">
              <a:avLst/>
            </a:prstGeom>
            <a:solidFill>
              <a:srgbClr val="E4B91D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7"/>
            <p:cNvSpPr txBox="1"/>
            <p:nvPr/>
          </p:nvSpPr>
          <p:spPr>
            <a:xfrm>
              <a:off x="4966394" y="147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Reduzir o tempo do ciclo de remoção do processo atual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1505181" y="2204068"/>
              <a:ext cx="3146557" cy="1887934"/>
            </a:xfrm>
            <a:prstGeom prst="rect">
              <a:avLst/>
            </a:prstGeom>
            <a:solidFill>
              <a:srgbClr val="E76615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7"/>
            <p:cNvSpPr txBox="1"/>
            <p:nvPr/>
          </p:nvSpPr>
          <p:spPr>
            <a:xfrm>
              <a:off x="1505181" y="220406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Automatizar as funcionalidades manuais vigentes atualmente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966394" y="2204068"/>
              <a:ext cx="3146557" cy="1887934"/>
            </a:xfrm>
            <a:prstGeom prst="rect">
              <a:avLst/>
            </a:prstGeom>
            <a:solidFill>
              <a:srgbClr val="C42D17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4966394" y="2204068"/>
              <a:ext cx="3146557" cy="18879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b="0" i="0" lang="pt-BR" sz="25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Redução de custos reais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"/>
          <p:cNvSpPr txBox="1"/>
          <p:nvPr>
            <p:ph type="title"/>
          </p:nvPr>
        </p:nvSpPr>
        <p:spPr>
          <a:xfrm>
            <a:off x="766859" y="251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PREMISSAS ADOTADAS</a:t>
            </a:r>
            <a:endParaRPr/>
          </a:p>
        </p:txBody>
      </p:sp>
      <p:sp>
        <p:nvSpPr>
          <p:cNvPr id="282" name="Google Shape;282;p4"/>
          <p:cNvSpPr/>
          <p:nvPr/>
        </p:nvSpPr>
        <p:spPr>
          <a:xfrm>
            <a:off x="5590300" y="1217700"/>
            <a:ext cx="3864600" cy="2578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b="1"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Disponibilidade dos stakeholders para encontros.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83" name="Google Shape;283;p4"/>
          <p:cNvSpPr/>
          <p:nvPr/>
        </p:nvSpPr>
        <p:spPr>
          <a:xfrm>
            <a:off x="5498950" y="4064775"/>
            <a:ext cx="3864600" cy="2578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b="1"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Acesso às informações essenciais para  desenvolvimento do plano do projeto.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4" name="Google Shape;284;p4"/>
          <p:cNvSpPr/>
          <p:nvPr/>
        </p:nvSpPr>
        <p:spPr>
          <a:xfrm>
            <a:off x="1038550" y="1262550"/>
            <a:ext cx="3778200" cy="24888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b="1"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Tempo hábil para agir no desenvolvimento do projeto.</a:t>
            </a:r>
            <a:endParaRPr b="1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4"/>
          <p:cNvSpPr/>
          <p:nvPr/>
        </p:nvSpPr>
        <p:spPr>
          <a:xfrm>
            <a:off x="1038550" y="4064775"/>
            <a:ext cx="3635100" cy="2578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b="1"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Disponibilidade de recursos para custeamento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RISCOS</a:t>
            </a:r>
            <a:endParaRPr/>
          </a:p>
        </p:txBody>
      </p:sp>
      <p:grpSp>
        <p:nvGrpSpPr>
          <p:cNvPr id="291" name="Google Shape;291;p6"/>
          <p:cNvGrpSpPr/>
          <p:nvPr/>
        </p:nvGrpSpPr>
        <p:grpSpPr>
          <a:xfrm>
            <a:off x="1770114" y="1831408"/>
            <a:ext cx="6607913" cy="4090490"/>
            <a:chOff x="1505181" y="1478"/>
            <a:chExt cx="6607913" cy="4090490"/>
          </a:xfrm>
        </p:grpSpPr>
        <p:sp>
          <p:nvSpPr>
            <p:cNvPr id="292" name="Google Shape;292;p6"/>
            <p:cNvSpPr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"/>
            <p:cNvSpPr txBox="1"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Falta de disponibilidade dos stakeholders para discussão.</a:t>
              </a:r>
              <a:endParaRPr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51458" lvl="0" marL="34290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40"/>
                <a:buFont typeface="Arial"/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6"/>
            <p:cNvSpPr txBox="1"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</a:t>
              </a: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Não possui infraestrutura suficiente para implementação.</a:t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65176" lvl="0" marL="3429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224"/>
                <a:buFont typeface="Arial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6"/>
            <p:cNvSpPr txBox="1"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Custo planejado ser elevado para entrega do que foi planejado.</a:t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65176" lvl="0" marL="342900" rtl="0" algn="l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t/>
              </a:r>
              <a:endParaRPr sz="153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410210" lvl="0" marL="342900" rtl="0" algn="l">
                <a:spcBef>
                  <a:spcPts val="100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Char char="►"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"/>
            <p:cNvSpPr txBox="1"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</a:t>
              </a: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Validação negativa do cliente.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"/>
          <p:cNvSpPr txBox="1"/>
          <p:nvPr>
            <p:ph type="title"/>
          </p:nvPr>
        </p:nvSpPr>
        <p:spPr>
          <a:xfrm>
            <a:off x="562184" y="3589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RESTRIÇÕES</a:t>
            </a:r>
            <a:endParaRPr/>
          </a:p>
        </p:txBody>
      </p:sp>
      <p:grpSp>
        <p:nvGrpSpPr>
          <p:cNvPr id="305" name="Google Shape;305;p5"/>
          <p:cNvGrpSpPr/>
          <p:nvPr/>
        </p:nvGrpSpPr>
        <p:grpSpPr>
          <a:xfrm>
            <a:off x="1556614" y="1608221"/>
            <a:ext cx="6607913" cy="4090490"/>
            <a:chOff x="1505181" y="1478"/>
            <a:chExt cx="6607913" cy="4090490"/>
          </a:xfrm>
        </p:grpSpPr>
        <p:sp>
          <p:nvSpPr>
            <p:cNvPr id="306" name="Google Shape;306;p5"/>
            <p:cNvSpPr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5"/>
            <p:cNvSpPr txBox="1"/>
            <p:nvPr/>
          </p:nvSpPr>
          <p:spPr>
            <a:xfrm>
              <a:off x="1505181" y="1478"/>
              <a:ext cx="3146700" cy="1887900"/>
            </a:xfrm>
            <a:prstGeom prst="rect">
              <a:avLst/>
            </a:prstGeom>
            <a:solidFill>
              <a:srgbClr val="FF9900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Falta de encontros </a:t>
              </a:r>
              <a:r>
                <a:rPr lang="pt-BR" sz="2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pessoais na áreas afetadas pelo projeto.</a:t>
              </a:r>
              <a:endParaRPr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-251458" lvl="0" marL="342900" rtl="0" algn="l"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440"/>
                <a:buFont typeface="Arial"/>
                <a:buNone/>
              </a:pPr>
              <a:r>
                <a:t/>
              </a:r>
              <a:endParaRPr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t/>
              </a:r>
              <a:endParaRPr sz="25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5"/>
            <p:cNvSpPr txBox="1"/>
            <p:nvPr/>
          </p:nvSpPr>
          <p:spPr>
            <a:xfrm>
              <a:off x="4966394" y="147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   </a:t>
              </a: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Finalização do projeto em 3 meses.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"/>
            <p:cNvSpPr txBox="1"/>
            <p:nvPr/>
          </p:nvSpPr>
          <p:spPr>
            <a:xfrm>
              <a:off x="1505181" y="220406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rtl="0" algn="ctr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Conciliar horário para reunir os stakeholders</a:t>
              </a:r>
              <a:r>
                <a:rPr lang="pt-BR" sz="1800">
                  <a:solidFill>
                    <a:srgbClr val="3F3F3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</a:t>
              </a:r>
              <a:endParaRPr b="0" i="0" sz="25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0000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5"/>
            <p:cNvSpPr txBox="1"/>
            <p:nvPr/>
          </p:nvSpPr>
          <p:spPr>
            <a:xfrm>
              <a:off x="4966394" y="2204068"/>
              <a:ext cx="3146700" cy="18879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Trebuchet MS"/>
                <a:buNone/>
              </a:pPr>
              <a:r>
                <a:rPr lang="pt-BR" sz="25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Não ter acesso a prática do processo em si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PRINCIPAIS DESAFIOS</a:t>
            </a:r>
            <a:endParaRPr/>
          </a:p>
        </p:txBody>
      </p:sp>
      <p:sp>
        <p:nvSpPr>
          <p:cNvPr id="319" name="Google Shape;319;p8"/>
          <p:cNvSpPr/>
          <p:nvPr/>
        </p:nvSpPr>
        <p:spPr>
          <a:xfrm>
            <a:off x="322300" y="1772700"/>
            <a:ext cx="3948075" cy="1844325"/>
          </a:xfrm>
          <a:prstGeom prst="flowChartPreparat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b="1"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Entendimento do funcionamento lógico do sistema na prática.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8"/>
          <p:cNvSpPr/>
          <p:nvPr/>
        </p:nvSpPr>
        <p:spPr>
          <a:xfrm>
            <a:off x="5022825" y="4530625"/>
            <a:ext cx="3948075" cy="1844325"/>
          </a:xfrm>
          <a:prstGeom prst="flowChartPreparat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b="1"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Saber a compatibilidade do site do sistema em si.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8"/>
          <p:cNvSpPr/>
          <p:nvPr/>
        </p:nvSpPr>
        <p:spPr>
          <a:xfrm>
            <a:off x="5022825" y="1772700"/>
            <a:ext cx="3948075" cy="1844325"/>
          </a:xfrm>
          <a:prstGeom prst="flowChartPreparat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b="1"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Noção dos recursos disponíveis.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2" name="Google Shape;322;p8"/>
          <p:cNvSpPr/>
          <p:nvPr/>
        </p:nvSpPr>
        <p:spPr>
          <a:xfrm>
            <a:off x="322300" y="4530625"/>
            <a:ext cx="3948075" cy="1844325"/>
          </a:xfrm>
          <a:prstGeom prst="flowChartPreparation">
            <a:avLst/>
          </a:prstGeom>
          <a:solidFill>
            <a:srgbClr val="76A5A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04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►"/>
            </a:pPr>
            <a:r>
              <a:rPr b="1" lang="pt-BR"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Encontrar uma ferramenta 100% compatível para aplicação.</a:t>
            </a:r>
            <a:endParaRPr b="1"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f787931d1_1_149"/>
          <p:cNvSpPr txBox="1"/>
          <p:nvPr>
            <p:ph type="title"/>
          </p:nvPr>
        </p:nvSpPr>
        <p:spPr>
          <a:xfrm>
            <a:off x="813884" y="3365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DIAGRAMA DE ISHIKAWA</a:t>
            </a:r>
            <a:endParaRPr/>
          </a:p>
        </p:txBody>
      </p:sp>
      <p:pic>
        <p:nvPicPr>
          <p:cNvPr id="328" name="Google Shape;328;g9f787931d1_1_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375" y="1160075"/>
            <a:ext cx="9451949" cy="51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type="title"/>
          </p:nvPr>
        </p:nvSpPr>
        <p:spPr>
          <a:xfrm>
            <a:off x="646975" y="169600"/>
            <a:ext cx="8596800" cy="6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ÍNDICE DA APRESENTAÇÃO</a:t>
            </a:r>
            <a:endParaRPr/>
          </a:p>
        </p:txBody>
      </p:sp>
      <p:sp>
        <p:nvSpPr>
          <p:cNvPr id="181" name="Google Shape;181;p2"/>
          <p:cNvSpPr txBox="1"/>
          <p:nvPr>
            <p:ph idx="1" type="body"/>
          </p:nvPr>
        </p:nvSpPr>
        <p:spPr>
          <a:xfrm>
            <a:off x="1044000" y="842200"/>
            <a:ext cx="8596800" cy="55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CONTEXTO DO PROJETO</a:t>
            </a:r>
            <a:br>
              <a:rPr lang="pt-BR"/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PROCESSO ATUAL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DEMONSTRAÇÃO DO PROCESSO ATUAL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PROPOSTA DE MELHORIA DO PROCESSO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OBJETIVOS DO PROJETO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PREMISSAS ADOTADAS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RISCOS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RESTRIÇÕES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PRINCIPAIS DESAFIOS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METODOLOGIA ADOTADA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STAKEHOLDERS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>
                <a:solidFill>
                  <a:srgbClr val="262626"/>
                </a:solidFill>
              </a:rPr>
              <a:t>CRONOGRAMA PRINCIPAL (MACRO)</a:t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9"/>
          <p:cNvSpPr txBox="1"/>
          <p:nvPr>
            <p:ph type="title"/>
          </p:nvPr>
        </p:nvSpPr>
        <p:spPr>
          <a:xfrm>
            <a:off x="731034" y="2335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METODOLOGIA ADOTADA (SCRUM) </a:t>
            </a:r>
            <a:endParaRPr/>
          </a:p>
        </p:txBody>
      </p:sp>
      <p:pic>
        <p:nvPicPr>
          <p:cNvPr id="334" name="Google Shape;33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25" y="1101976"/>
            <a:ext cx="8361076" cy="54242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9"/>
          <p:cNvSpPr/>
          <p:nvPr/>
        </p:nvSpPr>
        <p:spPr>
          <a:xfrm>
            <a:off x="1574300" y="3286350"/>
            <a:ext cx="1200300" cy="71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9"/>
          <p:cNvSpPr/>
          <p:nvPr/>
        </p:nvSpPr>
        <p:spPr>
          <a:xfrm>
            <a:off x="2381125" y="1416800"/>
            <a:ext cx="1200300" cy="5136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"/>
          <p:cNvSpPr/>
          <p:nvPr/>
        </p:nvSpPr>
        <p:spPr>
          <a:xfrm>
            <a:off x="5037725" y="3522450"/>
            <a:ext cx="865800" cy="48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>
            <a:off x="3424075" y="5126275"/>
            <a:ext cx="1033200" cy="482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>
            <a:off x="6680900" y="2390950"/>
            <a:ext cx="580500" cy="334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9"/>
          <p:cNvSpPr/>
          <p:nvPr/>
        </p:nvSpPr>
        <p:spPr>
          <a:xfrm>
            <a:off x="7143400" y="5255600"/>
            <a:ext cx="1786500" cy="71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"/>
          <p:cNvSpPr txBox="1"/>
          <p:nvPr/>
        </p:nvSpPr>
        <p:spPr>
          <a:xfrm>
            <a:off x="6730125" y="2351575"/>
            <a:ext cx="5805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24h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2" name="Google Shape;342;p9"/>
          <p:cNvSpPr txBox="1"/>
          <p:nvPr/>
        </p:nvSpPr>
        <p:spPr>
          <a:xfrm>
            <a:off x="2597425" y="1357750"/>
            <a:ext cx="10332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Product Backlog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1820275" y="3314850"/>
            <a:ext cx="10824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Sprint Backlog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4" name="Google Shape;344;p9"/>
          <p:cNvSpPr txBox="1"/>
          <p:nvPr/>
        </p:nvSpPr>
        <p:spPr>
          <a:xfrm>
            <a:off x="3611125" y="5169625"/>
            <a:ext cx="6591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Sprint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5" name="Google Shape;345;p9"/>
          <p:cNvSpPr txBox="1"/>
          <p:nvPr/>
        </p:nvSpPr>
        <p:spPr>
          <a:xfrm>
            <a:off x="7418800" y="5417000"/>
            <a:ext cx="14070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Produto Final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9"/>
          <p:cNvSpPr txBox="1"/>
          <p:nvPr/>
        </p:nvSpPr>
        <p:spPr>
          <a:xfrm>
            <a:off x="5037725" y="3483500"/>
            <a:ext cx="954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1 - 2 semanas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41659dad7_1_2"/>
          <p:cNvSpPr txBox="1"/>
          <p:nvPr>
            <p:ph type="title"/>
          </p:nvPr>
        </p:nvSpPr>
        <p:spPr>
          <a:xfrm>
            <a:off x="731034" y="233575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RESPONSABILIDADES DO INTEGRANTES</a:t>
            </a:r>
            <a:r>
              <a:rPr lang="pt-BR"/>
              <a:t> (MODELO SCRUM) </a:t>
            </a:r>
            <a:endParaRPr/>
          </a:p>
        </p:txBody>
      </p:sp>
      <p:sp>
        <p:nvSpPr>
          <p:cNvPr id="352" name="Google Shape;352;ga41659dad7_1_2"/>
          <p:cNvSpPr txBox="1"/>
          <p:nvPr/>
        </p:nvSpPr>
        <p:spPr>
          <a:xfrm>
            <a:off x="859500" y="1554475"/>
            <a:ext cx="80397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Luiz Mendes - </a:t>
            </a: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Gerente do projeto: </a:t>
            </a: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Responsável por a</a:t>
            </a: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ssegurar o escopo do projeto, monitorar os indicadores dos projetos, obter, selecionar e adquirir recursos humanos, financeiros e materiais, coordenar as partes interessadas, gerenciar conflitos e comunicar decisões e resultados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Marcson Santos - </a:t>
            </a: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Scrum Master: Responsável por potencializar o trabalho da equipe e torná-la independente para a realização das funções, permitindo  a comunicação entre as partes envolvidas na produção.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Thiago França - PMO: Responsável por disponibilizar informações consolidadas sobre os projetos que estão sob seu controle;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pt-BR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Lucas do Carmo - PMO: Responsável por fornecer suporte metodológico e ferramental para os gerentes de projetos.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10"/>
          <p:cNvSpPr txBox="1"/>
          <p:nvPr>
            <p:ph type="title"/>
          </p:nvPr>
        </p:nvSpPr>
        <p:spPr>
          <a:xfrm>
            <a:off x="760875" y="875426"/>
            <a:ext cx="3895800" cy="48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STAKEHOLDERS</a:t>
            </a:r>
            <a:endParaRPr/>
          </a:p>
        </p:txBody>
      </p:sp>
      <p:sp>
        <p:nvSpPr>
          <p:cNvPr id="359" name="Google Shape;359;p10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0"/>
          <p:cNvCxnSpPr/>
          <p:nvPr/>
        </p:nvCxnSpPr>
        <p:spPr>
          <a:xfrm>
            <a:off x="4656670" y="1442595"/>
            <a:ext cx="0" cy="393700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1" name="Google Shape;361;p10"/>
          <p:cNvSpPr/>
          <p:nvPr/>
        </p:nvSpPr>
        <p:spPr>
          <a:xfrm flipH="1" rot="10800000">
            <a:off x="11364139" y="0"/>
            <a:ext cx="842596" cy="4616289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2" name="Google Shape;362;p10"/>
          <p:cNvGraphicFramePr/>
          <p:nvPr/>
        </p:nvGraphicFramePr>
        <p:xfrm>
          <a:off x="5380950" y="45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{361285A0-8EDB-4B47-8CE2-E3712B146E24}</a:tableStyleId>
              </a:tblPr>
              <a:tblGrid>
                <a:gridCol w="2360550"/>
                <a:gridCol w="2643100"/>
              </a:tblGrid>
              <a:tr h="517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Descrição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20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Stakeholder</a:t>
                      </a:r>
                      <a:endParaRPr b="1" sz="20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accent1"/>
                    </a:solidFill>
                  </a:tcPr>
                </a:tc>
              </a:tr>
              <a:tr h="41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Patrocinador 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EFEF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IFPE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41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Cliente Final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Zilmara Peixoto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Product Owner (Cliente)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Marco Eugênio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do projeto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Luiz Felipe Mendes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41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Marcson Santos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416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Lucas do Carmo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Thiago de França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Tester / Usuário Final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Servidores do IFPE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SGE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Simone Santos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de PGP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Alexandre Vasconcelos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509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Consultor(a) de GPN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700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Carla Lima</a:t>
                      </a:r>
                      <a:endParaRPr sz="1700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9cd0337c7e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Comunicação Adotada</a:t>
            </a:r>
            <a:endParaRPr/>
          </a:p>
        </p:txBody>
      </p:sp>
      <p:sp>
        <p:nvSpPr>
          <p:cNvPr id="368" name="Google Shape;368;g9cd0337c7e_0_0"/>
          <p:cNvSpPr txBox="1"/>
          <p:nvPr>
            <p:ph idx="1" type="body"/>
          </p:nvPr>
        </p:nvSpPr>
        <p:spPr>
          <a:xfrm>
            <a:off x="838475" y="16592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rebuchet MS"/>
              <a:buChar char="►"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Devido ao cenário atual de pandemia que a humanidade enfrenta, o processo de comunicação é realizado através de encontros virtuais entre as partes que compõe o projeto como um todo.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graphicFrame>
        <p:nvGraphicFramePr>
          <p:cNvPr id="369" name="Google Shape;369;g9cd0337c7e_0_0"/>
          <p:cNvGraphicFramePr/>
          <p:nvPr/>
        </p:nvGraphicFramePr>
        <p:xfrm>
          <a:off x="458925" y="313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{FBFC52EA-3FA3-403E-90EF-C5BB5AC607D1}</a:tableStyleId>
              </a:tblPr>
              <a:tblGrid>
                <a:gridCol w="3306650"/>
                <a:gridCol w="3306650"/>
                <a:gridCol w="3306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StakeHolders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Mensagens Instatâneas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Encontro Síncronos (Meeting Online)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GP e Equipe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 vez na semana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(GP+Equipe) e Product Owner (cliente)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Diário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1 vez a cada 15 - 20 dias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(GP+Equipe)  e Cliente Real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Não houve ainda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1 vez a cada 15 - 20 dias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9cb23f9c51_0_0"/>
          <p:cNvSpPr/>
          <p:nvPr/>
        </p:nvSpPr>
        <p:spPr>
          <a:xfrm>
            <a:off x="-1611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g9cb23f9c51_0_0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9cb23f9c51_0_0"/>
          <p:cNvSpPr/>
          <p:nvPr/>
        </p:nvSpPr>
        <p:spPr>
          <a:xfrm flipH="1" rot="10800000">
            <a:off x="11364139" y="-111"/>
            <a:ext cx="842700" cy="46164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g9cb23f9c51_0_0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Custos do Projeto</a:t>
            </a:r>
            <a:endParaRPr/>
          </a:p>
        </p:txBody>
      </p:sp>
      <p:graphicFrame>
        <p:nvGraphicFramePr>
          <p:cNvPr id="378" name="Google Shape;378;g9cb23f9c51_0_0"/>
          <p:cNvGraphicFramePr/>
          <p:nvPr/>
        </p:nvGraphicFramePr>
        <p:xfrm>
          <a:off x="1241713" y="164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{361285A0-8EDB-4B47-8CE2-E3712B146E24}</a:tableStyleId>
              </a:tblPr>
              <a:tblGrid>
                <a:gridCol w="2396350"/>
                <a:gridCol w="2385150"/>
                <a:gridCol w="2709900"/>
                <a:gridCol w="2217175"/>
              </a:tblGrid>
              <a:tr h="333375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(Homem x Hora)</a:t>
                      </a:r>
                      <a:endParaRPr sz="20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</a:tr>
              <a:tr h="295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Funções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Integrantes 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Mensal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Hora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de Projeto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Luiz Felipe Mendes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	10.804,37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64,30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Marcson Santos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8.788,00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52,30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Lucas do Carmo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7.232,00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Thiago de França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  	7.232,00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Total Estimado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 	34.056,37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	202,68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9" name="Google Shape;379;g9cb23f9c51_0_0"/>
          <p:cNvSpPr txBox="1"/>
          <p:nvPr/>
        </p:nvSpPr>
        <p:spPr>
          <a:xfrm>
            <a:off x="1495800" y="4833450"/>
            <a:ext cx="94545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Obs: Os custos são baseados em 21 dias úteis levando em conta 8 horas de trabalho.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9cb23f9c51_0_35"/>
          <p:cNvSpPr/>
          <p:nvPr/>
        </p:nvSpPr>
        <p:spPr>
          <a:xfrm>
            <a:off x="-16115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5" name="Google Shape;385;g9cb23f9c51_0_35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g9cb23f9c51_0_35"/>
          <p:cNvSpPr/>
          <p:nvPr/>
        </p:nvSpPr>
        <p:spPr>
          <a:xfrm flipH="1" rot="10800000">
            <a:off x="11364139" y="-111"/>
            <a:ext cx="842700" cy="46164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9cb23f9c51_0_35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Custos do Projeto</a:t>
            </a:r>
            <a:endParaRPr/>
          </a:p>
        </p:txBody>
      </p:sp>
      <p:graphicFrame>
        <p:nvGraphicFramePr>
          <p:cNvPr id="388" name="Google Shape;388;g9cb23f9c51_0_35"/>
          <p:cNvGraphicFramePr/>
          <p:nvPr/>
        </p:nvGraphicFramePr>
        <p:xfrm>
          <a:off x="284513" y="130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{361285A0-8EDB-4B47-8CE2-E3712B146E24}</a:tableStyleId>
              </a:tblPr>
              <a:tblGrid>
                <a:gridCol w="2270725"/>
                <a:gridCol w="2260150"/>
                <a:gridCol w="2567875"/>
                <a:gridCol w="2100950"/>
                <a:gridCol w="2100950"/>
              </a:tblGrid>
              <a:tr h="333375"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Custo (Homem x Hora)</a:t>
                      </a:r>
                      <a:endParaRPr sz="2000"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accent2"/>
                    </a:solidFill>
                  </a:tcPr>
                </a:tc>
                <a:tc hMerge="1"/>
                <a:tc hMerge="1"/>
                <a:tc hMerge="1"/>
                <a:tc hMerge="1"/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Funções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Tempo Dedicado (hrs/dia)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Salário Hora</a:t>
                      </a:r>
                      <a:endParaRPr>
                        <a:solidFill>
                          <a:schemeClr val="lt1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Dias Trabalhados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solidFill>
                            <a:schemeClr val="lt1"/>
                          </a:solidFill>
                        </a:rPr>
                        <a:t>Custo Final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Gerente de Projeto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64,30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          </a:t>
                      </a:r>
                      <a:r>
                        <a:rPr lang="pt-BR"/>
                        <a:t>7.716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Scrum Master 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52,30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          </a:t>
                      </a:r>
                      <a:r>
                        <a:rPr lang="pt-BR"/>
                        <a:t>6.276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          5.164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PMO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  	43,04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>
                          <a:solidFill>
                            <a:schemeClr val="dk1"/>
                          </a:solidFill>
                        </a:rPr>
                        <a:t>R$           5.164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 R$              	202,68</a:t>
                      </a:r>
                      <a:endParaRPr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R$           </a:t>
                      </a:r>
                      <a:r>
                        <a:rPr lang="pt-BR"/>
                        <a:t>24.320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9" name="Google Shape;389;g9cb23f9c51_0_35"/>
          <p:cNvSpPr txBox="1"/>
          <p:nvPr/>
        </p:nvSpPr>
        <p:spPr>
          <a:xfrm>
            <a:off x="448800" y="4616300"/>
            <a:ext cx="94545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Trebuchet MS"/>
                <a:ea typeface="Trebuchet MS"/>
                <a:cs typeface="Trebuchet MS"/>
                <a:sym typeface="Trebuchet MS"/>
              </a:rPr>
              <a:t>Obs: São trabalhados 3 dias por semana entre o período de 01/09/2020 até 14/11/2020.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9cb92542d9_1_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5" name="Google Shape;395;g9cb92542d9_1_0"/>
          <p:cNvSpPr txBox="1"/>
          <p:nvPr>
            <p:ph type="title"/>
          </p:nvPr>
        </p:nvSpPr>
        <p:spPr>
          <a:xfrm>
            <a:off x="842608" y="287300"/>
            <a:ext cx="10197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ATIVIDADES REALIZADAS</a:t>
            </a:r>
            <a:endParaRPr/>
          </a:p>
        </p:txBody>
      </p:sp>
      <p:sp>
        <p:nvSpPr>
          <p:cNvPr id="396" name="Google Shape;396;g9cb92542d9_1_0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g9cb92542d9_1_0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g9cb92542d9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988" y="1083449"/>
            <a:ext cx="8066824" cy="53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9cb92542d9_1_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g9cb92542d9_1_16"/>
          <p:cNvSpPr txBox="1"/>
          <p:nvPr>
            <p:ph type="title"/>
          </p:nvPr>
        </p:nvSpPr>
        <p:spPr>
          <a:xfrm>
            <a:off x="1286933" y="609600"/>
            <a:ext cx="10197600" cy="1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AJUSTES REALIZADOS</a:t>
            </a:r>
            <a:endParaRPr/>
          </a:p>
        </p:txBody>
      </p:sp>
      <p:sp>
        <p:nvSpPr>
          <p:cNvPr id="405" name="Google Shape;405;g9cb92542d9_1_16"/>
          <p:cNvSpPr/>
          <p:nvPr/>
        </p:nvSpPr>
        <p:spPr>
          <a:xfrm rot="10800000">
            <a:off x="-104" y="54"/>
            <a:ext cx="842700" cy="5666100"/>
          </a:xfrm>
          <a:prstGeom prst="triangle">
            <a:avLst>
              <a:gd fmla="val 10000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9cb92542d9_1_16"/>
          <p:cNvSpPr/>
          <p:nvPr/>
        </p:nvSpPr>
        <p:spPr>
          <a:xfrm flipH="1">
            <a:off x="1174320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>
              <a:alpha val="8431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9cb92542d9_1_16"/>
          <p:cNvSpPr txBox="1"/>
          <p:nvPr/>
        </p:nvSpPr>
        <p:spPr>
          <a:xfrm>
            <a:off x="1970650" y="1934875"/>
            <a:ext cx="9088800" cy="3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Ajustamos a ordem da apresentação 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 fim</a:t>
            </a: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de atingir o objetivo principal.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Migramos do Github para o trello para organização das tarefas da equipe.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Atualizado o modelo de apresentação da contextualização para apoiar o entendimento de  maneira visual.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Realizamos alterações na metodologia adotada.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pt-BR" sz="18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Adicionado os custos totais do integrantes do projeto (Homem x Hora)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5393c3e83a_1_13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5393c3e83a_1_13"/>
          <p:cNvSpPr/>
          <p:nvPr/>
        </p:nvSpPr>
        <p:spPr>
          <a:xfrm flipH="1" rot="10800000">
            <a:off x="11364139" y="-111"/>
            <a:ext cx="842700" cy="4616400"/>
          </a:xfrm>
          <a:prstGeom prst="triangle">
            <a:avLst>
              <a:gd fmla="val 10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g5393c3e83a_1_13"/>
          <p:cNvSpPr txBox="1"/>
          <p:nvPr/>
        </p:nvSpPr>
        <p:spPr>
          <a:xfrm>
            <a:off x="2293775" y="447650"/>
            <a:ext cx="6947400" cy="8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MATRIZ DE EVENTOS</a:t>
            </a:r>
            <a:endParaRPr sz="2900"/>
          </a:p>
        </p:txBody>
      </p:sp>
      <p:graphicFrame>
        <p:nvGraphicFramePr>
          <p:cNvPr id="415" name="Google Shape;415;g5393c3e83a_1_13"/>
          <p:cNvGraphicFramePr/>
          <p:nvPr/>
        </p:nvGraphicFramePr>
        <p:xfrm>
          <a:off x="331450" y="13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{361285A0-8EDB-4B47-8CE2-E3712B146E24}</a:tableStyleId>
              </a:tblPr>
              <a:tblGrid>
                <a:gridCol w="1021300"/>
                <a:gridCol w="4449900"/>
                <a:gridCol w="719075"/>
                <a:gridCol w="646125"/>
                <a:gridCol w="719075"/>
                <a:gridCol w="646125"/>
                <a:gridCol w="594025"/>
                <a:gridCol w="740975"/>
                <a:gridCol w="548525"/>
              </a:tblGrid>
              <a:tr h="3589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DATA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415:0:0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Evento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415:0:1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Luiz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415:0:2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Lucas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415:0:3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Marcson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415:0:4"/>
                      </a:ext>
                    </a:extLst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Thiago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  <a:extLst>
                      <a:ext uri="http://customooxmlschemas.google.com/">
                        <go:slidesCustomData xmlns:go="http://customooxmlschemas.google.com/" cellId="415: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Legenda: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0:8"/>
                      </a:ext>
                    </a:extLst>
                  </a:tcPr>
                </a:tc>
              </a:tr>
              <a:tr h="200025">
                <a:tc vMerge="1"/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:8"/>
                      </a:ext>
                    </a:extLst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03/09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Reunião para contextualização do caso</a:t>
                      </a:r>
                      <a:endParaRPr i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R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155CC"/>
                    </a:solidFill>
                    <a:extLst>
                      <a:ext uri="http://customooxmlschemas.google.com/">
                        <go:slidesCustomData xmlns:go="http://customooxmlschemas.google.com/" cellId="415: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Responsável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2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03/09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do integrantes para estruturar o processo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A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Autoridade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3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08/09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4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Kickoff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4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4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4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4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4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4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C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4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Consultado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4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17/09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5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para correção do elementos apontados no kickoff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5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5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5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5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5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5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/>
                        <a:t>I</a:t>
                      </a:r>
                      <a:endParaRPr b="1" sz="10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  <a:extLst>
                      <a:ext uri="http://customooxmlschemas.google.com/">
                        <go:slidesCustomData xmlns:go="http://customooxmlschemas.google.com/" cellId="415:5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/>
                        <a:t>Informado</a:t>
                      </a:r>
                      <a:endParaRPr sz="1000"/>
                    </a:p>
                  </a:txBody>
                  <a:tcPr marT="19050" marB="19050" marR="91425" marL="9142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5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24/09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6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Validação da Modelagem do Processo Atual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6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6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6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6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6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6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6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6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29/09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7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1º Status Report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7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7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7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7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7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7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7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7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08/10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8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para implementar melhoria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8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8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8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8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8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8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8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8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13/10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9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Elaboração da proposta solutiva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9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9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9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9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9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9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9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9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16/10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0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Validação de Propostas Solutiva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0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10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0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0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0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0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0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0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20/10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1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 º Status Report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1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11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1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1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1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1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1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1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29/10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2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Reunião de Ajustes e Feedbacks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2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12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12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12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C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  <a:extLst>
                      <a:ext uri="http://customooxmlschemas.google.com/">
                        <go:slidesCustomData xmlns:go="http://customooxmlschemas.google.com/" cellId="415:12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2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2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2:8"/>
                      </a:ext>
                    </a:extLst>
                  </a:tcPr>
                </a:tc>
              </a:tr>
              <a:tr h="251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/>
                        <a:t>13/11</a:t>
                      </a:r>
                      <a:endParaRPr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3:0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-BR" sz="1200"/>
                        <a:t>Entrega Final</a:t>
                      </a:r>
                      <a:endParaRPr i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3:1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A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  <a:extLst>
                      <a:ext uri="http://customooxmlschemas.google.com/">
                        <go:slidesCustomData xmlns:go="http://customooxmlschemas.google.com/" cellId="415:13:2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3:3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3:4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/>
                        <a:t>R</a:t>
                      </a:r>
                      <a:endParaRPr b="1" sz="12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78D8"/>
                    </a:solidFill>
                    <a:extLst>
                      <a:ext uri="http://customooxmlschemas.google.com/">
                        <go:slidesCustomData xmlns:go="http://customooxmlschemas.google.com/" cellId="415:13:5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3:6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3:7"/>
                      </a:ext>
                    </a:extLs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extLst>
                      <a:ext uri="http://customooxmlschemas.google.com/">
                        <go:slidesCustomData xmlns:go="http://customooxmlschemas.google.com/" cellId="415:13:8"/>
                      </a:ext>
                    </a:extLs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22" name="Google Shape;422;p11"/>
          <p:cNvCxnSpPr/>
          <p:nvPr/>
        </p:nvCxnSpPr>
        <p:spPr>
          <a:xfrm>
            <a:off x="3953376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6C911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11"/>
          <p:cNvCxnSpPr/>
          <p:nvPr/>
        </p:nvCxnSpPr>
        <p:spPr>
          <a:xfrm flipH="1">
            <a:off x="2133042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11"/>
          <p:cNvSpPr/>
          <p:nvPr/>
        </p:nvSpPr>
        <p:spPr>
          <a:xfrm>
            <a:off x="3324631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411"/>
            </a:schemeClr>
          </a:solidFill>
          <a:ln>
            <a:noFill/>
          </a:ln>
        </p:spPr>
      </p:sp>
      <p:sp>
        <p:nvSpPr>
          <p:cNvPr id="425" name="Google Shape;425;p11"/>
          <p:cNvSpPr/>
          <p:nvPr/>
        </p:nvSpPr>
        <p:spPr>
          <a:xfrm>
            <a:off x="3746597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426" name="Google Shape;426;p11"/>
          <p:cNvSpPr/>
          <p:nvPr/>
        </p:nvSpPr>
        <p:spPr>
          <a:xfrm>
            <a:off x="3075488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372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/>
          <p:nvPr/>
        </p:nvSpPr>
        <p:spPr>
          <a:xfrm>
            <a:off x="3477655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69411"/>
            </a:srgbClr>
          </a:solidFill>
          <a:ln>
            <a:noFill/>
          </a:ln>
        </p:spPr>
      </p:sp>
      <p:sp>
        <p:nvSpPr>
          <p:cNvPr id="428" name="Google Shape;428;p11"/>
          <p:cNvSpPr/>
          <p:nvPr/>
        </p:nvSpPr>
        <p:spPr>
          <a:xfrm>
            <a:off x="4514821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1"/>
          <p:cNvSpPr txBox="1"/>
          <p:nvPr>
            <p:ph type="title"/>
          </p:nvPr>
        </p:nvSpPr>
        <p:spPr>
          <a:xfrm>
            <a:off x="677334" y="609600"/>
            <a:ext cx="3927909" cy="5175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EFEFE"/>
                </a:solidFill>
              </a:rPr>
              <a:t>CRONOGRAMA PRINCIPAL (MACRO)</a:t>
            </a: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5082154" y="-8479"/>
            <a:ext cx="7109846" cy="6866467"/>
          </a:xfrm>
          <a:custGeom>
            <a:rect b="b" l="l" r="r" t="t"/>
            <a:pathLst>
              <a:path extrusionOk="0" h="6866467" w="7109846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11"/>
          <p:cNvSpPr txBox="1"/>
          <p:nvPr>
            <p:ph idx="1" type="body"/>
          </p:nvPr>
        </p:nvSpPr>
        <p:spPr>
          <a:xfrm>
            <a:off x="5452575" y="358125"/>
            <a:ext cx="6369000" cy="588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01/09/2020 - Início do Projeto </a:t>
            </a:r>
            <a:endParaRPr b="1" sz="15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08/09/2020 - Kickoff</a:t>
            </a:r>
            <a:endParaRPr b="1" sz="1500">
              <a:solidFill>
                <a:srgbClr val="FFFFFF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b="1" lang="pt-BR" sz="1500">
                <a:solidFill>
                  <a:srgbClr val="FFFFFF"/>
                </a:solidFill>
              </a:rPr>
              <a:t>Apresentação do Plano Inicial do projeto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29/09/2020 - </a:t>
            </a:r>
            <a:r>
              <a:rPr b="1" lang="pt-BR" sz="1500">
                <a:solidFill>
                  <a:schemeClr val="lt1"/>
                </a:solidFill>
              </a:rPr>
              <a:t>1º Status Report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pt-BR" sz="1500">
                <a:solidFill>
                  <a:srgbClr val="FFFFFF"/>
                </a:solidFill>
              </a:rPr>
              <a:t>Será apresentado o andamento do projeto em sua construção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21/10/2020 - </a:t>
            </a:r>
            <a:r>
              <a:rPr b="1" lang="pt-BR" sz="1500">
                <a:solidFill>
                  <a:schemeClr val="lt1"/>
                </a:solidFill>
              </a:rPr>
              <a:t>2º Status Report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pt-BR" sz="1500">
                <a:solidFill>
                  <a:srgbClr val="FFFFFF"/>
                </a:solidFill>
              </a:rPr>
              <a:t>Será apresentado o andamento do projeto em sua construção.</a:t>
            </a:r>
            <a:endParaRPr/>
          </a:p>
          <a:p>
            <a:pPr indent="-2667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FFFFFF"/>
                </a:solidFill>
              </a:rPr>
              <a:t>14/11/2020 - </a:t>
            </a:r>
            <a:r>
              <a:rPr b="1" lang="pt-BR" sz="1500">
                <a:solidFill>
                  <a:schemeClr val="lt1"/>
                </a:solidFill>
              </a:rPr>
              <a:t>Apresentação Final do projeto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b="1" lang="pt-BR" sz="1500">
                <a:solidFill>
                  <a:srgbClr val="FFFFFF"/>
                </a:solidFill>
              </a:rPr>
              <a:t>Apresentação do projeto construído e pronto para aplicação de fato,  pronto para realização dos testes de implementação</a:t>
            </a:r>
            <a:endParaRPr/>
          </a:p>
          <a:p>
            <a:pPr indent="0" lvl="0" marL="76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CONTEXTO DO PROJETO</a:t>
            </a:r>
            <a:endParaRPr/>
          </a:p>
        </p:txBody>
      </p:sp>
      <p:sp>
        <p:nvSpPr>
          <p:cNvPr id="187" name="Google Shape;187;p3"/>
          <p:cNvSpPr txBox="1"/>
          <p:nvPr>
            <p:ph idx="1" type="body"/>
          </p:nvPr>
        </p:nvSpPr>
        <p:spPr>
          <a:xfrm>
            <a:off x="766850" y="1408554"/>
            <a:ext cx="8596800" cy="51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766850" y="1651900"/>
            <a:ext cx="3580800" cy="2048400"/>
          </a:xfrm>
          <a:prstGeom prst="flowChartAlternateProcess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latin typeface="Trebuchet MS"/>
                <a:ea typeface="Trebuchet MS"/>
                <a:cs typeface="Trebuchet MS"/>
                <a:sym typeface="Trebuchet MS"/>
              </a:rPr>
              <a:t>Trata-se de um sistema informatizado já existente  que atinge cerca de 2.500 servidores em cerca de 17 Campus do IFPE. </a:t>
            </a:r>
            <a:endParaRPr b="1"/>
          </a:p>
        </p:txBody>
      </p:sp>
      <p:sp>
        <p:nvSpPr>
          <p:cNvPr id="189" name="Google Shape;189;p3"/>
          <p:cNvSpPr/>
          <p:nvPr/>
        </p:nvSpPr>
        <p:spPr>
          <a:xfrm>
            <a:off x="5162825" y="1651900"/>
            <a:ext cx="3929100" cy="2048400"/>
          </a:xfrm>
          <a:prstGeom prst="flowChartAlternateProcess">
            <a:avLst/>
          </a:prstGeom>
          <a:solidFill>
            <a:srgbClr val="6FA8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latin typeface="Trebuchet MS"/>
                <a:ea typeface="Trebuchet MS"/>
                <a:cs typeface="Trebuchet MS"/>
                <a:sym typeface="Trebuchet MS"/>
              </a:rPr>
              <a:t>Responsável pela </a:t>
            </a:r>
            <a:r>
              <a:rPr b="1" lang="pt-BR" sz="1800">
                <a:latin typeface="Trebuchet MS"/>
                <a:ea typeface="Trebuchet MS"/>
                <a:cs typeface="Trebuchet MS"/>
                <a:sym typeface="Trebuchet MS"/>
              </a:rPr>
              <a:t>remoção de servidores entre os Campus do IFPE, para oferecer mobilidade/oportunidade interna de vagas</a:t>
            </a:r>
            <a:endParaRPr b="1"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590325" y="4292000"/>
            <a:ext cx="3580800" cy="2048400"/>
          </a:xfrm>
          <a:prstGeom prst="flowChartAlternateProcess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Foi implementado com a finalidade de equalizar o processo de troca de Campus entre os servidores.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5601650" y="4165850"/>
            <a:ext cx="3762000" cy="2300700"/>
          </a:xfrm>
          <a:prstGeom prst="flowChartAlternateProcess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Atualmente </a:t>
            </a:r>
            <a:r>
              <a:rPr b="1" lang="pt-BR" sz="18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possui um tempo de execução do processo superior ao que pode ser realizado, é composto de processos mecânicos que podem ser automatizados.</a:t>
            </a:r>
            <a:endParaRPr b="1" sz="18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9cb23f9c51_2_7"/>
          <p:cNvSpPr txBox="1"/>
          <p:nvPr>
            <p:ph type="title"/>
          </p:nvPr>
        </p:nvSpPr>
        <p:spPr>
          <a:xfrm>
            <a:off x="1713646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PROCESSO ATUAL</a:t>
            </a:r>
            <a:endParaRPr/>
          </a:p>
        </p:txBody>
      </p:sp>
      <p:pic>
        <p:nvPicPr>
          <p:cNvPr id="197" name="Google Shape;197;g9cb23f9c51_2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5675"/>
            <a:ext cx="12191999" cy="5650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a41659dad7_0_16"/>
          <p:cNvPicPr preferRelativeResize="0"/>
          <p:nvPr/>
        </p:nvPicPr>
        <p:blipFill rotWithShape="1">
          <a:blip r:embed="rId3">
            <a:alphaModFix/>
          </a:blip>
          <a:srcRect b="0" l="6576" r="0" t="0"/>
          <a:stretch/>
        </p:blipFill>
        <p:spPr>
          <a:xfrm>
            <a:off x="0" y="1111643"/>
            <a:ext cx="12192002" cy="549053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a41659dad7_0_16"/>
          <p:cNvSpPr txBox="1"/>
          <p:nvPr/>
        </p:nvSpPr>
        <p:spPr>
          <a:xfrm>
            <a:off x="1145975" y="71625"/>
            <a:ext cx="8093400" cy="9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DEMONSTRAÇÃO DO PROCESSO </a:t>
            </a:r>
            <a:r>
              <a:rPr lang="pt-BR" sz="36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ATUAL</a:t>
            </a:r>
            <a:endParaRPr sz="3600">
              <a:solidFill>
                <a:schemeClr val="accen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41659dad7_1_22"/>
          <p:cNvSpPr txBox="1"/>
          <p:nvPr>
            <p:ph type="title"/>
          </p:nvPr>
        </p:nvSpPr>
        <p:spPr>
          <a:xfrm>
            <a:off x="1713646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NOVO MODELO DE PROCESSO</a:t>
            </a:r>
            <a:endParaRPr/>
          </a:p>
        </p:txBody>
      </p:sp>
      <p:pic>
        <p:nvPicPr>
          <p:cNvPr id="209" name="Google Shape;209;ga41659dad7_1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56450"/>
            <a:ext cx="12191999" cy="58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d520d3c77_0_0"/>
          <p:cNvSpPr txBox="1"/>
          <p:nvPr>
            <p:ph type="title"/>
          </p:nvPr>
        </p:nvSpPr>
        <p:spPr>
          <a:xfrm>
            <a:off x="1015321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DEMONSTRAÇÃO DO NOVO MODELO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15" name="Google Shape;215;g9d520d3c7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37925"/>
            <a:ext cx="11887202" cy="452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9d520d3c77_0_6"/>
          <p:cNvSpPr txBox="1"/>
          <p:nvPr>
            <p:ph type="title"/>
          </p:nvPr>
        </p:nvSpPr>
        <p:spPr>
          <a:xfrm>
            <a:off x="1015321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DEMONSTRAÇÃO DO NOVO MODELO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21" name="Google Shape;221;g9d520d3c77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1700"/>
            <a:ext cx="11887202" cy="452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d520d3c77_0_12"/>
          <p:cNvSpPr txBox="1"/>
          <p:nvPr>
            <p:ph type="title"/>
          </p:nvPr>
        </p:nvSpPr>
        <p:spPr>
          <a:xfrm>
            <a:off x="1015321" y="35015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DEMONSTRAÇÃO DO NOVO MODELO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27" name="Google Shape;227;g9d520d3c7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3" y="1483225"/>
            <a:ext cx="10841876" cy="43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2020-09-08T21:41:12Z</dcterms:created>
  <dc:creator>Mendes, Luiz Felipe</dc:creator>
</cp:coreProperties>
</file>