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gzMv4FYG/uM3heq0/vxJHdsw++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B92AC3-B082-4B18-A560-D333645DBE0D}">
  <a:tblStyle styleId="{A3B92AC3-B082-4B18-A560-D333645DBE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88C1E33-191A-43CE-AA01-9D21068050C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41659dad7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3" name="Google Shape;213;ga41659dad7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d520d3c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g9d520d3c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d520d3c7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g9d520d3c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d520d3c7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g9d520d3c7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c099b3a50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7" name="Google Shape;237;gac099b3a50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cd0337c7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3" name="Google Shape;243;g9cd0337c7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c099b3a50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1" name="Google Shape;251;gac099b3a50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c099b3a5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8" name="Google Shape;258;gac099b3a5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c099b3a5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6" name="Google Shape;266;gac099b3a5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f787931d1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3" name="Google Shape;273;g9f787931d1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c099b3a50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1" name="Google Shape;281;gac099b3a50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f787931d1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8" name="Google Shape;288;g9f787931d1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f787931d1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6" name="Google Shape;296;g9f787931d1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4" name="Google Shape;3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1" name="Google Shape;3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0" name="Google Shape;3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4" name="Google Shape;3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c099b3a5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8" name="Google Shape;358;gac099b3a5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2" name="Google Shape;3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9f787931d1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g9f787931d1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23d95902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7" name="Google Shape;387;ga23d95902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ac099b3a50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3" name="Google Shape;393;gac099b3a50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c099b3a5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9" name="Google Shape;399;gac099b3a5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ac099b3a50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5" name="Google Shape;405;gac099b3a50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1" name="Google Shape;4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ac099b3a5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9" name="Google Shape;429;gac099b3a5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ac099b3a5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5" name="Google Shape;435;gac099b3a5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c099b3a5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gac099b3a5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c099b3a5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9" name="Google Shape;449;gac099b3a5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c099b3a5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6" name="Google Shape;456;gac099b3a5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cb23f9c51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g9cb23f9c51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3" name="Google Shape;4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9cd0337c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3" name="Google Shape;473;g9cd0337c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9cb23f9c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0" name="Google Shape;480;g9cb23f9c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9cb23f9c5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0" name="Google Shape;490;g9cb23f9c5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ac099b3a5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0" name="Google Shape;500;gac099b3a5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393c3e83a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4" name="Google Shape;514;g5393c3e83a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cb92542d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2" name="Google Shape;522;g9cb92542d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41659dad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ga41659dad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c099b3a5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gac099b3a5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c099b3a5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gac099b3a5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c099b3a50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ac099b3a50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c099b3a5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ac099b3a5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1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1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2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pt-BR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pt-BR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pt-BR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pt-BR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1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1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1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mocao.ifpe.edu.b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mocao.ifpe.edu.b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mocao.ifpe.edu.b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mocao.ifpe.edu.b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1507067" y="4735201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64"/>
              <a:buNone/>
            </a:pPr>
            <a:r>
              <a:rPr lang="pt-BR" sz="3330"/>
              <a:t>OTIMIZAÇÃO DA EFICIÊNCIA DO SISTEMA  DE REMOÇÃO DOS SERVIDORES DO IFPE</a:t>
            </a:r>
            <a:endParaRPr/>
          </a:p>
        </p:txBody>
      </p:sp>
      <p:pic>
        <p:nvPicPr>
          <p:cNvPr id="144" name="Google Shape;14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330" y="2184335"/>
            <a:ext cx="1897167" cy="1646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54720" y="2065650"/>
            <a:ext cx="2290376" cy="196843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"/>
          <p:cNvSpPr/>
          <p:nvPr/>
        </p:nvSpPr>
        <p:spPr>
          <a:xfrm>
            <a:off x="972350" y="3884478"/>
            <a:ext cx="18135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Lucas do Carmo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PMO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3077363" y="3913575"/>
            <a:ext cx="20451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Thiago de França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PMO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5264288" y="3884475"/>
            <a:ext cx="26034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Luiz Mendes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Gerente do Projeto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7989725" y="3913568"/>
            <a:ext cx="18135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Marcson Santos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Scrum Master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0" name="Google Shape;150;p1" descr="foto montagem demarco-fotomontaje-circulo-blanco-perfil 58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84443" y="1967410"/>
            <a:ext cx="2045070" cy="2045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" descr="foto montagem demarco-fotomontaje-circulo-blanco-perfil 589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86873" y="1986298"/>
            <a:ext cx="1916230" cy="1916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41659dad7_1_22"/>
          <p:cNvSpPr txBox="1">
            <a:spLocks noGrp="1"/>
          </p:cNvSpPr>
          <p:nvPr>
            <p:ph type="title"/>
          </p:nvPr>
        </p:nvSpPr>
        <p:spPr>
          <a:xfrm>
            <a:off x="1158571" y="26062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NOVO MODELO DE PROCESSO -TO BE</a:t>
            </a:r>
            <a:endParaRPr/>
          </a:p>
        </p:txBody>
      </p:sp>
      <p:pic>
        <p:nvPicPr>
          <p:cNvPr id="216" name="Google Shape;216;ga41659dad7_1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25" y="1071400"/>
            <a:ext cx="11531450" cy="56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d520d3c77_0_0"/>
          <p:cNvSpPr txBox="1">
            <a:spLocks noGrp="1"/>
          </p:cNvSpPr>
          <p:nvPr>
            <p:ph type="title"/>
          </p:nvPr>
        </p:nvSpPr>
        <p:spPr>
          <a:xfrm>
            <a:off x="1015321" y="3501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DEMONSTRAÇÃO DO NOVO MODELO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/>
          </a:p>
        </p:txBody>
      </p:sp>
      <p:pic>
        <p:nvPicPr>
          <p:cNvPr id="222" name="Google Shape;222;g9d520d3c7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1050"/>
            <a:ext cx="11887202" cy="4522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d520d3c77_0_6"/>
          <p:cNvSpPr txBox="1">
            <a:spLocks noGrp="1"/>
          </p:cNvSpPr>
          <p:nvPr>
            <p:ph type="title"/>
          </p:nvPr>
        </p:nvSpPr>
        <p:spPr>
          <a:xfrm>
            <a:off x="1015321" y="3501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DEMONSTRAÇÃO DO NOVO MODELO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/>
          </a:p>
        </p:txBody>
      </p:sp>
      <p:pic>
        <p:nvPicPr>
          <p:cNvPr id="228" name="Google Shape;228;g9d520d3c77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5663"/>
            <a:ext cx="11887202" cy="4522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d520d3c77_0_12"/>
          <p:cNvSpPr txBox="1">
            <a:spLocks noGrp="1"/>
          </p:cNvSpPr>
          <p:nvPr>
            <p:ph type="title"/>
          </p:nvPr>
        </p:nvSpPr>
        <p:spPr>
          <a:xfrm>
            <a:off x="1015321" y="3501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DEMONSTRAÇÃO DO NOVO MODELO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/>
          </a:p>
        </p:txBody>
      </p:sp>
      <p:pic>
        <p:nvPicPr>
          <p:cNvPr id="234" name="Google Shape;234;g9d520d3c77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3250"/>
            <a:ext cx="11887202" cy="4522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c099b3a50_0_170"/>
          <p:cNvSpPr txBox="1">
            <a:spLocks noGrp="1"/>
          </p:cNvSpPr>
          <p:nvPr>
            <p:ph type="title"/>
          </p:nvPr>
        </p:nvSpPr>
        <p:spPr>
          <a:xfrm>
            <a:off x="1015321" y="2069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                    INDICADORES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/>
          </a:p>
        </p:txBody>
      </p:sp>
      <p:graphicFrame>
        <p:nvGraphicFramePr>
          <p:cNvPr id="240" name="Google Shape;240;gac099b3a50_0_170"/>
          <p:cNvGraphicFramePr/>
          <p:nvPr/>
        </p:nvGraphicFramePr>
        <p:xfrm>
          <a:off x="388613" y="99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{A3B92AC3-B082-4B18-A560-D333645DBE0D}</a:tableStyleId>
              </a:tblPr>
              <a:tblGrid>
                <a:gridCol w="86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DESCRIÇÃO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OBJETIVO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  IMPACTO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3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IPSF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índice do Processo de Solicitações Feitas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 indicador se baseia  na redução de solicitações feitas ao RH por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parte dos servidores 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Mensurar a quantidade de solicitações e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validar se a otimização do processo trouxe os benefícios esperados. 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Alto - Diretamente irá impactar ao setor de gestão de pessoas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ITMR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Indicador do Tempo de Processo de Remoção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 indicador se baseia em monitorar o tempo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total de um ciclo de remoção de uma vaga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no sistema.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Criar histórico com um índice de tempo médio do ciclo para auxiliar nas melhorias contínuas do processo. 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Alto - Influência no processo como um todo para auxiliar em melhorias futuras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3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IQE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Indicador de Qualidade e Experiência do usuário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 indicador responsável para mensurar a experiência do usuário com o sistema.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Coletar informações dos usuários finais acerca da satisfação  pós implementação de melhorias e criar um parâmetro para novas melhorias.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Médio - Auxilia na melhoria do processo e elaboração de novas alternativas a partir de feedbacks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cd0337c7e_0_46"/>
          <p:cNvSpPr txBox="1">
            <a:spLocks noGrp="1"/>
          </p:cNvSpPr>
          <p:nvPr>
            <p:ph type="title"/>
          </p:nvPr>
        </p:nvSpPr>
        <p:spPr>
          <a:xfrm>
            <a:off x="1118809" y="3052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PLANO DE PROPOSTA DE MELHORIA</a:t>
            </a:r>
            <a:endParaRPr/>
          </a:p>
        </p:txBody>
      </p:sp>
      <p:sp>
        <p:nvSpPr>
          <p:cNvPr id="246" name="Google Shape;246;g9cd0337c7e_0_46"/>
          <p:cNvSpPr/>
          <p:nvPr/>
        </p:nvSpPr>
        <p:spPr>
          <a:xfrm>
            <a:off x="332425" y="1769125"/>
            <a:ext cx="3944700" cy="35808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Trebuchet MS"/>
                <a:ea typeface="Trebuchet MS"/>
                <a:cs typeface="Trebuchet MS"/>
                <a:sym typeface="Trebuchet MS"/>
              </a:rPr>
              <a:t>Criar um menu rápido com as  principais opções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Trebuchet MS"/>
                <a:ea typeface="Trebuchet MS"/>
                <a:cs typeface="Trebuchet MS"/>
                <a:sym typeface="Trebuchet MS"/>
              </a:rPr>
              <a:t>dentro do sistema. </a:t>
            </a:r>
            <a:endParaRPr sz="2300"/>
          </a:p>
        </p:txBody>
      </p:sp>
      <p:sp>
        <p:nvSpPr>
          <p:cNvPr id="247" name="Google Shape;247;g9cd0337c7e_0_46"/>
          <p:cNvSpPr txBox="1"/>
          <p:nvPr/>
        </p:nvSpPr>
        <p:spPr>
          <a:xfrm>
            <a:off x="4522100" y="2262775"/>
            <a:ext cx="5429700" cy="24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Irá auxiliar na organização de dados. </a:t>
            </a:r>
            <a:endParaRPr sz="23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Melhorar a interatividade com o usuário final.</a:t>
            </a:r>
            <a:endParaRPr sz="23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Diminuir a demanda de atendimento.</a:t>
            </a:r>
            <a:endParaRPr sz="23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</p:txBody>
      </p:sp>
      <p:sp>
        <p:nvSpPr>
          <p:cNvPr id="248" name="Google Shape;248;g9cd0337c7e_0_46"/>
          <p:cNvSpPr txBox="1"/>
          <p:nvPr/>
        </p:nvSpPr>
        <p:spPr>
          <a:xfrm>
            <a:off x="5385950" y="1472450"/>
            <a:ext cx="37020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</a:rPr>
              <a:t>Benefícios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c099b3a50_0_145"/>
          <p:cNvSpPr txBox="1"/>
          <p:nvPr/>
        </p:nvSpPr>
        <p:spPr>
          <a:xfrm>
            <a:off x="1325025" y="71625"/>
            <a:ext cx="8093400" cy="9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PROPOSTA DE MENU - PORTAL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gac099b3a50_0_145"/>
          <p:cNvSpPr txBox="1"/>
          <p:nvPr/>
        </p:nvSpPr>
        <p:spPr>
          <a:xfrm>
            <a:off x="4910475" y="5971850"/>
            <a:ext cx="30039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Exemplo de Menu de opções</a:t>
            </a:r>
            <a:endParaRPr sz="1600"/>
          </a:p>
        </p:txBody>
      </p:sp>
      <p:pic>
        <p:nvPicPr>
          <p:cNvPr id="255" name="Google Shape;255;gac099b3a50_0_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7225"/>
            <a:ext cx="11887202" cy="4522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c099b3a50_0_79"/>
          <p:cNvSpPr txBox="1">
            <a:spLocks noGrp="1"/>
          </p:cNvSpPr>
          <p:nvPr>
            <p:ph type="title"/>
          </p:nvPr>
        </p:nvSpPr>
        <p:spPr>
          <a:xfrm>
            <a:off x="1118809" y="3052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PLANO DE PROPOSTA DE MELHORIA</a:t>
            </a:r>
            <a:endParaRPr/>
          </a:p>
        </p:txBody>
      </p:sp>
      <p:sp>
        <p:nvSpPr>
          <p:cNvPr id="261" name="Google Shape;261;gac099b3a50_0_79"/>
          <p:cNvSpPr/>
          <p:nvPr/>
        </p:nvSpPr>
        <p:spPr>
          <a:xfrm>
            <a:off x="332425" y="1769125"/>
            <a:ext cx="3944700" cy="35808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Trebuchet MS"/>
                <a:ea typeface="Trebuchet MS"/>
                <a:cs typeface="Trebuchet MS"/>
                <a:sym typeface="Trebuchet MS"/>
              </a:rPr>
              <a:t>Criar uma “timeline” dentro do sistema para cada vaga ofertada, facilitando a gestão de dados.</a:t>
            </a:r>
            <a:endParaRPr sz="2300"/>
          </a:p>
        </p:txBody>
      </p:sp>
      <p:sp>
        <p:nvSpPr>
          <p:cNvPr id="262" name="Google Shape;262;gac099b3a50_0_79"/>
          <p:cNvSpPr txBox="1"/>
          <p:nvPr/>
        </p:nvSpPr>
        <p:spPr>
          <a:xfrm>
            <a:off x="4522100" y="2262775"/>
            <a:ext cx="54297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Irá auxiliar na organização de dados. </a:t>
            </a:r>
            <a:endParaRPr sz="23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Possibilidade de um melhor acompanhamento do processo.</a:t>
            </a:r>
            <a:endParaRPr sz="23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Diminuir a demanda de atendimento referente a status de vaga.</a:t>
            </a:r>
            <a:endParaRPr sz="23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Melhor experiência do usuário.</a:t>
            </a:r>
            <a:endParaRPr sz="23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</p:txBody>
      </p:sp>
      <p:sp>
        <p:nvSpPr>
          <p:cNvPr id="263" name="Google Shape;263;gac099b3a50_0_79"/>
          <p:cNvSpPr txBox="1"/>
          <p:nvPr/>
        </p:nvSpPr>
        <p:spPr>
          <a:xfrm>
            <a:off x="5385950" y="1472450"/>
            <a:ext cx="37020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</a:rPr>
              <a:t>Benefícios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c099b3a50_0_152"/>
          <p:cNvSpPr txBox="1"/>
          <p:nvPr/>
        </p:nvSpPr>
        <p:spPr>
          <a:xfrm>
            <a:off x="1325025" y="71625"/>
            <a:ext cx="8093400" cy="9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PROPOSTA DE TIME LINE - PORTAL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gac099b3a50_0_152"/>
          <p:cNvSpPr txBox="1"/>
          <p:nvPr/>
        </p:nvSpPr>
        <p:spPr>
          <a:xfrm>
            <a:off x="4856750" y="5739075"/>
            <a:ext cx="19572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Exemplo de time line</a:t>
            </a:r>
            <a:endParaRPr sz="1600"/>
          </a:p>
        </p:txBody>
      </p:sp>
      <p:pic>
        <p:nvPicPr>
          <p:cNvPr id="270" name="Google Shape;270;gac099b3a50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75" y="1441625"/>
            <a:ext cx="11082274" cy="421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f787931d1_1_133"/>
          <p:cNvSpPr txBox="1">
            <a:spLocks noGrp="1"/>
          </p:cNvSpPr>
          <p:nvPr>
            <p:ph type="title"/>
          </p:nvPr>
        </p:nvSpPr>
        <p:spPr>
          <a:xfrm>
            <a:off x="1118809" y="3052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PLANO DE PROPOSTA DE MELHORIA</a:t>
            </a:r>
            <a:endParaRPr/>
          </a:p>
        </p:txBody>
      </p:sp>
      <p:sp>
        <p:nvSpPr>
          <p:cNvPr id="276" name="Google Shape;276;g9f787931d1_1_133"/>
          <p:cNvSpPr/>
          <p:nvPr/>
        </p:nvSpPr>
        <p:spPr>
          <a:xfrm>
            <a:off x="254600" y="1638600"/>
            <a:ext cx="3884100" cy="35808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Trebuchet MS"/>
                <a:ea typeface="Trebuchet MS"/>
                <a:cs typeface="Trebuchet MS"/>
                <a:sym typeface="Trebuchet MS"/>
              </a:rPr>
              <a:t>Possibilidade de acompanhar o ranking de maneira mais interativa.</a:t>
            </a:r>
            <a:endParaRPr sz="2300"/>
          </a:p>
        </p:txBody>
      </p:sp>
      <p:sp>
        <p:nvSpPr>
          <p:cNvPr id="277" name="Google Shape;277;g9f787931d1_1_133"/>
          <p:cNvSpPr txBox="1"/>
          <p:nvPr/>
        </p:nvSpPr>
        <p:spPr>
          <a:xfrm>
            <a:off x="4460750" y="2039175"/>
            <a:ext cx="5764200" cy="3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Melhor experiência do usuário. </a:t>
            </a:r>
            <a:endParaRPr sz="23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Acompanhamento em tempo real da vaga.</a:t>
            </a:r>
            <a:endParaRPr sz="23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Diminuir a demanda de atendimento referente a status de vaga.</a:t>
            </a:r>
            <a:endParaRPr sz="23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Melhor acompanhamento e experiência do usuário.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78" name="Google Shape;278;g9f787931d1_1_133"/>
          <p:cNvSpPr txBox="1"/>
          <p:nvPr/>
        </p:nvSpPr>
        <p:spPr>
          <a:xfrm>
            <a:off x="5735225" y="1426225"/>
            <a:ext cx="30000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</a:rPr>
              <a:t>Benefícios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>
            <a:spLocks noGrp="1"/>
          </p:cNvSpPr>
          <p:nvPr>
            <p:ph type="title"/>
          </p:nvPr>
        </p:nvSpPr>
        <p:spPr>
          <a:xfrm>
            <a:off x="646975" y="169600"/>
            <a:ext cx="85968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ÍNDICE DA APRESENTAÇÃO</a:t>
            </a:r>
            <a:endParaRPr/>
          </a:p>
        </p:txBody>
      </p:sp>
      <p:sp>
        <p:nvSpPr>
          <p:cNvPr id="157" name="Google Shape;157;p2"/>
          <p:cNvSpPr txBox="1">
            <a:spLocks noGrp="1"/>
          </p:cNvSpPr>
          <p:nvPr>
            <p:ph type="body" idx="1"/>
          </p:nvPr>
        </p:nvSpPr>
        <p:spPr>
          <a:xfrm>
            <a:off x="1061925" y="981275"/>
            <a:ext cx="8596800" cy="55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"/>
              <a:buChar char="►"/>
            </a:pPr>
            <a:r>
              <a:rPr lang="pt-BR" sz="1600" b="1"/>
              <a:t>CONTEXTO DO PROJETO</a:t>
            </a:r>
            <a:br>
              <a:rPr lang="pt-BR" sz="1600" b="1"/>
            </a:br>
            <a:endParaRPr sz="1600" b="1"/>
          </a:p>
          <a:p>
            <a:pPr marL="3429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"/>
              <a:buChar char="►"/>
            </a:pPr>
            <a:r>
              <a:rPr lang="pt-BR" sz="1600" b="1"/>
              <a:t>PROCESSO ATUAL</a:t>
            </a:r>
            <a:endParaRPr sz="16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3429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"/>
              <a:buChar char="►"/>
            </a:pPr>
            <a:r>
              <a:rPr lang="pt-BR" sz="1600" b="1"/>
              <a:t>DEMONSTRAÇÃO DO PROCESSO ATUAL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3429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"/>
              <a:buChar char="►"/>
            </a:pPr>
            <a:r>
              <a:rPr lang="pt-BR" sz="1600" b="1"/>
              <a:t>PROPOSTA DE MELHORIA DO PROCESSO</a:t>
            </a:r>
            <a:endParaRPr sz="16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3429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"/>
              <a:buChar char="►"/>
            </a:pPr>
            <a:r>
              <a:rPr lang="pt-BR" sz="1600" b="1"/>
              <a:t>OBJETIVOS DO PROJETO</a:t>
            </a:r>
            <a:endParaRPr sz="1600" b="1"/>
          </a:p>
          <a:p>
            <a:pPr marL="3429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40"/>
              <a:buChar char="►"/>
            </a:pPr>
            <a:r>
              <a:rPr lang="pt-BR" sz="1600" b="1"/>
              <a:t>PREMISSAS ADOTADAS</a:t>
            </a:r>
            <a:endParaRPr sz="1600" b="1"/>
          </a:p>
          <a:p>
            <a:pPr marL="3429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40"/>
              <a:buChar char="►"/>
            </a:pPr>
            <a:r>
              <a:rPr lang="pt-BR" sz="1600" b="1"/>
              <a:t>RISCOS</a:t>
            </a:r>
            <a:endParaRPr sz="1600" b="1"/>
          </a:p>
          <a:p>
            <a:pPr marL="3429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40"/>
              <a:buChar char="►"/>
            </a:pPr>
            <a:r>
              <a:rPr lang="pt-BR" sz="1600" b="1"/>
              <a:t>RESTRIÇÕES</a:t>
            </a:r>
            <a:endParaRPr sz="1600" b="1"/>
          </a:p>
          <a:p>
            <a:pPr marL="3429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40"/>
              <a:buChar char="►"/>
            </a:pPr>
            <a:r>
              <a:rPr lang="pt-BR" sz="1600" b="1"/>
              <a:t>PRINCIPAIS DESAFIOS</a:t>
            </a:r>
            <a:endParaRPr sz="1600" b="1"/>
          </a:p>
          <a:p>
            <a:pPr marL="3429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40"/>
              <a:buChar char="►"/>
            </a:pPr>
            <a:r>
              <a:rPr lang="pt-BR" sz="1600" b="1"/>
              <a:t>METODOLOGIA ADOTADA</a:t>
            </a:r>
            <a:endParaRPr sz="1600" b="1"/>
          </a:p>
          <a:p>
            <a:pPr marL="3429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40"/>
              <a:buChar char="►"/>
            </a:pPr>
            <a:r>
              <a:rPr lang="pt-BR" sz="1600" b="1"/>
              <a:t>ANÁLISE SWOT</a:t>
            </a:r>
            <a:endParaRPr sz="1600" b="1"/>
          </a:p>
          <a:p>
            <a:pPr marL="3429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40"/>
              <a:buChar char="►"/>
            </a:pPr>
            <a:r>
              <a:rPr lang="pt-BR" sz="1600" b="1"/>
              <a:t>STAKEHOLDERS</a:t>
            </a:r>
            <a:endParaRPr sz="1600" b="1"/>
          </a:p>
          <a:p>
            <a:pPr marL="342900" lvl="0" indent="-3530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pt-BR" sz="1600" b="1"/>
              <a:t>MATRIZ RACI</a:t>
            </a:r>
            <a:endParaRPr sz="1600" b="1"/>
          </a:p>
          <a:p>
            <a:pPr marL="3429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40"/>
              <a:buChar char="►"/>
            </a:pPr>
            <a:r>
              <a:rPr lang="pt-BR" sz="1600" b="1">
                <a:solidFill>
                  <a:srgbClr val="262626"/>
                </a:solidFill>
              </a:rPr>
              <a:t>CRONOGRAMA DE ATIVIDADES</a:t>
            </a:r>
            <a:endParaRPr sz="1600" b="1"/>
          </a:p>
          <a:p>
            <a:pPr marL="342900" lvl="0" indent="-25145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600"/>
          </a:p>
          <a:p>
            <a:pPr marL="342900" lvl="0" indent="-25145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600"/>
          </a:p>
          <a:p>
            <a:pPr marL="342900" lvl="0" indent="-25145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600"/>
          </a:p>
          <a:p>
            <a:pPr marL="342900" lvl="0" indent="-25145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c099b3a50_0_160"/>
          <p:cNvSpPr txBox="1"/>
          <p:nvPr/>
        </p:nvSpPr>
        <p:spPr>
          <a:xfrm>
            <a:off x="1325025" y="71625"/>
            <a:ext cx="8093400" cy="9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PROPOSTA DE RANKING - PORTAL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4" name="Google Shape;284;gac099b3a50_0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7225"/>
            <a:ext cx="11887202" cy="452293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ac099b3a50_0_160"/>
          <p:cNvSpPr txBox="1"/>
          <p:nvPr/>
        </p:nvSpPr>
        <p:spPr>
          <a:xfrm>
            <a:off x="4892550" y="5989775"/>
            <a:ext cx="19572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Exemplo de Ranking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f787931d1_1_140"/>
          <p:cNvSpPr txBox="1">
            <a:spLocks noGrp="1"/>
          </p:cNvSpPr>
          <p:nvPr>
            <p:ph type="title"/>
          </p:nvPr>
        </p:nvSpPr>
        <p:spPr>
          <a:xfrm>
            <a:off x="1118809" y="3052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PLANO DE PROPOSTA DE MELHORIA</a:t>
            </a:r>
            <a:endParaRPr/>
          </a:p>
        </p:txBody>
      </p:sp>
      <p:sp>
        <p:nvSpPr>
          <p:cNvPr id="291" name="Google Shape;291;g9f787931d1_1_140"/>
          <p:cNvSpPr/>
          <p:nvPr/>
        </p:nvSpPr>
        <p:spPr>
          <a:xfrm>
            <a:off x="451775" y="1638600"/>
            <a:ext cx="3884100" cy="35808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Trebuchet MS"/>
                <a:ea typeface="Trebuchet MS"/>
                <a:cs typeface="Trebuchet MS"/>
                <a:sym typeface="Trebuchet MS"/>
              </a:rPr>
              <a:t>Melhor conexão de dados entre as vagas inseridas e os usuários que utilizam a ferramenta.</a:t>
            </a:r>
            <a:endParaRPr sz="2300"/>
          </a:p>
        </p:txBody>
      </p:sp>
      <p:sp>
        <p:nvSpPr>
          <p:cNvPr id="292" name="Google Shape;292;g9f787931d1_1_140"/>
          <p:cNvSpPr txBox="1"/>
          <p:nvPr/>
        </p:nvSpPr>
        <p:spPr>
          <a:xfrm>
            <a:off x="4430375" y="2040600"/>
            <a:ext cx="55668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Diminui o tempo de escolha e do processo de remoção. </a:t>
            </a:r>
            <a:endParaRPr sz="23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Melhora o desempenho do sistema para utilização dos usuários.</a:t>
            </a:r>
            <a:endParaRPr sz="23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Reduz de forma indireta o custo efetivo.</a:t>
            </a:r>
            <a:endParaRPr sz="23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9f787931d1_1_140"/>
          <p:cNvSpPr txBox="1"/>
          <p:nvPr/>
        </p:nvSpPr>
        <p:spPr>
          <a:xfrm>
            <a:off x="5607575" y="1304850"/>
            <a:ext cx="3000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</a:rPr>
              <a:t>Benefícios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f787931d1_1_168"/>
          <p:cNvSpPr txBox="1">
            <a:spLocks noGrp="1"/>
          </p:cNvSpPr>
          <p:nvPr>
            <p:ph type="title"/>
          </p:nvPr>
        </p:nvSpPr>
        <p:spPr>
          <a:xfrm>
            <a:off x="1118809" y="3052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PLANO DE PROPOSTA DE MELHORIA</a:t>
            </a:r>
            <a:endParaRPr/>
          </a:p>
        </p:txBody>
      </p:sp>
      <p:sp>
        <p:nvSpPr>
          <p:cNvPr id="299" name="Google Shape;299;g9f787931d1_1_168"/>
          <p:cNvSpPr/>
          <p:nvPr/>
        </p:nvSpPr>
        <p:spPr>
          <a:xfrm>
            <a:off x="451775" y="1638600"/>
            <a:ext cx="3884100" cy="35808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Trebuchet MS"/>
                <a:ea typeface="Trebuchet MS"/>
                <a:cs typeface="Trebuchet MS"/>
                <a:sym typeface="Trebuchet MS"/>
              </a:rPr>
              <a:t>Ferramenta de email para report e comunicação interativa.</a:t>
            </a:r>
            <a:endParaRPr sz="2300"/>
          </a:p>
        </p:txBody>
      </p:sp>
      <p:sp>
        <p:nvSpPr>
          <p:cNvPr id="300" name="Google Shape;300;g9f787931d1_1_168"/>
          <p:cNvSpPr txBox="1"/>
          <p:nvPr/>
        </p:nvSpPr>
        <p:spPr>
          <a:xfrm>
            <a:off x="4430375" y="2040600"/>
            <a:ext cx="5566800" cy="28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Diminui a demanda de suporte e informações  sobre status e histórico da vaga. </a:t>
            </a:r>
            <a:endParaRPr sz="23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Reduz o atendimento de chamados sobre problemas de não alocação de vagas.</a:t>
            </a:r>
            <a:endParaRPr sz="23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9f787931d1_1_168"/>
          <p:cNvSpPr txBox="1"/>
          <p:nvPr/>
        </p:nvSpPr>
        <p:spPr>
          <a:xfrm>
            <a:off x="5607575" y="1304850"/>
            <a:ext cx="3000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</a:rPr>
              <a:t>Benefícios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Google Shape;307;p7"/>
          <p:cNvSpPr txBox="1"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OBJETIVOS DO PROJETO</a:t>
            </a:r>
            <a:endParaRPr/>
          </a:p>
        </p:txBody>
      </p:sp>
      <p:sp>
        <p:nvSpPr>
          <p:cNvPr id="308" name="Google Shape;308;p7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431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7"/>
          <p:cNvSpPr/>
          <p:nvPr/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431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p7"/>
          <p:cNvGrpSpPr/>
          <p:nvPr/>
        </p:nvGrpSpPr>
        <p:grpSpPr>
          <a:xfrm>
            <a:off x="2792114" y="1950021"/>
            <a:ext cx="6607770" cy="4090524"/>
            <a:chOff x="1505181" y="1478"/>
            <a:chExt cx="6607770" cy="4090524"/>
          </a:xfrm>
        </p:grpSpPr>
        <p:sp>
          <p:nvSpPr>
            <p:cNvPr id="311" name="Google Shape;311;p7"/>
            <p:cNvSpPr/>
            <p:nvPr/>
          </p:nvSpPr>
          <p:spPr>
            <a:xfrm>
              <a:off x="1505181" y="1478"/>
              <a:ext cx="3146557" cy="1887934"/>
            </a:xfrm>
            <a:prstGeom prst="rect">
              <a:avLst/>
            </a:prstGeom>
            <a:solidFill>
              <a:srgbClr val="52A01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7"/>
            <p:cNvSpPr txBox="1"/>
            <p:nvPr/>
          </p:nvSpPr>
          <p:spPr>
            <a:xfrm>
              <a:off x="1505181" y="1478"/>
              <a:ext cx="3146557" cy="188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rPr lang="pt-BR" sz="25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Melhorar a eficiência do sistema de remoção de servidores do IFPE.</a:t>
              </a:r>
              <a:endParaRPr sz="2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4966394" y="1478"/>
              <a:ext cx="3146557" cy="1887934"/>
            </a:xfrm>
            <a:prstGeom prst="rect">
              <a:avLst/>
            </a:prstGeom>
            <a:solidFill>
              <a:srgbClr val="E4B91D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7"/>
            <p:cNvSpPr txBox="1"/>
            <p:nvPr/>
          </p:nvSpPr>
          <p:spPr>
            <a:xfrm>
              <a:off x="4966394" y="1478"/>
              <a:ext cx="3146557" cy="188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rPr lang="pt-BR" sz="25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Reduzir o tempo do ciclo de remoção do processo atual.</a:t>
              </a:r>
              <a:endParaRPr sz="2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1505181" y="2204068"/>
              <a:ext cx="3146557" cy="1887934"/>
            </a:xfrm>
            <a:prstGeom prst="rect">
              <a:avLst/>
            </a:prstGeom>
            <a:solidFill>
              <a:srgbClr val="E76615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7"/>
            <p:cNvSpPr txBox="1"/>
            <p:nvPr/>
          </p:nvSpPr>
          <p:spPr>
            <a:xfrm>
              <a:off x="1505181" y="2204068"/>
              <a:ext cx="3146557" cy="188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rPr lang="pt-BR" sz="25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Automatizar as funcionalidades manuais vigentes atualmente.</a:t>
              </a:r>
              <a:endParaRPr sz="2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4966394" y="2204068"/>
              <a:ext cx="3146557" cy="1887934"/>
            </a:xfrm>
            <a:prstGeom prst="rect">
              <a:avLst/>
            </a:prstGeom>
            <a:solidFill>
              <a:srgbClr val="C42D17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7"/>
            <p:cNvSpPr txBox="1"/>
            <p:nvPr/>
          </p:nvSpPr>
          <p:spPr>
            <a:xfrm>
              <a:off x="4966394" y="2204068"/>
              <a:ext cx="3146557" cy="188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rPr lang="pt-BR" sz="25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Redução de custos reais.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"/>
          <p:cNvSpPr txBox="1">
            <a:spLocks noGrp="1"/>
          </p:cNvSpPr>
          <p:nvPr>
            <p:ph type="title"/>
          </p:nvPr>
        </p:nvSpPr>
        <p:spPr>
          <a:xfrm>
            <a:off x="766859" y="2515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PREMISSAS ADOTADAS</a:t>
            </a:r>
            <a:endParaRPr/>
          </a:p>
        </p:txBody>
      </p:sp>
      <p:sp>
        <p:nvSpPr>
          <p:cNvPr id="324" name="Google Shape;324;p4"/>
          <p:cNvSpPr/>
          <p:nvPr/>
        </p:nvSpPr>
        <p:spPr>
          <a:xfrm>
            <a:off x="5590300" y="1217700"/>
            <a:ext cx="3864600" cy="25785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►"/>
            </a:pPr>
            <a:r>
              <a:rPr lang="pt-BR" sz="18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Disponibilidade dos stakeholders para encontros.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5" name="Google Shape;325;p4"/>
          <p:cNvSpPr/>
          <p:nvPr/>
        </p:nvSpPr>
        <p:spPr>
          <a:xfrm>
            <a:off x="5498950" y="4064775"/>
            <a:ext cx="3864600" cy="25785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►"/>
            </a:pPr>
            <a:r>
              <a:rPr lang="pt-BR" sz="18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Acesso às informações essenciais para  desenvolvimento do plano do projeto.</a:t>
            </a:r>
            <a:endParaRPr sz="18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6" name="Google Shape;326;p4"/>
          <p:cNvSpPr/>
          <p:nvPr/>
        </p:nvSpPr>
        <p:spPr>
          <a:xfrm>
            <a:off x="1038550" y="1262550"/>
            <a:ext cx="3778200" cy="24888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►"/>
            </a:pPr>
            <a:r>
              <a:rPr lang="pt-BR" sz="18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Tempo hábil para agir no desenvolvimento do projeto.</a:t>
            </a:r>
            <a:endParaRPr b="1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7" name="Google Shape;327;p4"/>
          <p:cNvSpPr/>
          <p:nvPr/>
        </p:nvSpPr>
        <p:spPr>
          <a:xfrm>
            <a:off x="1038550" y="4064775"/>
            <a:ext cx="3635100" cy="25785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►"/>
            </a:pPr>
            <a:r>
              <a:rPr lang="pt-BR" sz="18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Disponibilidade de recursos para custeamento.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"/>
          <p:cNvSpPr txBox="1">
            <a:spLocks noGrp="1"/>
          </p:cNvSpPr>
          <p:nvPr>
            <p:ph type="title"/>
          </p:nvPr>
        </p:nvSpPr>
        <p:spPr>
          <a:xfrm>
            <a:off x="562184" y="3589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RESTRIÇÕES</a:t>
            </a:r>
            <a:endParaRPr/>
          </a:p>
        </p:txBody>
      </p:sp>
      <p:grpSp>
        <p:nvGrpSpPr>
          <p:cNvPr id="333" name="Google Shape;333;p5"/>
          <p:cNvGrpSpPr/>
          <p:nvPr/>
        </p:nvGrpSpPr>
        <p:grpSpPr>
          <a:xfrm>
            <a:off x="1556614" y="1608221"/>
            <a:ext cx="6607913" cy="4090490"/>
            <a:chOff x="1505181" y="1478"/>
            <a:chExt cx="6607913" cy="4090490"/>
          </a:xfrm>
        </p:grpSpPr>
        <p:sp>
          <p:nvSpPr>
            <p:cNvPr id="334" name="Google Shape;334;p5"/>
            <p:cNvSpPr/>
            <p:nvPr/>
          </p:nvSpPr>
          <p:spPr>
            <a:xfrm>
              <a:off x="1505181" y="1478"/>
              <a:ext cx="3146700" cy="1887900"/>
            </a:xfrm>
            <a:prstGeom prst="rect">
              <a:avLst/>
            </a:prstGeom>
            <a:solidFill>
              <a:srgbClr val="FF0000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"/>
            <p:cNvSpPr txBox="1"/>
            <p:nvPr/>
          </p:nvSpPr>
          <p:spPr>
            <a:xfrm>
              <a:off x="1505181" y="1478"/>
              <a:ext cx="3146700" cy="18879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4572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4572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Falta de encontros pessoais nas áreas afetadas pelo projeto.</a:t>
              </a:r>
              <a:endParaRPr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342900" lvl="0" indent="-251458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40"/>
                <a:buFont typeface="Arial"/>
                <a:buNone/>
              </a:pPr>
              <a:endPara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966394" y="1478"/>
              <a:ext cx="3146700" cy="1887900"/>
            </a:xfrm>
            <a:prstGeom prst="rect">
              <a:avLst/>
            </a:prstGeom>
            <a:solidFill>
              <a:srgbClr val="FF0000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5"/>
            <p:cNvSpPr txBox="1"/>
            <p:nvPr/>
          </p:nvSpPr>
          <p:spPr>
            <a:xfrm>
              <a:off x="4966394" y="1478"/>
              <a:ext cx="3146700" cy="18879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Finalização do projeto em 3 meses.</a:t>
              </a:r>
              <a:endParaRPr sz="2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1505181" y="2204068"/>
              <a:ext cx="3146700" cy="1887900"/>
            </a:xfrm>
            <a:prstGeom prst="rect">
              <a:avLst/>
            </a:prstGeom>
            <a:solidFill>
              <a:srgbClr val="FF0000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"/>
            <p:cNvSpPr txBox="1"/>
            <p:nvPr/>
          </p:nvSpPr>
          <p:spPr>
            <a:xfrm>
              <a:off x="1505181" y="2204068"/>
              <a:ext cx="3146700" cy="18879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Conciliar horário para reunir os stakeholders.</a:t>
              </a:r>
              <a:r>
                <a:rPr lang="pt-BR" sz="1800">
                  <a:solidFill>
                    <a:srgbClr val="3F3F3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</a:t>
              </a:r>
              <a:endParaRPr sz="2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4966394" y="2204068"/>
              <a:ext cx="3146700" cy="1887900"/>
            </a:xfrm>
            <a:prstGeom prst="rect">
              <a:avLst/>
            </a:prstGeom>
            <a:solidFill>
              <a:srgbClr val="FF0000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"/>
            <p:cNvSpPr txBox="1"/>
            <p:nvPr/>
          </p:nvSpPr>
          <p:spPr>
            <a:xfrm>
              <a:off x="4966394" y="2204068"/>
              <a:ext cx="3146700" cy="18879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Não ter acesso a prática do processo em si.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PLANO DE RISCOS</a:t>
            </a:r>
            <a:endParaRPr/>
          </a:p>
        </p:txBody>
      </p:sp>
      <p:grpSp>
        <p:nvGrpSpPr>
          <p:cNvPr id="347" name="Google Shape;347;p6"/>
          <p:cNvGrpSpPr/>
          <p:nvPr/>
        </p:nvGrpSpPr>
        <p:grpSpPr>
          <a:xfrm>
            <a:off x="1770114" y="1831408"/>
            <a:ext cx="6607913" cy="4090490"/>
            <a:chOff x="1505181" y="1478"/>
            <a:chExt cx="6607913" cy="4090490"/>
          </a:xfrm>
        </p:grpSpPr>
        <p:sp>
          <p:nvSpPr>
            <p:cNvPr id="348" name="Google Shape;348;p6"/>
            <p:cNvSpPr/>
            <p:nvPr/>
          </p:nvSpPr>
          <p:spPr>
            <a:xfrm>
              <a:off x="1505181" y="1478"/>
              <a:ext cx="3146700" cy="1887900"/>
            </a:xfrm>
            <a:prstGeom prst="rect">
              <a:avLst/>
            </a:prstGeom>
            <a:solidFill>
              <a:srgbClr val="FF0000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6"/>
            <p:cNvSpPr txBox="1"/>
            <p:nvPr/>
          </p:nvSpPr>
          <p:spPr>
            <a:xfrm>
              <a:off x="1505181" y="1478"/>
              <a:ext cx="3146700" cy="188790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4572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4572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Falta de disponibilidade dos stakeholders para discussão.</a:t>
              </a:r>
              <a:endParaRPr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342900" lvl="0" indent="-251458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40"/>
                <a:buFont typeface="Arial"/>
                <a:buNone/>
              </a:pPr>
              <a:endPara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4966394" y="1478"/>
              <a:ext cx="3146700" cy="1887900"/>
            </a:xfrm>
            <a:prstGeom prst="rect">
              <a:avLst/>
            </a:prstGeom>
            <a:solidFill>
              <a:srgbClr val="FF0000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6"/>
            <p:cNvSpPr txBox="1"/>
            <p:nvPr/>
          </p:nvSpPr>
          <p:spPr>
            <a:xfrm>
              <a:off x="4966394" y="1478"/>
              <a:ext cx="3146700" cy="1887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</a:t>
              </a: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Não possuir infraestrutura suficiente para implementação.</a:t>
              </a: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342900" lvl="0" indent="-265176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224"/>
                <a:buFont typeface="Arial"/>
                <a:buNone/>
              </a:pP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1505181" y="2204068"/>
              <a:ext cx="3146700" cy="1887900"/>
            </a:xfrm>
            <a:prstGeom prst="rect">
              <a:avLst/>
            </a:prstGeom>
            <a:solidFill>
              <a:srgbClr val="FF0000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6"/>
            <p:cNvSpPr txBox="1"/>
            <p:nvPr/>
          </p:nvSpPr>
          <p:spPr>
            <a:xfrm>
              <a:off x="1505181" y="2204068"/>
              <a:ext cx="3146700" cy="1887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lvl="0" indent="0" algn="ctr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Custo planejado ser elevado para entrega do que foi planejado.</a:t>
              </a:r>
              <a:endPara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342900" lvl="0" indent="-265176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342900" lvl="0" indent="-410210" algn="l" rtl="0"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Char char="►"/>
              </a:pP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4966394" y="2204068"/>
              <a:ext cx="3146700" cy="1887900"/>
            </a:xfrm>
            <a:prstGeom prst="rect">
              <a:avLst/>
            </a:prstGeom>
            <a:solidFill>
              <a:srgbClr val="FF0000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6"/>
            <p:cNvSpPr txBox="1"/>
            <p:nvPr/>
          </p:nvSpPr>
          <p:spPr>
            <a:xfrm>
              <a:off x="4966394" y="2204068"/>
              <a:ext cx="3146700" cy="1887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Validação negativa do cliente.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c099b3a50_0_10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LISTA DE RISCOS</a:t>
            </a:r>
            <a:endParaRPr/>
          </a:p>
        </p:txBody>
      </p:sp>
      <p:grpSp>
        <p:nvGrpSpPr>
          <p:cNvPr id="361" name="Google Shape;361;gac099b3a50_0_100"/>
          <p:cNvGrpSpPr/>
          <p:nvPr/>
        </p:nvGrpSpPr>
        <p:grpSpPr>
          <a:xfrm>
            <a:off x="1770114" y="1831408"/>
            <a:ext cx="6607913" cy="4090490"/>
            <a:chOff x="1505181" y="1478"/>
            <a:chExt cx="6607913" cy="4090490"/>
          </a:xfrm>
        </p:grpSpPr>
        <p:sp>
          <p:nvSpPr>
            <p:cNvPr id="362" name="Google Shape;362;gac099b3a50_0_100"/>
            <p:cNvSpPr/>
            <p:nvPr/>
          </p:nvSpPr>
          <p:spPr>
            <a:xfrm>
              <a:off x="1505181" y="1478"/>
              <a:ext cx="3146700" cy="1887900"/>
            </a:xfrm>
            <a:prstGeom prst="rect">
              <a:avLst/>
            </a:prstGeom>
            <a:solidFill>
              <a:srgbClr val="FF0000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ac099b3a50_0_100"/>
            <p:cNvSpPr txBox="1"/>
            <p:nvPr/>
          </p:nvSpPr>
          <p:spPr>
            <a:xfrm>
              <a:off x="1505181" y="1478"/>
              <a:ext cx="3146700" cy="1887900"/>
            </a:xfrm>
            <a:prstGeom prst="rect">
              <a:avLst/>
            </a:prstGeom>
            <a:solidFill>
              <a:srgbClr val="CC412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4572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4572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Falta de assertividade na exigência do cliente final.</a:t>
              </a:r>
              <a:endParaRPr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342900" lvl="0" indent="-251458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40"/>
                <a:buFont typeface="Arial"/>
                <a:buNone/>
              </a:pPr>
              <a:endPara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4" name="Google Shape;364;gac099b3a50_0_100"/>
            <p:cNvSpPr/>
            <p:nvPr/>
          </p:nvSpPr>
          <p:spPr>
            <a:xfrm>
              <a:off x="4966394" y="1478"/>
              <a:ext cx="3146700" cy="1887900"/>
            </a:xfrm>
            <a:prstGeom prst="rect">
              <a:avLst/>
            </a:prstGeom>
            <a:solidFill>
              <a:srgbClr val="FF0000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ac099b3a50_0_100"/>
            <p:cNvSpPr txBox="1"/>
            <p:nvPr/>
          </p:nvSpPr>
          <p:spPr>
            <a:xfrm>
              <a:off x="4966394" y="1478"/>
              <a:ext cx="3146700" cy="1887900"/>
            </a:xfrm>
            <a:prstGeom prst="rect">
              <a:avLst/>
            </a:prstGeom>
            <a:solidFill>
              <a:srgbClr val="CC4125"/>
            </a:soli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</a:t>
              </a: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Não possuir infraestrutura suficiente para implementação.</a:t>
              </a: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342900" lvl="0" indent="-265176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224"/>
                <a:buFont typeface="Arial"/>
                <a:buNone/>
              </a:pP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6" name="Google Shape;366;gac099b3a50_0_100"/>
            <p:cNvSpPr/>
            <p:nvPr/>
          </p:nvSpPr>
          <p:spPr>
            <a:xfrm>
              <a:off x="1505181" y="2204068"/>
              <a:ext cx="3146700" cy="1887900"/>
            </a:xfrm>
            <a:prstGeom prst="rect">
              <a:avLst/>
            </a:prstGeom>
            <a:solidFill>
              <a:srgbClr val="FF0000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ac099b3a50_0_100"/>
            <p:cNvSpPr txBox="1"/>
            <p:nvPr/>
          </p:nvSpPr>
          <p:spPr>
            <a:xfrm>
              <a:off x="1505181" y="2204068"/>
              <a:ext cx="3146700" cy="1887900"/>
            </a:xfrm>
            <a:prstGeom prst="rect">
              <a:avLst/>
            </a:prstGeom>
            <a:solidFill>
              <a:srgbClr val="CC4125"/>
            </a:soli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lvl="0" indent="0" algn="ctr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Não aceitação dos servidores/utilizadores finais.</a:t>
              </a:r>
              <a:endPara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342900" lvl="0" indent="-265176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endParaRPr sz="153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342900" lvl="0" indent="-410210" algn="l" rtl="0"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Char char="►"/>
              </a:pP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8" name="Google Shape;368;gac099b3a50_0_100"/>
            <p:cNvSpPr/>
            <p:nvPr/>
          </p:nvSpPr>
          <p:spPr>
            <a:xfrm>
              <a:off x="4966394" y="2204068"/>
              <a:ext cx="3146700" cy="1887900"/>
            </a:xfrm>
            <a:prstGeom prst="rect">
              <a:avLst/>
            </a:prstGeom>
            <a:solidFill>
              <a:srgbClr val="FF0000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gac099b3a50_0_100"/>
            <p:cNvSpPr txBox="1"/>
            <p:nvPr/>
          </p:nvSpPr>
          <p:spPr>
            <a:xfrm>
              <a:off x="4966394" y="2204068"/>
              <a:ext cx="3146700" cy="1887900"/>
            </a:xfrm>
            <a:prstGeom prst="rect">
              <a:avLst/>
            </a:prstGeom>
            <a:solidFill>
              <a:srgbClr val="CC4125"/>
            </a:soli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Validação negativa do cliente.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PRINCIPAIS DESAFIOS</a:t>
            </a:r>
            <a:endParaRPr/>
          </a:p>
        </p:txBody>
      </p:sp>
      <p:sp>
        <p:nvSpPr>
          <p:cNvPr id="375" name="Google Shape;375;p8"/>
          <p:cNvSpPr/>
          <p:nvPr/>
        </p:nvSpPr>
        <p:spPr>
          <a:xfrm>
            <a:off x="322300" y="1772700"/>
            <a:ext cx="3948075" cy="1844325"/>
          </a:xfrm>
          <a:prstGeom prst="flowChartPreparation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►"/>
            </a:pPr>
            <a:r>
              <a:rPr lang="pt-BR" sz="18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Entendimento do funcionamento lógico do sistema na prática.</a:t>
            </a:r>
            <a:endParaRPr sz="18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8"/>
          <p:cNvSpPr/>
          <p:nvPr/>
        </p:nvSpPr>
        <p:spPr>
          <a:xfrm>
            <a:off x="5022825" y="4530625"/>
            <a:ext cx="3948075" cy="1844325"/>
          </a:xfrm>
          <a:prstGeom prst="flowChartPreparation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►"/>
            </a:pPr>
            <a:r>
              <a:rPr lang="pt-BR" sz="18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Encontrar uma solução acertiva no problema raiz.</a:t>
            </a:r>
            <a:endParaRPr sz="18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7" name="Google Shape;377;p8"/>
          <p:cNvSpPr/>
          <p:nvPr/>
        </p:nvSpPr>
        <p:spPr>
          <a:xfrm>
            <a:off x="5022825" y="1772700"/>
            <a:ext cx="3948075" cy="1844325"/>
          </a:xfrm>
          <a:prstGeom prst="flowChartPreparation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►"/>
            </a:pPr>
            <a:r>
              <a:rPr lang="pt-BR" sz="18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Noção dos recursos disponíveis.</a:t>
            </a:r>
            <a:endParaRPr sz="18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8" name="Google Shape;378;p8"/>
          <p:cNvSpPr/>
          <p:nvPr/>
        </p:nvSpPr>
        <p:spPr>
          <a:xfrm>
            <a:off x="322300" y="4530625"/>
            <a:ext cx="3948075" cy="1844325"/>
          </a:xfrm>
          <a:prstGeom prst="flowChartPreparation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►"/>
            </a:pPr>
            <a:r>
              <a:rPr lang="pt-BR" sz="18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Encontrar uma ferramenta 100% compatível para aplicação.</a:t>
            </a:r>
            <a:endParaRPr sz="18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9f787931d1_1_149"/>
          <p:cNvSpPr txBox="1">
            <a:spLocks noGrp="1"/>
          </p:cNvSpPr>
          <p:nvPr>
            <p:ph type="title"/>
          </p:nvPr>
        </p:nvSpPr>
        <p:spPr>
          <a:xfrm>
            <a:off x="1130496" y="3365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Framework I* - AS-IS</a:t>
            </a:r>
            <a:endParaRPr/>
          </a:p>
        </p:txBody>
      </p:sp>
      <p:pic>
        <p:nvPicPr>
          <p:cNvPr id="384" name="Google Shape;384;g9f787931d1_1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00" y="1300950"/>
            <a:ext cx="9939599" cy="555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CONTEXTO DO PROJETO</a:t>
            </a:r>
            <a:endParaRPr/>
          </a:p>
        </p:txBody>
      </p:sp>
      <p:sp>
        <p:nvSpPr>
          <p:cNvPr id="163" name="Google Shape;163;p3"/>
          <p:cNvSpPr txBox="1">
            <a:spLocks noGrp="1"/>
          </p:cNvSpPr>
          <p:nvPr>
            <p:ph type="body" idx="1"/>
          </p:nvPr>
        </p:nvSpPr>
        <p:spPr>
          <a:xfrm>
            <a:off x="1089150" y="1456979"/>
            <a:ext cx="8596800" cy="5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"/>
          <p:cNvSpPr/>
          <p:nvPr/>
        </p:nvSpPr>
        <p:spPr>
          <a:xfrm>
            <a:off x="766850" y="1651900"/>
            <a:ext cx="3580800" cy="2048400"/>
          </a:xfrm>
          <a:prstGeom prst="flowChartAlternateProcess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 b="1">
                <a:latin typeface="Trebuchet MS"/>
                <a:ea typeface="Trebuchet MS"/>
                <a:cs typeface="Trebuchet MS"/>
                <a:sym typeface="Trebuchet MS"/>
              </a:rPr>
              <a:t>Trata-se de um sistema informatizado já existente  que atinge cerca de 3.000 servidores em cerca de 17 Campi do IFPE. </a:t>
            </a:r>
            <a:endParaRPr b="1"/>
          </a:p>
        </p:txBody>
      </p:sp>
      <p:sp>
        <p:nvSpPr>
          <p:cNvPr id="165" name="Google Shape;165;p3"/>
          <p:cNvSpPr/>
          <p:nvPr/>
        </p:nvSpPr>
        <p:spPr>
          <a:xfrm>
            <a:off x="5162825" y="1651900"/>
            <a:ext cx="3929100" cy="2048400"/>
          </a:xfrm>
          <a:prstGeom prst="flowChartAlternateProcess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 b="1">
                <a:latin typeface="Trebuchet MS"/>
                <a:ea typeface="Trebuchet MS"/>
                <a:cs typeface="Trebuchet MS"/>
                <a:sym typeface="Trebuchet MS"/>
              </a:rPr>
              <a:t>Responsável pela remoção de servidores técnico-administrativos e docentes entre os 17 Campis do IFPE, para oferecer mobilidade/oportunidade interna de vagas.</a:t>
            </a:r>
            <a:endParaRPr sz="18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5511125" y="4488150"/>
            <a:ext cx="3580800" cy="2048400"/>
          </a:xfrm>
          <a:prstGeom prst="flowChartAlternateProcess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Foi implementado com a finalidade de equalizar o processo de troca de Campus entre os servidores.</a:t>
            </a:r>
            <a:endParaRPr sz="1800" b="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766825" y="4268963"/>
            <a:ext cx="3762000" cy="2300700"/>
          </a:xfrm>
          <a:prstGeom prst="flowChartAlternateProcess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Atualmente possui um tempo de execução do processo superior ao que pode ser realizado, é composto de processos mecânicos que podem ser automatizados.</a:t>
            </a:r>
            <a:endParaRPr sz="1800" b="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8" name="Google Shape;16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575" y="2523700"/>
            <a:ext cx="6953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921163" y="3906363"/>
            <a:ext cx="733800" cy="3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653076" y="5258463"/>
            <a:ext cx="733800" cy="3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23d959024_3_0"/>
          <p:cNvSpPr txBox="1">
            <a:spLocks noGrp="1"/>
          </p:cNvSpPr>
          <p:nvPr>
            <p:ph type="title"/>
          </p:nvPr>
        </p:nvSpPr>
        <p:spPr>
          <a:xfrm>
            <a:off x="1130496" y="3365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Framework I* - Modelo TO BE</a:t>
            </a:r>
            <a:endParaRPr/>
          </a:p>
        </p:txBody>
      </p:sp>
      <p:pic>
        <p:nvPicPr>
          <p:cNvPr id="390" name="Google Shape;390;ga23d959024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875" y="1084747"/>
            <a:ext cx="9230024" cy="577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ac099b3a50_1_14"/>
          <p:cNvSpPr txBox="1">
            <a:spLocks noGrp="1"/>
          </p:cNvSpPr>
          <p:nvPr>
            <p:ph type="title"/>
          </p:nvPr>
        </p:nvSpPr>
        <p:spPr>
          <a:xfrm>
            <a:off x="813884" y="3365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DIAGRAMA DE ISHIKAWA</a:t>
            </a:r>
            <a:endParaRPr/>
          </a:p>
        </p:txBody>
      </p:sp>
      <p:pic>
        <p:nvPicPr>
          <p:cNvPr id="396" name="Google Shape;396;gac099b3a50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75" y="1160075"/>
            <a:ext cx="9451949" cy="51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c099b3a50_1_2"/>
          <p:cNvSpPr txBox="1">
            <a:spLocks noGrp="1"/>
          </p:cNvSpPr>
          <p:nvPr>
            <p:ph type="title"/>
          </p:nvPr>
        </p:nvSpPr>
        <p:spPr>
          <a:xfrm>
            <a:off x="813884" y="3365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DIAGRAMA DE ISHIKAWA</a:t>
            </a:r>
            <a:endParaRPr/>
          </a:p>
        </p:txBody>
      </p:sp>
      <p:pic>
        <p:nvPicPr>
          <p:cNvPr id="402" name="Google Shape;402;gac099b3a50_1_2"/>
          <p:cNvPicPr preferRelativeResize="0"/>
          <p:nvPr/>
        </p:nvPicPr>
        <p:blipFill rotWithShape="1">
          <a:blip r:embed="rId3">
            <a:alphaModFix/>
          </a:blip>
          <a:srcRect l="14951"/>
          <a:stretch/>
        </p:blipFill>
        <p:spPr>
          <a:xfrm>
            <a:off x="1342950" y="1165200"/>
            <a:ext cx="7627950" cy="554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c099b3a50_1_7"/>
          <p:cNvSpPr txBox="1">
            <a:spLocks noGrp="1"/>
          </p:cNvSpPr>
          <p:nvPr>
            <p:ph type="title"/>
          </p:nvPr>
        </p:nvSpPr>
        <p:spPr>
          <a:xfrm>
            <a:off x="813884" y="3365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DIAGRAMA DE ISHIKAWA</a:t>
            </a:r>
            <a:endParaRPr/>
          </a:p>
        </p:txBody>
      </p:sp>
      <p:pic>
        <p:nvPicPr>
          <p:cNvPr id="408" name="Google Shape;408;gac099b3a50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250" y="1129350"/>
            <a:ext cx="8596799" cy="5602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9"/>
          <p:cNvSpPr txBox="1">
            <a:spLocks noGrp="1"/>
          </p:cNvSpPr>
          <p:nvPr>
            <p:ph type="title"/>
          </p:nvPr>
        </p:nvSpPr>
        <p:spPr>
          <a:xfrm>
            <a:off x="731034" y="23357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METODOLOGIA ADOTADA (SCRUM) </a:t>
            </a:r>
            <a:endParaRPr/>
          </a:p>
        </p:txBody>
      </p:sp>
      <p:pic>
        <p:nvPicPr>
          <p:cNvPr id="414" name="Google Shape;41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25" y="1101976"/>
            <a:ext cx="8361076" cy="5424249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9"/>
          <p:cNvSpPr/>
          <p:nvPr/>
        </p:nvSpPr>
        <p:spPr>
          <a:xfrm>
            <a:off x="1574300" y="3286350"/>
            <a:ext cx="1200300" cy="71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9"/>
          <p:cNvSpPr/>
          <p:nvPr/>
        </p:nvSpPr>
        <p:spPr>
          <a:xfrm>
            <a:off x="2381125" y="1416800"/>
            <a:ext cx="1200300" cy="51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9"/>
          <p:cNvSpPr/>
          <p:nvPr/>
        </p:nvSpPr>
        <p:spPr>
          <a:xfrm>
            <a:off x="5037725" y="3522450"/>
            <a:ext cx="865800" cy="482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9"/>
          <p:cNvSpPr/>
          <p:nvPr/>
        </p:nvSpPr>
        <p:spPr>
          <a:xfrm>
            <a:off x="3424075" y="5126275"/>
            <a:ext cx="1033200" cy="482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9"/>
          <p:cNvSpPr/>
          <p:nvPr/>
        </p:nvSpPr>
        <p:spPr>
          <a:xfrm>
            <a:off x="6680900" y="2390950"/>
            <a:ext cx="580500" cy="33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9"/>
          <p:cNvSpPr/>
          <p:nvPr/>
        </p:nvSpPr>
        <p:spPr>
          <a:xfrm>
            <a:off x="7143400" y="5255600"/>
            <a:ext cx="1786500" cy="71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9"/>
          <p:cNvSpPr txBox="1"/>
          <p:nvPr/>
        </p:nvSpPr>
        <p:spPr>
          <a:xfrm>
            <a:off x="6730125" y="2351575"/>
            <a:ext cx="5805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rebuchet MS"/>
                <a:ea typeface="Trebuchet MS"/>
                <a:cs typeface="Trebuchet MS"/>
                <a:sym typeface="Trebuchet MS"/>
              </a:rPr>
              <a:t>24h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2" name="Google Shape;422;p9"/>
          <p:cNvSpPr txBox="1"/>
          <p:nvPr/>
        </p:nvSpPr>
        <p:spPr>
          <a:xfrm>
            <a:off x="2597425" y="1357750"/>
            <a:ext cx="1033200" cy="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rebuchet MS"/>
                <a:ea typeface="Trebuchet MS"/>
                <a:cs typeface="Trebuchet MS"/>
                <a:sym typeface="Trebuchet MS"/>
              </a:rPr>
              <a:t>Product Backlog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3" name="Google Shape;423;p9"/>
          <p:cNvSpPr txBox="1"/>
          <p:nvPr/>
        </p:nvSpPr>
        <p:spPr>
          <a:xfrm>
            <a:off x="1820275" y="3314850"/>
            <a:ext cx="10824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rebuchet MS"/>
                <a:ea typeface="Trebuchet MS"/>
                <a:cs typeface="Trebuchet MS"/>
                <a:sym typeface="Trebuchet MS"/>
              </a:rPr>
              <a:t>Sprint Backlog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4" name="Google Shape;424;p9"/>
          <p:cNvSpPr txBox="1"/>
          <p:nvPr/>
        </p:nvSpPr>
        <p:spPr>
          <a:xfrm>
            <a:off x="3611125" y="5169625"/>
            <a:ext cx="659100" cy="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rebuchet MS"/>
                <a:ea typeface="Trebuchet MS"/>
                <a:cs typeface="Trebuchet MS"/>
                <a:sym typeface="Trebuchet MS"/>
              </a:rPr>
              <a:t>Sprint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5" name="Google Shape;425;p9"/>
          <p:cNvSpPr txBox="1"/>
          <p:nvPr/>
        </p:nvSpPr>
        <p:spPr>
          <a:xfrm>
            <a:off x="7418800" y="5417000"/>
            <a:ext cx="1407000" cy="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rebuchet MS"/>
                <a:ea typeface="Trebuchet MS"/>
                <a:cs typeface="Trebuchet MS"/>
                <a:sym typeface="Trebuchet MS"/>
              </a:rPr>
              <a:t>Produto Final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6" name="Google Shape;426;p9"/>
          <p:cNvSpPr txBox="1"/>
          <p:nvPr/>
        </p:nvSpPr>
        <p:spPr>
          <a:xfrm>
            <a:off x="5037725" y="3483500"/>
            <a:ext cx="9543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rebuchet MS"/>
                <a:ea typeface="Trebuchet MS"/>
                <a:cs typeface="Trebuchet MS"/>
                <a:sym typeface="Trebuchet MS"/>
              </a:rPr>
              <a:t>1 - 2 semanas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ac099b3a50_0_8"/>
          <p:cNvSpPr txBox="1">
            <a:spLocks noGrp="1"/>
          </p:cNvSpPr>
          <p:nvPr>
            <p:ph type="title"/>
          </p:nvPr>
        </p:nvSpPr>
        <p:spPr>
          <a:xfrm>
            <a:off x="731034" y="23357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ANÁLISE SWOT </a:t>
            </a:r>
            <a:endParaRPr/>
          </a:p>
        </p:txBody>
      </p:sp>
      <p:pic>
        <p:nvPicPr>
          <p:cNvPr id="432" name="Google Shape;432;gac099b3a50_0_8"/>
          <p:cNvPicPr preferRelativeResize="0"/>
          <p:nvPr/>
        </p:nvPicPr>
        <p:blipFill rotWithShape="1">
          <a:blip r:embed="rId3">
            <a:alphaModFix/>
          </a:blip>
          <a:srcRect l="3510" r="-3509"/>
          <a:stretch/>
        </p:blipFill>
        <p:spPr>
          <a:xfrm>
            <a:off x="2820975" y="1126200"/>
            <a:ext cx="5097350" cy="50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c099b3a50_0_33"/>
          <p:cNvSpPr txBox="1">
            <a:spLocks noGrp="1"/>
          </p:cNvSpPr>
          <p:nvPr>
            <p:ph type="title"/>
          </p:nvPr>
        </p:nvSpPr>
        <p:spPr>
          <a:xfrm>
            <a:off x="964259" y="18927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FORÇAS (S)</a:t>
            </a:r>
            <a:endParaRPr/>
          </a:p>
        </p:txBody>
      </p:sp>
      <p:sp>
        <p:nvSpPr>
          <p:cNvPr id="438" name="Google Shape;438;gac099b3a50_0_33"/>
          <p:cNvSpPr txBox="1"/>
          <p:nvPr/>
        </p:nvSpPr>
        <p:spPr>
          <a:xfrm>
            <a:off x="3276800" y="1006825"/>
            <a:ext cx="6428100" cy="54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1 - Possui muitos anos de existência e diversos departamentos voltados a tecnologia da informação, educação e com bagagem de conhecimento, profissionais qualificados.</a:t>
            </a:r>
            <a:endParaRPr sz="13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3 - Adotar o módulo ERP pode facilitar a integração além de conseguir realizar pequenas adequações no sistema.Maior controle sobre fluxo de processos e informações do sistema, pela área de tecnologia do IF.</a:t>
            </a:r>
            <a:endParaRPr sz="13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5 - O sistema já existe e é aceito pelos usuários, contudo os mesmo desejam que o sistema se torne mais eficiente.</a:t>
            </a:r>
            <a:endParaRPr sz="13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6 - Seria importante para receber o feedback acerca das novas funcionalidades além de facilitar a integração do processo como todo no final.</a:t>
            </a:r>
            <a:endParaRPr sz="13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8 - A alta gestão tem muito interesse na implantação da melhoria no sistema, então eles estão dando total apoio para o projeto.</a:t>
            </a:r>
            <a:endParaRPr sz="13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9 - O sistema já existe e os desenvolvedores já conseguem</a:t>
            </a:r>
            <a:endParaRPr sz="13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manipular o gerenciamento dele, dessa forma, facilitará na implementação da melhoria.</a:t>
            </a:r>
            <a:endParaRPr sz="13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10 - A instituição já conta com uma equipe bem formada de desenvolvedores que estão sempre aptos a trabalhar em melhorias para os sistemas.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439" name="Google Shape;439;gac099b3a50_0_33"/>
          <p:cNvPicPr preferRelativeResize="0"/>
          <p:nvPr/>
        </p:nvPicPr>
        <p:blipFill rotWithShape="1">
          <a:blip r:embed="rId3">
            <a:alphaModFix/>
          </a:blip>
          <a:srcRect l="6344" t="6895" r="54513" b="53727"/>
          <a:stretch/>
        </p:blipFill>
        <p:spPr>
          <a:xfrm>
            <a:off x="444975" y="1510175"/>
            <a:ext cx="2574750" cy="25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c099b3a50_0_43"/>
          <p:cNvSpPr txBox="1">
            <a:spLocks noGrp="1"/>
          </p:cNvSpPr>
          <p:nvPr>
            <p:ph type="title"/>
          </p:nvPr>
        </p:nvSpPr>
        <p:spPr>
          <a:xfrm>
            <a:off x="731034" y="23357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FRAQUEZAS (W)</a:t>
            </a:r>
            <a:endParaRPr/>
          </a:p>
        </p:txBody>
      </p:sp>
      <p:pic>
        <p:nvPicPr>
          <p:cNvPr id="445" name="Google Shape;445;gac099b3a50_0_43"/>
          <p:cNvPicPr preferRelativeResize="0"/>
          <p:nvPr/>
        </p:nvPicPr>
        <p:blipFill rotWithShape="1">
          <a:blip r:embed="rId3">
            <a:alphaModFix/>
          </a:blip>
          <a:srcRect l="54831" t="6683" r="5983" b="53465"/>
          <a:stretch/>
        </p:blipFill>
        <p:spPr>
          <a:xfrm>
            <a:off x="534075" y="1637200"/>
            <a:ext cx="2439675" cy="24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gac099b3a50_0_43"/>
          <p:cNvSpPr txBox="1"/>
          <p:nvPr/>
        </p:nvSpPr>
        <p:spPr>
          <a:xfrm>
            <a:off x="3742350" y="1554475"/>
            <a:ext cx="6123900" cy="30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2- Por ser uma instituição Federal sua estrutura é bastante rígida e para que ocorra qualquer mudança é preciso passar por processos burocráticos.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4 - (W) Usuários não estão diretamente ativos no processo de melhoria no sistema, seria interessante saber a experiência do usuário no fluxo total.  (O) Irá aumentar o número de vagas ofertadas para concurseiros que desejam ser alocados na instituição pela melhoria no processo.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7 - Alta demanda de informações que devem ser "cruzadas" a fim de chegar num resultado que pode contribuir para melhoria do sistema. O encontro dessas informações podem ser complexo e levar um tempo para processá-las.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c099b3a50_0_53"/>
          <p:cNvSpPr txBox="1">
            <a:spLocks noGrp="1"/>
          </p:cNvSpPr>
          <p:nvPr>
            <p:ph type="title"/>
          </p:nvPr>
        </p:nvSpPr>
        <p:spPr>
          <a:xfrm>
            <a:off x="731034" y="23357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OPORTUNIDADES (O)</a:t>
            </a:r>
            <a:endParaRPr/>
          </a:p>
        </p:txBody>
      </p:sp>
      <p:pic>
        <p:nvPicPr>
          <p:cNvPr id="452" name="Google Shape;452;gac099b3a50_0_53"/>
          <p:cNvPicPr preferRelativeResize="0"/>
          <p:nvPr/>
        </p:nvPicPr>
        <p:blipFill rotWithShape="1">
          <a:blip r:embed="rId3">
            <a:alphaModFix/>
          </a:blip>
          <a:srcRect l="6147" t="55146" r="54368" b="6854"/>
          <a:stretch/>
        </p:blipFill>
        <p:spPr>
          <a:xfrm>
            <a:off x="480350" y="1692075"/>
            <a:ext cx="2409525" cy="23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ac099b3a50_0_53"/>
          <p:cNvSpPr txBox="1"/>
          <p:nvPr/>
        </p:nvSpPr>
        <p:spPr>
          <a:xfrm>
            <a:off x="3921400" y="1692075"/>
            <a:ext cx="5192700" cy="11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4 - (W) Usuários não estão diretamente ativos no processo de melhoria no sistema, seria interessante saber a experiência do usuário no fluxo total.  (O) Irá aumentar o número de vagas ofertadas para concurseiros que desejam ser alocados na instituição pela melhoria no processo.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c099b3a50_0_72"/>
          <p:cNvSpPr txBox="1">
            <a:spLocks noGrp="1"/>
          </p:cNvSpPr>
          <p:nvPr>
            <p:ph type="title"/>
          </p:nvPr>
        </p:nvSpPr>
        <p:spPr>
          <a:xfrm>
            <a:off x="731034" y="23357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AMEAÇAS (T)</a:t>
            </a:r>
            <a:endParaRPr/>
          </a:p>
        </p:txBody>
      </p:sp>
      <p:sp>
        <p:nvSpPr>
          <p:cNvPr id="459" name="Google Shape;459;gac099b3a50_0_72"/>
          <p:cNvSpPr txBox="1"/>
          <p:nvPr/>
        </p:nvSpPr>
        <p:spPr>
          <a:xfrm>
            <a:off x="3420025" y="1674175"/>
            <a:ext cx="5192700" cy="11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Não foram identificadas ameaças.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460" name="Google Shape;460;gac099b3a50_0_72"/>
          <p:cNvPicPr preferRelativeResize="0"/>
          <p:nvPr/>
        </p:nvPicPr>
        <p:blipFill rotWithShape="1">
          <a:blip r:embed="rId3">
            <a:alphaModFix/>
          </a:blip>
          <a:srcRect l="54253" t="53432" r="6053" b="7223"/>
          <a:stretch/>
        </p:blipFill>
        <p:spPr>
          <a:xfrm>
            <a:off x="498250" y="1554475"/>
            <a:ext cx="2207400" cy="21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cb23f9c51_2_7"/>
          <p:cNvSpPr txBox="1">
            <a:spLocks noGrp="1"/>
          </p:cNvSpPr>
          <p:nvPr>
            <p:ph type="title"/>
          </p:nvPr>
        </p:nvSpPr>
        <p:spPr>
          <a:xfrm>
            <a:off x="1498771" y="31432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PROCESSO ATUAL - Modelo AS- IS</a:t>
            </a:r>
            <a:endParaRPr/>
          </a:p>
        </p:txBody>
      </p:sp>
      <p:pic>
        <p:nvPicPr>
          <p:cNvPr id="176" name="Google Shape;176;g9cb23f9c51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5675"/>
            <a:ext cx="12191999" cy="5650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6" name="Google Shape;466;p10"/>
          <p:cNvSpPr txBox="1">
            <a:spLocks noGrp="1"/>
          </p:cNvSpPr>
          <p:nvPr>
            <p:ph type="title"/>
          </p:nvPr>
        </p:nvSpPr>
        <p:spPr>
          <a:xfrm>
            <a:off x="760875" y="875426"/>
            <a:ext cx="3895800" cy="4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STAKEHOLDERS</a:t>
            </a:r>
            <a:endParaRPr/>
          </a:p>
        </p:txBody>
      </p:sp>
      <p:sp>
        <p:nvSpPr>
          <p:cNvPr id="467" name="Google Shape;467;p10"/>
          <p:cNvSpPr/>
          <p:nvPr/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8" name="Google Shape;468;p10"/>
          <p:cNvCxnSpPr/>
          <p:nvPr/>
        </p:nvCxnSpPr>
        <p:spPr>
          <a:xfrm>
            <a:off x="4656670" y="1442595"/>
            <a:ext cx="0" cy="393700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9" name="Google Shape;469;p10"/>
          <p:cNvSpPr/>
          <p:nvPr/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0" name="Google Shape;470;p10"/>
          <p:cNvGraphicFramePr/>
          <p:nvPr/>
        </p:nvGraphicFramePr>
        <p:xfrm>
          <a:off x="5380950" y="45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{A3B92AC3-B082-4B18-A560-D333645DBE0D}</a:tableStyleId>
              </a:tblPr>
              <a:tblGrid>
                <a:gridCol w="236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Descrição</a:t>
                      </a:r>
                      <a:endParaRPr sz="2000"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EFE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EFE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EFE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EFE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Stakeholder</a:t>
                      </a:r>
                      <a:endParaRPr sz="2000"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EFE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Patrocinador 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FEFE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IFPE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Cliente Final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Zilmara Peixoto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Product Owner (Cliente)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Marco Eugênio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Gerente do projeto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Luiz Felipe Mendes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Scrum Master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Marcson Santos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PMO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Lucas do Carmo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PMO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Thiago de França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Tester / Usuário Final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Servidores do IFPE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Consultor(a) SGE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Simone Santos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Consultor(a) de PGP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Alexandre Vasconcelos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Consultor(a) de GPN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Carla Lima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9cd0337c7e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Comunicação Adotada</a:t>
            </a:r>
            <a:endParaRPr/>
          </a:p>
        </p:txBody>
      </p:sp>
      <p:sp>
        <p:nvSpPr>
          <p:cNvPr id="476" name="Google Shape;476;g9cd0337c7e_0_0"/>
          <p:cNvSpPr txBox="1">
            <a:spLocks noGrp="1"/>
          </p:cNvSpPr>
          <p:nvPr>
            <p:ph type="body" idx="1"/>
          </p:nvPr>
        </p:nvSpPr>
        <p:spPr>
          <a:xfrm>
            <a:off x="838475" y="16592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rebuchet MS"/>
              <a:buChar char="►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Devido ao cenário atual de pandemia que a humanidade enfrenta, o processo de comunicação é realizado através de encontros virtuais entre as partes que compõe o projeto como um todo.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/>
          </a:p>
          <a:p>
            <a:pPr marL="342900" lvl="0" indent="-25145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graphicFrame>
        <p:nvGraphicFramePr>
          <p:cNvPr id="477" name="Google Shape;477;g9cd0337c7e_0_0"/>
          <p:cNvGraphicFramePr/>
          <p:nvPr/>
        </p:nvGraphicFramePr>
        <p:xfrm>
          <a:off x="458925" y="313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{888C1E33-191A-43CE-AA01-9D21068050C5}</a:tableStyleId>
              </a:tblPr>
              <a:tblGrid>
                <a:gridCol w="330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StakeHolders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Mensagens Instantâneas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Encontro Síncronos (Meeting Online)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GP e Equipe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Diário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 vez na semana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(GP+Equipe) e Product Owner (cliente)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Diário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 vez a cada 15 - 20 dias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(GP+Equipe)  e Cliente Real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Semanal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 vez a cada 15 - 20 dias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9cb23f9c51_0_0"/>
          <p:cNvSpPr/>
          <p:nvPr/>
        </p:nvSpPr>
        <p:spPr>
          <a:xfrm>
            <a:off x="-16115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3" name="Google Shape;483;g9cb23f9c51_0_0"/>
          <p:cNvSpPr/>
          <p:nvPr/>
        </p:nvSpPr>
        <p:spPr>
          <a:xfrm>
            <a:off x="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9cb23f9c51_0_0"/>
          <p:cNvSpPr/>
          <p:nvPr/>
        </p:nvSpPr>
        <p:spPr>
          <a:xfrm rot="10800000" flipH="1">
            <a:off x="11364139" y="-111"/>
            <a:ext cx="842700" cy="46164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9cb23f9c51_0_0"/>
          <p:cNvSpPr txBox="1"/>
          <p:nvPr/>
        </p:nvSpPr>
        <p:spPr>
          <a:xfrm>
            <a:off x="2293775" y="447650"/>
            <a:ext cx="6947400" cy="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Custos do Projeto Planejado</a:t>
            </a:r>
            <a:endParaRPr/>
          </a:p>
        </p:txBody>
      </p:sp>
      <p:graphicFrame>
        <p:nvGraphicFramePr>
          <p:cNvPr id="486" name="Google Shape;486;g9cb23f9c51_0_0"/>
          <p:cNvGraphicFramePr/>
          <p:nvPr/>
        </p:nvGraphicFramePr>
        <p:xfrm>
          <a:off x="1241713" y="1647375"/>
          <a:ext cx="9708575" cy="3931710"/>
        </p:xfrm>
        <a:graphic>
          <a:graphicData uri="http://schemas.openxmlformats.org/drawingml/2006/table">
            <a:tbl>
              <a:tblPr>
                <a:noFill/>
                <a:tableStyleId>{A3B92AC3-B082-4B18-A560-D333645DBE0D}</a:tableStyleId>
              </a:tblPr>
              <a:tblGrid>
                <a:gridCol w="239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Custo (Homem x Hora)</a:t>
                      </a:r>
                      <a:endParaRPr sz="2000" dirty="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Funções</a:t>
                      </a:r>
                      <a:endParaRPr dirty="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Integrantes </a:t>
                      </a:r>
                      <a:endParaRPr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Salário Mensal</a:t>
                      </a:r>
                      <a:endParaRPr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Salário Hora</a:t>
                      </a:r>
                      <a:endParaRPr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Gerente de Projeto</a:t>
                      </a:r>
                      <a:endParaRPr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Luiz Felipe Mendes</a:t>
                      </a:r>
                      <a:endParaRPr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 	10.804,37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	64,30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Scrum Master 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Marcson Santos</a:t>
                      </a:r>
                      <a:endParaRPr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   	8.788,00</a:t>
                      </a:r>
                      <a:endParaRPr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	52,30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PMO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Lucas do Carmo</a:t>
                      </a:r>
                      <a:endParaRPr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   	7.232,00</a:t>
                      </a:r>
                      <a:endParaRPr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	43,04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PMO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Thiago de França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   	7.232,00</a:t>
                      </a:r>
                      <a:endParaRPr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	43,04</a:t>
                      </a:r>
                      <a:endParaRPr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Custo Total Estimado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 	34.056,37</a:t>
                      </a:r>
                      <a:endParaRPr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	202,68</a:t>
                      </a:r>
                      <a:endParaRPr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7" name="Google Shape;487;g9cb23f9c51_0_0"/>
          <p:cNvSpPr txBox="1"/>
          <p:nvPr/>
        </p:nvSpPr>
        <p:spPr>
          <a:xfrm>
            <a:off x="2576350" y="5998550"/>
            <a:ext cx="9454500" cy="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rebuchet MS"/>
                <a:ea typeface="Trebuchet MS"/>
                <a:cs typeface="Trebuchet MS"/>
                <a:sym typeface="Trebuchet MS"/>
              </a:rPr>
              <a:t>Obs: Os custos são baseados em 21 dias úteis levando em conta 8 horas de trabalho.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9cb23f9c51_0_35"/>
          <p:cNvSpPr/>
          <p:nvPr/>
        </p:nvSpPr>
        <p:spPr>
          <a:xfrm>
            <a:off x="-16115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3" name="Google Shape;493;g9cb23f9c51_0_35"/>
          <p:cNvSpPr/>
          <p:nvPr/>
        </p:nvSpPr>
        <p:spPr>
          <a:xfrm>
            <a:off x="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9cb23f9c51_0_35"/>
          <p:cNvSpPr/>
          <p:nvPr/>
        </p:nvSpPr>
        <p:spPr>
          <a:xfrm rot="10800000" flipH="1">
            <a:off x="11364139" y="-111"/>
            <a:ext cx="842700" cy="46164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9cb23f9c51_0_35"/>
          <p:cNvSpPr txBox="1"/>
          <p:nvPr/>
        </p:nvSpPr>
        <p:spPr>
          <a:xfrm>
            <a:off x="2293775" y="447650"/>
            <a:ext cx="6947400" cy="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Custos do Projeto Atingido</a:t>
            </a:r>
            <a:endParaRPr/>
          </a:p>
        </p:txBody>
      </p:sp>
      <p:graphicFrame>
        <p:nvGraphicFramePr>
          <p:cNvPr id="496" name="Google Shape;496;g9cb23f9c51_0_35"/>
          <p:cNvGraphicFramePr/>
          <p:nvPr>
            <p:extLst>
              <p:ext uri="{D42A27DB-BD31-4B8C-83A1-F6EECF244321}">
                <p14:modId xmlns:p14="http://schemas.microsoft.com/office/powerpoint/2010/main" val="729303022"/>
              </p:ext>
            </p:extLst>
          </p:nvPr>
        </p:nvGraphicFramePr>
        <p:xfrm>
          <a:off x="284513" y="1307150"/>
          <a:ext cx="11300650" cy="3078270"/>
        </p:xfrm>
        <a:graphic>
          <a:graphicData uri="http://schemas.openxmlformats.org/drawingml/2006/table">
            <a:tbl>
              <a:tblPr>
                <a:noFill/>
                <a:tableStyleId>{A3B92AC3-B082-4B18-A560-D333645DBE0D}</a:tableStyleId>
              </a:tblPr>
              <a:tblGrid>
                <a:gridCol w="227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0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0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337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Custo (Homem x Hora)</a:t>
                      </a:r>
                      <a:endParaRPr sz="20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Funções</a:t>
                      </a:r>
                      <a:endParaRPr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Tempo Dedicado (hrs/dia)</a:t>
                      </a:r>
                      <a:endParaRPr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Salário Hora</a:t>
                      </a:r>
                      <a:endParaRPr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Dias Trabalhados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Custo Final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Gerente de Projeto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	64,30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26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R$           6.687,20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Scrum Master 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	52,30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26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R$           5.439,20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PMO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	43,04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26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R$           4.476,16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PMO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	43,04</a:t>
                      </a:r>
                      <a:endParaRPr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26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R$           </a:t>
                      </a:r>
                      <a:r>
                        <a:rPr lang="pt-BR" dirty="0"/>
                        <a:t>4.476,16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Total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	202,68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R$           21.078,72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7" name="Google Shape;497;g9cb23f9c51_0_35"/>
          <p:cNvSpPr txBox="1"/>
          <p:nvPr/>
        </p:nvSpPr>
        <p:spPr>
          <a:xfrm>
            <a:off x="448800" y="4616300"/>
            <a:ext cx="9454500" cy="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rebuchet MS"/>
                <a:ea typeface="Trebuchet MS"/>
                <a:cs typeface="Trebuchet MS"/>
                <a:sym typeface="Trebuchet MS"/>
              </a:rPr>
              <a:t>Obs: São trabalhados 3 dias por semana entre o período de 01/09/2020 até 14/11/2020.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c099b3a50_0_86"/>
          <p:cNvSpPr txBox="1">
            <a:spLocks noGrp="1"/>
          </p:cNvSpPr>
          <p:nvPr>
            <p:ph type="title"/>
          </p:nvPr>
        </p:nvSpPr>
        <p:spPr>
          <a:xfrm>
            <a:off x="775684" y="6275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LIÇÕES APRENDIDAS</a:t>
            </a:r>
            <a:endParaRPr/>
          </a:p>
        </p:txBody>
      </p:sp>
      <p:grpSp>
        <p:nvGrpSpPr>
          <p:cNvPr id="503" name="Google Shape;503;gac099b3a50_0_86"/>
          <p:cNvGrpSpPr/>
          <p:nvPr/>
        </p:nvGrpSpPr>
        <p:grpSpPr>
          <a:xfrm>
            <a:off x="1770114" y="1831400"/>
            <a:ext cx="6607913" cy="4090498"/>
            <a:chOff x="1505181" y="1470"/>
            <a:chExt cx="6607913" cy="4090498"/>
          </a:xfrm>
        </p:grpSpPr>
        <p:sp>
          <p:nvSpPr>
            <p:cNvPr id="504" name="Google Shape;504;gac099b3a50_0_86"/>
            <p:cNvSpPr/>
            <p:nvPr/>
          </p:nvSpPr>
          <p:spPr>
            <a:xfrm>
              <a:off x="1505181" y="1478"/>
              <a:ext cx="3146700" cy="1887900"/>
            </a:xfrm>
            <a:prstGeom prst="rect">
              <a:avLst/>
            </a:prstGeom>
            <a:solidFill>
              <a:srgbClr val="FF0000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gac099b3a50_0_86"/>
            <p:cNvSpPr txBox="1"/>
            <p:nvPr/>
          </p:nvSpPr>
          <p:spPr>
            <a:xfrm>
              <a:off x="1505181" y="1478"/>
              <a:ext cx="3146700" cy="18879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4572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4572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500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Organização de dados e fluxos é extremamente importante.</a:t>
              </a:r>
              <a:endParaRPr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342900" lvl="0" indent="-251458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40"/>
                <a:buFont typeface="Arial"/>
                <a:buNone/>
              </a:pPr>
              <a:endParaRPr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endParaRPr sz="25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6" name="Google Shape;506;gac099b3a50_0_86"/>
            <p:cNvSpPr/>
            <p:nvPr/>
          </p:nvSpPr>
          <p:spPr>
            <a:xfrm>
              <a:off x="4966394" y="1478"/>
              <a:ext cx="3146700" cy="1887900"/>
            </a:xfrm>
            <a:prstGeom prst="rect">
              <a:avLst/>
            </a:prstGeom>
            <a:solidFill>
              <a:srgbClr val="FF0000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gac099b3a50_0_86"/>
            <p:cNvSpPr txBox="1"/>
            <p:nvPr/>
          </p:nvSpPr>
          <p:spPr>
            <a:xfrm>
              <a:off x="4966392" y="1470"/>
              <a:ext cx="3146700" cy="188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rPr lang="pt-BR" sz="2500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</a:t>
              </a:r>
              <a:endParaRPr sz="25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endParaRPr sz="25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endParaRPr sz="25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rPr lang="pt-BR" sz="2500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Realizar agendamento com antecedência com o cliente.</a:t>
              </a:r>
              <a:endParaRPr sz="25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342900" lvl="0" indent="-265176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224"/>
                <a:buFont typeface="Arial"/>
                <a:buNone/>
              </a:pPr>
              <a:endParaRPr sz="25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endParaRPr sz="25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8" name="Google Shape;508;gac099b3a50_0_86"/>
            <p:cNvSpPr/>
            <p:nvPr/>
          </p:nvSpPr>
          <p:spPr>
            <a:xfrm>
              <a:off x="1505181" y="2204068"/>
              <a:ext cx="3146700" cy="1887900"/>
            </a:xfrm>
            <a:prstGeom prst="rect">
              <a:avLst/>
            </a:prstGeom>
            <a:solidFill>
              <a:srgbClr val="FF0000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gac099b3a50_0_86"/>
            <p:cNvSpPr txBox="1"/>
            <p:nvPr/>
          </p:nvSpPr>
          <p:spPr>
            <a:xfrm>
              <a:off x="1505181" y="2204068"/>
              <a:ext cx="3146700" cy="188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endParaRPr sz="25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lvl="0" indent="0" algn="ctr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pt-BR" sz="2500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Demonstrar é tão importante quanto documentar.</a:t>
              </a:r>
              <a:endParaRPr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342900" lvl="0" indent="-265176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endParaRPr sz="153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342900" lvl="0" indent="-410210" algn="l" rtl="0"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Char char="►"/>
              </a:pPr>
              <a:endParaRPr sz="25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10" name="Google Shape;510;gac099b3a50_0_86"/>
            <p:cNvSpPr/>
            <p:nvPr/>
          </p:nvSpPr>
          <p:spPr>
            <a:xfrm>
              <a:off x="4966394" y="2204068"/>
              <a:ext cx="3146700" cy="1887900"/>
            </a:xfrm>
            <a:prstGeom prst="rect">
              <a:avLst/>
            </a:prstGeom>
            <a:solidFill>
              <a:srgbClr val="FF0000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ac099b3a50_0_86"/>
            <p:cNvSpPr txBox="1"/>
            <p:nvPr/>
          </p:nvSpPr>
          <p:spPr>
            <a:xfrm>
              <a:off x="4966394" y="2204068"/>
              <a:ext cx="3146700" cy="188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pt-BR" sz="2500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Distribuição de responsabilidades.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393c3e83a_1_13"/>
          <p:cNvSpPr/>
          <p:nvPr/>
        </p:nvSpPr>
        <p:spPr>
          <a:xfrm>
            <a:off x="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5393c3e83a_1_13"/>
          <p:cNvSpPr/>
          <p:nvPr/>
        </p:nvSpPr>
        <p:spPr>
          <a:xfrm rot="10800000" flipH="1">
            <a:off x="11364139" y="-111"/>
            <a:ext cx="842700" cy="46164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5393c3e83a_1_13"/>
          <p:cNvSpPr txBox="1"/>
          <p:nvPr/>
        </p:nvSpPr>
        <p:spPr>
          <a:xfrm>
            <a:off x="2293775" y="447650"/>
            <a:ext cx="6947400" cy="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MATRIZ DE EVENTOS</a:t>
            </a:r>
            <a:endParaRPr sz="2900"/>
          </a:p>
        </p:txBody>
      </p:sp>
      <p:graphicFrame>
        <p:nvGraphicFramePr>
          <p:cNvPr id="519" name="Google Shape;519;g5393c3e83a_1_13"/>
          <p:cNvGraphicFramePr/>
          <p:nvPr/>
        </p:nvGraphicFramePr>
        <p:xfrm>
          <a:off x="331450" y="138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{A3B92AC3-B082-4B18-A560-D333645DBE0D}</a:tableStyleId>
              </a:tblPr>
              <a:tblGrid>
                <a:gridCol w="102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4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0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8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890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DATA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0:0"/>
                      </a:ext>
                    </a:extLst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Evento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0:1"/>
                      </a:ext>
                    </a:extLst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Luiz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0:2"/>
                      </a:ext>
                    </a:extLst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Lucas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0:3"/>
                      </a:ext>
                    </a:extLst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Marcson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0:4"/>
                      </a:ext>
                    </a:extLst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Thiago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Legenda:</a:t>
                      </a:r>
                      <a:endParaRPr sz="1000"/>
                    </a:p>
                  </a:txBody>
                  <a:tcPr marL="91425" marR="9142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0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0:8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:8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03/09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i="1"/>
                        <a:t>Reunião para contextualização do caso</a:t>
                      </a:r>
                      <a:endParaRPr sz="1200" i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A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R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R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R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/>
                        <a:t>R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2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Responsável</a:t>
                      </a:r>
                      <a:endParaRPr sz="1000"/>
                    </a:p>
                  </a:txBody>
                  <a:tcPr marL="91425" marR="9142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2:8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03/09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Reunião do integrantes para estruturar o processo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R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R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R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A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/>
                        <a:t>A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3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Autoridade</a:t>
                      </a:r>
                      <a:endParaRPr sz="1000"/>
                    </a:p>
                  </a:txBody>
                  <a:tcPr marL="91425" marR="9142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3:8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08/09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Kickoff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A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R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R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R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/>
                        <a:t>C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4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Consultado</a:t>
                      </a:r>
                      <a:endParaRPr sz="1000"/>
                    </a:p>
                  </a:txBody>
                  <a:tcPr marL="91425" marR="9142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4:8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17/09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Reunião para correção do elementos apontados no kickoff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A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5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/>
                        <a:t>I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5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Informado</a:t>
                      </a:r>
                      <a:endParaRPr sz="1000"/>
                    </a:p>
                  </a:txBody>
                  <a:tcPr marL="91425" marR="9142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5:8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24/09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Reunião de Validação da Modelagem do Processo Atual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A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R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6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6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6:8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29/09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1º Status Report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A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R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R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R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7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7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7:8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08/10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Reunião para implementar melhoria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A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8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8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8:8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13/10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Elaboração da proposta solutiva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A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R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9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9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9:8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16/10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Reunião de Validação de Propostas Solutiva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A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R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R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R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0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0:8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20/10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 º Status Report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A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R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R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R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1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1:8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9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29/10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Reunião de Ajustes e Feedbacks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A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2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2:8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16/11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Reunião para elaborar o Roteiro e para Ajustes finais</a:t>
                      </a:r>
                      <a:endParaRPr sz="1200" i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A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R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R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R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3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3:8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17/11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 i="1">
                          <a:solidFill>
                            <a:schemeClr val="dk1"/>
                          </a:solidFill>
                        </a:rPr>
                        <a:t>Entrega Final</a:t>
                      </a:r>
                      <a:endParaRPr sz="1200" i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A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R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R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R</a:t>
                      </a:r>
                      <a:endParaRPr sz="12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4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519:14:8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9cb92542d9_1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5" name="Google Shape;525;g9cb92542d9_1_0"/>
          <p:cNvSpPr txBox="1">
            <a:spLocks noGrp="1"/>
          </p:cNvSpPr>
          <p:nvPr>
            <p:ph type="title"/>
          </p:nvPr>
        </p:nvSpPr>
        <p:spPr>
          <a:xfrm>
            <a:off x="997208" y="179875"/>
            <a:ext cx="10197600" cy="10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CRONOGRAMA GERAL DAS ATIVIDADES</a:t>
            </a:r>
            <a:endParaRPr/>
          </a:p>
        </p:txBody>
      </p:sp>
      <p:sp>
        <p:nvSpPr>
          <p:cNvPr id="526" name="Google Shape;526;g9cb92542d9_1_0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3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9cb92542d9_1_0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3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g9cb92542d9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126" y="987950"/>
            <a:ext cx="6221751" cy="5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a41659dad7_0_16"/>
          <p:cNvPicPr preferRelativeResize="0"/>
          <p:nvPr/>
        </p:nvPicPr>
        <p:blipFill rotWithShape="1">
          <a:blip r:embed="rId3">
            <a:alphaModFix/>
          </a:blip>
          <a:srcRect l="6576"/>
          <a:stretch/>
        </p:blipFill>
        <p:spPr>
          <a:xfrm>
            <a:off x="0" y="1111643"/>
            <a:ext cx="12192002" cy="549053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a41659dad7_0_16"/>
          <p:cNvSpPr txBox="1"/>
          <p:nvPr/>
        </p:nvSpPr>
        <p:spPr>
          <a:xfrm>
            <a:off x="1145975" y="71625"/>
            <a:ext cx="8093400" cy="9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DEMONSTRAÇÃO DO PROCESSO ATUAL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c099b3a50_0_113"/>
          <p:cNvSpPr txBox="1"/>
          <p:nvPr/>
        </p:nvSpPr>
        <p:spPr>
          <a:xfrm>
            <a:off x="1145975" y="71625"/>
            <a:ext cx="8093400" cy="9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PORTAL ATUAL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8" name="Google Shape;188;gac099b3a50_0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75" y="989400"/>
            <a:ext cx="11235707" cy="502931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ac099b3a50_0_113"/>
          <p:cNvSpPr txBox="1"/>
          <p:nvPr/>
        </p:nvSpPr>
        <p:spPr>
          <a:xfrm>
            <a:off x="3870200" y="6061400"/>
            <a:ext cx="39303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Site portal “</a:t>
            </a:r>
            <a:r>
              <a:rPr lang="pt-BR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https://remocao.ifpe.edu.br</a:t>
            </a:r>
            <a:r>
              <a:rPr lang="pt-BR">
                <a:solidFill>
                  <a:schemeClr val="dk1"/>
                </a:solidFill>
              </a:rPr>
              <a:t>”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c099b3a50_0_121"/>
          <p:cNvSpPr txBox="1"/>
          <p:nvPr/>
        </p:nvSpPr>
        <p:spPr>
          <a:xfrm>
            <a:off x="1145975" y="71625"/>
            <a:ext cx="8093400" cy="9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PORTAL ATUAL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gac099b3a50_0_121"/>
          <p:cNvSpPr txBox="1"/>
          <p:nvPr/>
        </p:nvSpPr>
        <p:spPr>
          <a:xfrm>
            <a:off x="3870200" y="6061400"/>
            <a:ext cx="39303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Site portal “</a:t>
            </a:r>
            <a:r>
              <a:rPr lang="pt-BR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https://remocao.ifpe.edu.br</a:t>
            </a:r>
            <a:r>
              <a:rPr lang="pt-BR">
                <a:solidFill>
                  <a:schemeClr val="dk1"/>
                </a:solidFill>
              </a:rPr>
              <a:t>”</a:t>
            </a:r>
            <a:endParaRPr sz="1600"/>
          </a:p>
        </p:txBody>
      </p:sp>
      <p:pic>
        <p:nvPicPr>
          <p:cNvPr id="196" name="Google Shape;196;gac099b3a50_0_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5975" y="1137225"/>
            <a:ext cx="9399721" cy="477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c099b3a50_0_128"/>
          <p:cNvSpPr txBox="1"/>
          <p:nvPr/>
        </p:nvSpPr>
        <p:spPr>
          <a:xfrm>
            <a:off x="1145975" y="71625"/>
            <a:ext cx="8093400" cy="9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PORTAL RANKING ATUAL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Google Shape;202;gac099b3a50_0_128"/>
          <p:cNvSpPr txBox="1"/>
          <p:nvPr/>
        </p:nvSpPr>
        <p:spPr>
          <a:xfrm>
            <a:off x="3870200" y="6061400"/>
            <a:ext cx="39303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Site portal “</a:t>
            </a:r>
            <a:r>
              <a:rPr lang="pt-BR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https://remocao.ifpe.edu.br</a:t>
            </a:r>
            <a:r>
              <a:rPr lang="pt-BR">
                <a:solidFill>
                  <a:schemeClr val="dk1"/>
                </a:solidFill>
              </a:rPr>
              <a:t>”</a:t>
            </a:r>
            <a:endParaRPr sz="1600"/>
          </a:p>
        </p:txBody>
      </p:sp>
      <p:pic>
        <p:nvPicPr>
          <p:cNvPr id="203" name="Google Shape;203;gac099b3a50_0_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875" y="1013975"/>
            <a:ext cx="9642201" cy="51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c099b3a50_0_135"/>
          <p:cNvSpPr txBox="1"/>
          <p:nvPr/>
        </p:nvSpPr>
        <p:spPr>
          <a:xfrm>
            <a:off x="1145975" y="71625"/>
            <a:ext cx="8093400" cy="9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PORTAL RANKING ATUAL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gac099b3a50_0_135"/>
          <p:cNvSpPr txBox="1"/>
          <p:nvPr/>
        </p:nvSpPr>
        <p:spPr>
          <a:xfrm>
            <a:off x="3870200" y="6061400"/>
            <a:ext cx="39303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Site portal “</a:t>
            </a:r>
            <a:r>
              <a:rPr lang="pt-BR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https://remocao.ifpe.edu.br</a:t>
            </a:r>
            <a:r>
              <a:rPr lang="pt-BR">
                <a:solidFill>
                  <a:schemeClr val="dk1"/>
                </a:solidFill>
              </a:rPr>
              <a:t>”</a:t>
            </a:r>
            <a:endParaRPr sz="1600"/>
          </a:p>
        </p:txBody>
      </p:sp>
      <p:pic>
        <p:nvPicPr>
          <p:cNvPr id="210" name="Google Shape;210;gac099b3a50_0_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600" y="1137225"/>
            <a:ext cx="10505600" cy="477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1852</Words>
  <Application>Microsoft Office PowerPoint</Application>
  <PresentationFormat>Widescreen</PresentationFormat>
  <Paragraphs>405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Noto Sans Symbols</vt:lpstr>
      <vt:lpstr>Trebuchet MS</vt:lpstr>
      <vt:lpstr>Facet</vt:lpstr>
      <vt:lpstr>PowerPoint Presentation</vt:lpstr>
      <vt:lpstr>ÍNDICE DA APRESENTAÇÃO</vt:lpstr>
      <vt:lpstr>CONTEXTO DO PROJETO</vt:lpstr>
      <vt:lpstr>PROCESSO ATUAL - Modelo AS- 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NOVO MODELO DE PROCESSO -TO BE</vt:lpstr>
      <vt:lpstr>DEMONSTRAÇÃO DO NOVO MODELO </vt:lpstr>
      <vt:lpstr>DEMONSTRAÇÃO DO NOVO MODELO </vt:lpstr>
      <vt:lpstr>DEMONSTRAÇÃO DO NOVO MODELO </vt:lpstr>
      <vt:lpstr>                    INDICADORES  </vt:lpstr>
      <vt:lpstr>PLANO DE PROPOSTA DE MELHORIA</vt:lpstr>
      <vt:lpstr>PowerPoint Presentation</vt:lpstr>
      <vt:lpstr>PLANO DE PROPOSTA DE MELHORIA</vt:lpstr>
      <vt:lpstr>PowerPoint Presentation</vt:lpstr>
      <vt:lpstr>PLANO DE PROPOSTA DE MELHORIA</vt:lpstr>
      <vt:lpstr>PowerPoint Presentation</vt:lpstr>
      <vt:lpstr>PLANO DE PROPOSTA DE MELHORIA</vt:lpstr>
      <vt:lpstr>PLANO DE PROPOSTA DE MELHORIA</vt:lpstr>
      <vt:lpstr>OBJETIVOS DO PROJETO</vt:lpstr>
      <vt:lpstr>PREMISSAS ADOTADAS</vt:lpstr>
      <vt:lpstr>RESTRIÇÕES</vt:lpstr>
      <vt:lpstr>PLANO DE RISCOS</vt:lpstr>
      <vt:lpstr>LISTA DE RISCOS</vt:lpstr>
      <vt:lpstr>PRINCIPAIS DESAFIOS</vt:lpstr>
      <vt:lpstr>Framework I* - AS-IS</vt:lpstr>
      <vt:lpstr>Framework I* - Modelo TO BE</vt:lpstr>
      <vt:lpstr>DIAGRAMA DE ISHIKAWA</vt:lpstr>
      <vt:lpstr>DIAGRAMA DE ISHIKAWA</vt:lpstr>
      <vt:lpstr>DIAGRAMA DE ISHIKAWA</vt:lpstr>
      <vt:lpstr>METODOLOGIA ADOTADA (SCRUM) </vt:lpstr>
      <vt:lpstr>ANÁLISE SWOT </vt:lpstr>
      <vt:lpstr>FORÇAS (S)</vt:lpstr>
      <vt:lpstr>FRAQUEZAS (W)</vt:lpstr>
      <vt:lpstr>OPORTUNIDADES (O)</vt:lpstr>
      <vt:lpstr>AMEAÇAS (T)</vt:lpstr>
      <vt:lpstr>STAKEHOLDERS</vt:lpstr>
      <vt:lpstr>Comunicação Adotada</vt:lpstr>
      <vt:lpstr>PowerPoint Presentation</vt:lpstr>
      <vt:lpstr>PowerPoint Presentation</vt:lpstr>
      <vt:lpstr>LIÇÕES APRENDIDAS</vt:lpstr>
      <vt:lpstr>PowerPoint Presentation</vt:lpstr>
      <vt:lpstr>CRONOGRAMA GERAL DAS ATIVIDADES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Mendes, Luiz Felipe</dc:creator>
  <cp:lastModifiedBy>Mendes, Luiz Felipe</cp:lastModifiedBy>
  <cp:revision>2</cp:revision>
  <dcterms:created xsi:type="dcterms:W3CDTF">2020-09-08T21:41:12Z</dcterms:created>
  <dcterms:modified xsi:type="dcterms:W3CDTF">2020-11-18T06:02:47Z</dcterms:modified>
</cp:coreProperties>
</file>