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oRDe1qSH1czfYDP2eWUYVadBd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B03E31-5625-4F68-AE8B-35BEC9F8F7CE}">
  <a:tblStyle styleId="{80B03E31-5625-4F68-AE8B-35BEC9F8F7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05AFF2-A6D6-4AF8-9488-182B047BB0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d0337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9cd0337c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cb23f9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9cb23f9c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b23f9c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9cb23f9c5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cd0337c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9cd0337c7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cd0337c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9cd0337c7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cd0337c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9cd0337c7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d0337c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9cd0337c7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cd0337c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9cd0337c7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cb92542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g9cb92542d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cb92542d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9cb92542d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393c3e8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5393c3e83a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b23f9c5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9cb23f9c51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4" name="Google Shape;144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49" name="Google Shape;14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jpg"/><Relationship Id="rId6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967317" y="-11966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br>
              <a:rPr b="1" lang="pt-BR" sz="4860"/>
            </a:br>
            <a:br>
              <a:rPr b="1" lang="pt-BR" sz="4860"/>
            </a:br>
            <a:br>
              <a:rPr b="1" lang="pt-BR" sz="4860"/>
            </a:br>
            <a:r>
              <a:rPr b="1" lang="pt-BR" sz="4860"/>
              <a:t>KICK OFF:</a:t>
            </a:r>
            <a:br>
              <a:rPr b="1" lang="pt-BR" sz="4860"/>
            </a:br>
            <a:r>
              <a:rPr b="1" lang="pt-BR" sz="4860"/>
              <a:t>Plano do Projeto</a:t>
            </a:r>
            <a:br>
              <a:rPr lang="pt-BR" sz="4860"/>
            </a:br>
            <a:endParaRPr sz="4860"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1507067" y="4735201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4"/>
              <a:buNone/>
            </a:pPr>
            <a:r>
              <a:rPr lang="pt-BR" sz="3330"/>
              <a:t>OTIMIZAÇÃO DA EFICIÊNCIA DO SISTEMA  DE REMOÇÃO DOS SERVIDORES DO IFPE</a:t>
            </a:r>
            <a:endParaRPr/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30" y="2184335"/>
            <a:ext cx="1897167" cy="164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4720" y="2065650"/>
            <a:ext cx="2290376" cy="196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972340" y="3884470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do Carmo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15380" y="3913587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França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830386" y="3940504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Luiz Mendes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989716" y="3913587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Marcson Santos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to montagem demarco-fotomontaje-circulo-blanco-perfil 5892" id="174" name="Google Shape;17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4443" y="1967410"/>
            <a:ext cx="2045070" cy="2045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 montagem demarco-fotomontaje-circulo-blanco-perfil 5892" id="175" name="Google Shape;17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6873" y="1986298"/>
            <a:ext cx="1916230" cy="191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10"/>
          <p:cNvSpPr txBox="1"/>
          <p:nvPr>
            <p:ph type="title"/>
          </p:nvPr>
        </p:nvSpPr>
        <p:spPr>
          <a:xfrm>
            <a:off x="760875" y="875426"/>
            <a:ext cx="38958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STAKEHOLDERS</a:t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10"/>
          <p:cNvSpPr/>
          <p:nvPr/>
        </p:nvSpPr>
        <p:spPr>
          <a:xfrm flipH="1" rot="10800000">
            <a:off x="11364139" y="0"/>
            <a:ext cx="842596" cy="4616289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10"/>
          <p:cNvGraphicFramePr/>
          <p:nvPr/>
        </p:nvGraphicFramePr>
        <p:xfrm>
          <a:off x="5380950" y="4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{80B03E31-5625-4F68-AE8B-35BEC9F8F7CE}</a:tableStyleId>
              </a:tblPr>
              <a:tblGrid>
                <a:gridCol w="2360550"/>
                <a:gridCol w="2643100"/>
              </a:tblGrid>
              <a:tr h="5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Descrição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Stakeholder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Patrocinador 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Cliente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Zilmara Peixoto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 Owner (Cliente)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Marco Eugênio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do projeto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Luiz Felipe Mendes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Tester / Usuário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Servidores do 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SGE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Simone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PGP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Alexandre Vasconcelos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GPN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Carla Lima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d0337c7e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Comunicação Adotada</a:t>
            </a:r>
            <a:endParaRPr/>
          </a:p>
        </p:txBody>
      </p:sp>
      <p:sp>
        <p:nvSpPr>
          <p:cNvPr id="273" name="Google Shape;273;g9cd0337c7e_0_0"/>
          <p:cNvSpPr txBox="1"/>
          <p:nvPr>
            <p:ph idx="1" type="body"/>
          </p:nvPr>
        </p:nvSpPr>
        <p:spPr>
          <a:xfrm>
            <a:off x="838475" y="165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Devido ao cenário atual de pandemia que a humanidade enfrenta, o processo de comunicação é realizado através de encontros virtuais entre as partes que compõe o projeto como um todo.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274" name="Google Shape;274;g9cd0337c7e_0_0"/>
          <p:cNvGraphicFramePr/>
          <p:nvPr/>
        </p:nvGraphicFramePr>
        <p:xfrm>
          <a:off x="458925" y="31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{6105AFF2-A6D6-4AF8-9488-182B047BB09A}</a:tableStyleId>
              </a:tblPr>
              <a:tblGrid>
                <a:gridCol w="3306650"/>
                <a:gridCol w="3306650"/>
                <a:gridCol w="330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StakeHolders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Mensagens Instatâneas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Encontro Síncronos (Meeting Online)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GP e Equipe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na semana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e Product Owner (cliente)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a cada 15 dias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 e Cliente 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houve ainda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a cada 15 dias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9cb23f9c51_0_0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g9cb23f9c51_0_0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9cb23f9c51_0_0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9cb23f9c51_0_0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</a:t>
            </a:r>
            <a:endParaRPr/>
          </a:p>
        </p:txBody>
      </p:sp>
      <p:graphicFrame>
        <p:nvGraphicFramePr>
          <p:cNvPr id="283" name="Google Shape;283;g9cb23f9c51_0_0"/>
          <p:cNvGraphicFramePr/>
          <p:nvPr/>
        </p:nvGraphicFramePr>
        <p:xfrm>
          <a:off x="1241713" y="16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{80B03E31-5625-4F68-AE8B-35BEC9F8F7CE}</a:tableStyleId>
              </a:tblPr>
              <a:tblGrid>
                <a:gridCol w="2396350"/>
                <a:gridCol w="2385150"/>
                <a:gridCol w="2709900"/>
                <a:gridCol w="2217175"/>
              </a:tblGrid>
              <a:tr h="3333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Integrantes 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Mensal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LuÍz Felipe Mendes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10.804,37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8.788,00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Total Estimado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34.056,37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g9cb23f9c51_0_0"/>
          <p:cNvSpPr txBox="1"/>
          <p:nvPr/>
        </p:nvSpPr>
        <p:spPr>
          <a:xfrm>
            <a:off x="1495800" y="483345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Obs: Os custos são baseados em 21 dias úteis levando em conta 8 horas de trabalho.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b23f9c51_0_35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g9cb23f9c51_0_35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9cb23f9c51_0_35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9cb23f9c51_0_35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</a:t>
            </a:r>
            <a:endParaRPr/>
          </a:p>
        </p:txBody>
      </p:sp>
      <p:graphicFrame>
        <p:nvGraphicFramePr>
          <p:cNvPr id="293" name="Google Shape;293;g9cb23f9c51_0_35"/>
          <p:cNvGraphicFramePr/>
          <p:nvPr/>
        </p:nvGraphicFramePr>
        <p:xfrm>
          <a:off x="284513" y="13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{80B03E31-5625-4F68-AE8B-35BEC9F8F7CE}</a:tableStyleId>
              </a:tblPr>
              <a:tblGrid>
                <a:gridCol w="2270725"/>
                <a:gridCol w="2260150"/>
                <a:gridCol w="2567875"/>
                <a:gridCol w="2100950"/>
                <a:gridCol w="2100950"/>
              </a:tblGrid>
              <a:tr h="3333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 Dedicado (hrs/dia)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Dias Trabalhados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Custo Final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7.716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6.276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5.164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R$           5.164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24.320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g9cb23f9c51_0_35"/>
          <p:cNvSpPr txBox="1"/>
          <p:nvPr/>
        </p:nvSpPr>
        <p:spPr>
          <a:xfrm>
            <a:off x="448800" y="461630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Obs: São trabalhados 3 dias por semana entre o período de 01/09/2020 até 14/11/2020.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cd0337c7e_0_4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SOLUTIVA</a:t>
            </a:r>
            <a:endParaRPr/>
          </a:p>
        </p:txBody>
      </p:sp>
      <p:sp>
        <p:nvSpPr>
          <p:cNvPr id="300" name="Google Shape;300;g9cd0337c7e_0_46"/>
          <p:cNvSpPr txBox="1"/>
          <p:nvPr>
            <p:ph idx="1" type="body"/>
          </p:nvPr>
        </p:nvSpPr>
        <p:spPr>
          <a:xfrm>
            <a:off x="838475" y="1659250"/>
            <a:ext cx="85968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O Servidor  terá apenas uma etapa de inscrição. No período estipulado ele poderá se inscrever em uma única vaga ofertada pela instituição. Durante o período de 3 dias o candidato poderá sair da vaga e se candidatar em alguma outra que esteja disponível e que o mesmo se enquadre nos requisitos. Se desejar o candidato poderá cancelar inscrição ou trocar por outra vaga, porém somente será considerada válida a última inscrição realizada.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No final do prazo de inscrição, o sistema selecionará o(s)candidato(s) melhor(es)classificado(s) de acordo com seu tempo de serviço na instituição.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A vaga que do servidor que foi removido será automaticamente cadastrada no sistema que realizará uma nova validação e mapeamento das vagas.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cd0337c7e_0_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PROPOSTA</a:t>
            </a:r>
            <a:endParaRPr/>
          </a:p>
        </p:txBody>
      </p:sp>
      <p:pic>
        <p:nvPicPr>
          <p:cNvPr id="306" name="Google Shape;306;g9cd0337c7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5" y="1701075"/>
            <a:ext cx="9951725" cy="3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cd0337c7e_0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PROPOSTA</a:t>
            </a:r>
            <a:endParaRPr/>
          </a:p>
        </p:txBody>
      </p:sp>
      <p:pic>
        <p:nvPicPr>
          <p:cNvPr id="312" name="Google Shape;312;g9cd0337c7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75" y="1772700"/>
            <a:ext cx="10306324" cy="39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cd0337c7e_0_1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PROPOSTA</a:t>
            </a:r>
            <a:endParaRPr/>
          </a:p>
        </p:txBody>
      </p:sp>
      <p:pic>
        <p:nvPicPr>
          <p:cNvPr id="318" name="Google Shape;318;g9cd0337c7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617350"/>
            <a:ext cx="10215176" cy="38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cd0337c7e_0_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PROPOSTA</a:t>
            </a:r>
            <a:endParaRPr/>
          </a:p>
        </p:txBody>
      </p:sp>
      <p:pic>
        <p:nvPicPr>
          <p:cNvPr id="324" name="Google Shape;324;g9cd0337c7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0" y="1930500"/>
            <a:ext cx="10071927" cy="383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0" name="Google Shape;330;p7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OBJETIVOS DO PROJETO</a:t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7"/>
          <p:cNvGrpSpPr/>
          <p:nvPr/>
        </p:nvGrpSpPr>
        <p:grpSpPr>
          <a:xfrm>
            <a:off x="2792114" y="1950021"/>
            <a:ext cx="6607770" cy="4090524"/>
            <a:chOff x="1505181" y="1478"/>
            <a:chExt cx="6607770" cy="4090524"/>
          </a:xfrm>
        </p:grpSpPr>
        <p:sp>
          <p:nvSpPr>
            <p:cNvPr id="334" name="Google Shape;334;p7"/>
            <p:cNvSpPr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solidFill>
              <a:srgbClr val="52A01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Melhorar a eficiência do sistema de remoção de servidores do IFPE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solidFill>
              <a:srgbClr val="E4B91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 txBox="1"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Reduzir o tempo do ciclo de remoção do processo atual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solidFill>
              <a:srgbClr val="E7661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 txBox="1"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Automatizar as funcionalidades manuais vigentes atualmente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solidFill>
              <a:srgbClr val="C42D1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 txBox="1"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Redução de custos reais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ÍNDICE DA APRESENTAÇÃO</a:t>
            </a:r>
            <a:endParaRPr/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677396" y="18561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CONTEXTO DO PROJETO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PROCESSO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PREMISSAS ADOTADAS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RESTRIÇÕES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RISCOS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PRINCIPAIS DESAFIOS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METODOLOGIA ADOTADA (INICIAL)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STAKEHOLDERS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PROPOSTA SOLUTIVA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OBJETIVOS DO PROJETO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>
                <a:solidFill>
                  <a:srgbClr val="262626"/>
                </a:solidFill>
              </a:rPr>
              <a:t>CRONOGRAMA PRINCIPAL (MACRO)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cb92542d9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g9cb92542d9_1_0"/>
          <p:cNvSpPr txBox="1"/>
          <p:nvPr>
            <p:ph type="title"/>
          </p:nvPr>
        </p:nvSpPr>
        <p:spPr>
          <a:xfrm>
            <a:off x="842608" y="287300"/>
            <a:ext cx="10197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foi já foi realizado?</a:t>
            </a:r>
            <a:endParaRPr/>
          </a:p>
        </p:txBody>
      </p:sp>
      <p:sp>
        <p:nvSpPr>
          <p:cNvPr id="348" name="Google Shape;348;g9cb92542d9_1_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9cb92542d9_1_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9cb92542d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00" y="1262864"/>
            <a:ext cx="10197600" cy="433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cb92542d9_1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g9cb92542d9_1_16"/>
          <p:cNvSpPr txBox="1"/>
          <p:nvPr>
            <p:ph type="title"/>
          </p:nvPr>
        </p:nvSpPr>
        <p:spPr>
          <a:xfrm>
            <a:off x="1286933" y="609600"/>
            <a:ext cx="10197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 que foi ajustado?</a:t>
            </a:r>
            <a:endParaRPr/>
          </a:p>
        </p:txBody>
      </p:sp>
      <p:sp>
        <p:nvSpPr>
          <p:cNvPr id="357" name="Google Shape;357;g9cb92542d9_1_1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9cb92542d9_1_1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9cb92542d9_1_16"/>
          <p:cNvSpPr txBox="1"/>
          <p:nvPr/>
        </p:nvSpPr>
        <p:spPr>
          <a:xfrm>
            <a:off x="1970650" y="1934875"/>
            <a:ext cx="8644500" cy="3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Migramos dos Github para o trello para organização das tarefas da equipe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Ajustamos a contextualização para apoiar a fala de a maneira visual.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Realizamos alterações na metodologia adotada.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393c3e83a_1_13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5393c3e83a_1_13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5393c3e83a_1_13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Matriz de Eventos</a:t>
            </a:r>
            <a:endParaRPr sz="2900"/>
          </a:p>
        </p:txBody>
      </p:sp>
      <p:graphicFrame>
        <p:nvGraphicFramePr>
          <p:cNvPr id="367" name="Google Shape;367;g5393c3e83a_1_13"/>
          <p:cNvGraphicFramePr/>
          <p:nvPr/>
        </p:nvGraphicFramePr>
        <p:xfrm>
          <a:off x="331450" y="13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{80B03E31-5625-4F68-AE8B-35BEC9F8F7CE}</a:tableStyleId>
              </a:tblPr>
              <a:tblGrid>
                <a:gridCol w="1021300"/>
                <a:gridCol w="4449900"/>
                <a:gridCol w="719075"/>
                <a:gridCol w="646125"/>
                <a:gridCol w="719075"/>
                <a:gridCol w="646125"/>
                <a:gridCol w="594025"/>
                <a:gridCol w="740975"/>
                <a:gridCol w="548525"/>
              </a:tblGrid>
              <a:tr h="3589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DATA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Evento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Luiz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2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Lucas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3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Marcson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4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Thiago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367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Legenda: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0:8"/>
                      </a:ext>
                    </a:extLst>
                  </a:tcPr>
                </a:tc>
              </a:tr>
              <a:tr h="200025"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:8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Reunião para contextualização do caso</a:t>
                      </a:r>
                      <a:endParaRPr i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  <a:extLst>
                      <a:ext uri="http://customooxmlschemas.google.com/">
                        <go:slidesCustomData xmlns:go="http://customooxmlschemas.google.com/" cellId="367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Responsável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2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do integrantes para estruturar o processo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Autoridade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3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Kickoff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Consultado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4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correção do elementos apontados no kickoff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367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Informado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5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24/09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da Modelagem do Processo Atual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6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1º Status Report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7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implementar melhoria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8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Elaboração da proposta solutiva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9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16/10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de Propostas Solutiva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0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º Status Report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1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Ajustes e Feedbacks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367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2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13/11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Entrega Final</a:t>
                      </a:r>
                      <a:endParaRPr i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367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367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367:13:8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3" name="Google Shape;37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74" name="Google Shape;374;p11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1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11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377" name="Google Shape;377;p11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378" name="Google Shape;378;p11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3477655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411"/>
            </a:srgbClr>
          </a:solidFill>
          <a:ln>
            <a:noFill/>
          </a:ln>
        </p:spPr>
      </p:sp>
      <p:sp>
        <p:nvSpPr>
          <p:cNvPr id="380" name="Google Shape;380;p11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1"/>
          <p:cNvSpPr txBox="1"/>
          <p:nvPr>
            <p:ph type="title"/>
          </p:nvPr>
        </p:nvSpPr>
        <p:spPr>
          <a:xfrm>
            <a:off x="677334" y="609600"/>
            <a:ext cx="3927909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EFEFE"/>
                </a:solidFill>
              </a:rPr>
              <a:t>CRONOGRAMA PRINCIPAL (MACRO)</a:t>
            </a:r>
            <a:endParaRPr/>
          </a:p>
        </p:txBody>
      </p:sp>
      <p:sp>
        <p:nvSpPr>
          <p:cNvPr id="382" name="Google Shape;382;p11"/>
          <p:cNvSpPr/>
          <p:nvPr/>
        </p:nvSpPr>
        <p:spPr>
          <a:xfrm>
            <a:off x="5082154" y="-8479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11"/>
          <p:cNvSpPr txBox="1"/>
          <p:nvPr>
            <p:ph idx="1" type="body"/>
          </p:nvPr>
        </p:nvSpPr>
        <p:spPr>
          <a:xfrm>
            <a:off x="5452575" y="358125"/>
            <a:ext cx="6369000" cy="58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01/09/2020 - Início do Projeto </a:t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08/09/2020 - Kickoff</a:t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b="1" lang="pt-BR" sz="1500">
                <a:solidFill>
                  <a:srgbClr val="FFFFFF"/>
                </a:solidFill>
              </a:rPr>
              <a:t>Apresentação do Plano Inicial do projeto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29/09/2020 - </a:t>
            </a:r>
            <a:r>
              <a:rPr b="1" lang="pt-BR" sz="1500">
                <a:solidFill>
                  <a:schemeClr val="lt1"/>
                </a:solidFill>
              </a:rPr>
              <a:t>1º Status Report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Será apresentado o andamento do projeto em sua construção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21/10/2020 - </a:t>
            </a:r>
            <a:r>
              <a:rPr b="1" lang="pt-BR" sz="1500">
                <a:solidFill>
                  <a:schemeClr val="lt1"/>
                </a:solidFill>
              </a:rPr>
              <a:t>2º Status Report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Será apresentado o andamento do projeto em sua construção.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14/11/2020 - </a:t>
            </a:r>
            <a:r>
              <a:rPr b="1" lang="pt-BR" sz="1500">
                <a:solidFill>
                  <a:schemeClr val="lt1"/>
                </a:solidFill>
              </a:rPr>
              <a:t>Apresentação Final do projeto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Apresentação do projeto construído e pronto para aplicação de fato,  pronto para realização dos testes de implementação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CONTEXTO DO PROJETO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>
                <a:solidFill>
                  <a:schemeClr val="dk1"/>
                </a:solidFill>
              </a:rPr>
              <a:t>Existe um sistema informatizado de remoção de servidores entre os Campus do IFPE que foi desenvolvido para facilitar a mobilidade,  dentre as oportunidades oferecidas para os funcionários e equalizar o processo.  O sistema funciona conforme as “regras do jogo” definidas pelo edital e políticas internas do instituto, no entanto enfrenta problemas de eficiência no processo. O método utilizado funciona, porém com um tempo de execução superior ao que pode ser realizado mediante a melhorias. O servidor que solicita a remoção espera pela vaga ofertada e se candidata, porém o tempo de execução do processo é pouco eficiente levando em consideração a demanda e o processo atual ser em partes mecanizado por pessoas.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cb23f9c51_2_7"/>
          <p:cNvSpPr txBox="1"/>
          <p:nvPr>
            <p:ph type="title"/>
          </p:nvPr>
        </p:nvSpPr>
        <p:spPr>
          <a:xfrm>
            <a:off x="1713646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</a:t>
            </a:r>
            <a:endParaRPr/>
          </a:p>
        </p:txBody>
      </p:sp>
      <p:pic>
        <p:nvPicPr>
          <p:cNvPr id="193" name="Google Shape;193;g9cb23f9c51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3" y="1289575"/>
            <a:ext cx="11256770" cy="4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type="title"/>
          </p:nvPr>
        </p:nvSpPr>
        <p:spPr>
          <a:xfrm>
            <a:off x="766859" y="251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PREMISSAS ADOTADAS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>
            <a:off x="5590300" y="1217700"/>
            <a:ext cx="38646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dos stakeholders para encontros.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5498950" y="4064775"/>
            <a:ext cx="38646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Acesso às informações essenciais para  desenvolvimento do plano do projeto.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038550" y="1262550"/>
            <a:ext cx="3778200" cy="2488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hábil para agir no desenvolvimento do projeto.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038550" y="4064775"/>
            <a:ext cx="36351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de recursos para custeamento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>
            <p:ph type="title"/>
          </p:nvPr>
        </p:nvSpPr>
        <p:spPr>
          <a:xfrm>
            <a:off x="562184" y="3589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RESTRIÇÕES</a:t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1556614" y="1608221"/>
            <a:ext cx="6607913" cy="4090490"/>
            <a:chOff x="1505181" y="1478"/>
            <a:chExt cx="6607913" cy="4090490"/>
          </a:xfrm>
        </p:grpSpPr>
        <p:sp>
          <p:nvSpPr>
            <p:cNvPr id="209" name="Google Shape;209;p5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encontros </a:t>
              </a:r>
              <a:r>
                <a:rPr lang="pt-BR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pessoais na áreas afetadas pelo projeto.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51458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Finalização do projeto em 3 meses.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Conciliar horário para reunir os stakeholders</a:t>
              </a:r>
              <a:r>
                <a:rPr lang="pt-BR" sz="180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Não ter acesso a prática do processo em 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RISCOS</a:t>
            </a:r>
            <a:endParaRPr/>
          </a:p>
        </p:txBody>
      </p:sp>
      <p:grpSp>
        <p:nvGrpSpPr>
          <p:cNvPr id="222" name="Google Shape;222;p6"/>
          <p:cNvGrpSpPr/>
          <p:nvPr/>
        </p:nvGrpSpPr>
        <p:grpSpPr>
          <a:xfrm>
            <a:off x="1770114" y="1831408"/>
            <a:ext cx="6607913" cy="4090490"/>
            <a:chOff x="1505181" y="1478"/>
            <a:chExt cx="6607913" cy="4090490"/>
          </a:xfrm>
        </p:grpSpPr>
        <p:sp>
          <p:nvSpPr>
            <p:cNvPr id="223" name="Google Shape;223;p6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disponibilidade dos stakeholders para discussão.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51458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Não possui infraestrutura suficiente para implementação.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65176" lvl="0" marL="3429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24"/>
                <a:buFont typeface="Arial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 planejado ser elevado para entrega do que foi planejado.</a:t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65176" lvl="0" marL="3429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53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410210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Char char="►"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Validação negativa do cliente.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PRINCIPAIS DESAFIOS</a:t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322300" y="1772700"/>
            <a:ext cx="3831900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Entendimento do funcionamento lógico do sistema na prática.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5022825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Saber a compatibilidade do site do sistema em si.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5022825" y="1772700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Noção dos recursos disponíveis.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22300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Encontrar uma ferramenta 100% compatível para aplicação.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METODOLOGIA ADOTADA (SCRUM) </a:t>
            </a: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5" y="1101976"/>
            <a:ext cx="8361076" cy="54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1574300" y="3286350"/>
            <a:ext cx="1200300" cy="71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2381125" y="1416800"/>
            <a:ext cx="1200300" cy="51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>
            <a:off x="5037725" y="3522450"/>
            <a:ext cx="865800" cy="48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3424075" y="5126275"/>
            <a:ext cx="1033200" cy="48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6680900" y="2390950"/>
            <a:ext cx="580500" cy="33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7143400" y="5255600"/>
            <a:ext cx="1786500" cy="71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6730125" y="2351575"/>
            <a:ext cx="58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24h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2597425" y="1357750"/>
            <a:ext cx="1033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Product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1820275" y="3314850"/>
            <a:ext cx="1082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3611125" y="5169625"/>
            <a:ext cx="659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7418800" y="5417000"/>
            <a:ext cx="140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Produto Final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5037725" y="3483500"/>
            <a:ext cx="954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1 - 2 semanas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2020-09-08T21:41:12Z</dcterms:created>
  <dc:creator>Mendes, Luiz Felipe</dc:creator>
</cp:coreProperties>
</file>