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cxnSp>
          <p:nvCxnSpPr>
            <p:cNvPr id="75" name="Shape 75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Shape 76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Shape 77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Shape 79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81" name="Shape 81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83" name="Shape 83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130300" y="3038124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2025650"/>
            <a:ext cx="6447501" cy="136993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95586"/>
            <a:ext cx="6447501" cy="64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8000" y="1620441"/>
            <a:ext cx="3138026" cy="291057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817477" y="1620441"/>
            <a:ext cx="3138025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6808" y="1620737"/>
            <a:ext cx="3139217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6808" y="2052933"/>
            <a:ext cx="3139217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816287" y="1620737"/>
            <a:ext cx="3139213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816287" y="2052933"/>
            <a:ext cx="3139212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8000" y="1123953"/>
            <a:ext cx="2890895" cy="9588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70345" y="386193"/>
            <a:ext cx="3385155" cy="414482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8000" y="2082801"/>
            <a:ext cx="2890895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8001" y="457200"/>
            <a:ext cx="6447501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ção com Legenda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ão de Nom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08001" y="1448991"/>
            <a:ext cx="6447501" cy="194659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r o Cartão de Nom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dadeiro ou Falso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4349" y="457200"/>
            <a:ext cx="6441152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2276461" y="-148018"/>
            <a:ext cx="2910579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exto e Título Vertical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 rot="5400000">
            <a:off x="4495739" y="1937214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1186263" y="-221062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cxnSp>
          <p:nvCxnSpPr>
            <p:cNvPr id="52" name="Shape 52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pt-BR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Engenharia de Software Experimental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391507" y="1540475"/>
            <a:ext cx="5346014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pt-BR" sz="2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DSL - Mapeamento Sistemático da Literatura:</a:t>
            </a:r>
            <a:r>
              <a:rPr lang="pt-BR" sz="2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pt-BR" sz="2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Ferramentas </a:t>
            </a:r>
            <a:r>
              <a:rPr lang="pt-BR" sz="2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 apoio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837675" y="3855300"/>
            <a:ext cx="266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Anibal Neto, João Carbonell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200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Shape 253"/>
          <p:cNvGrpSpPr/>
          <p:nvPr/>
        </p:nvGrpSpPr>
        <p:grpSpPr>
          <a:xfrm>
            <a:off x="1775368" y="1292273"/>
            <a:ext cx="4190916" cy="3683032"/>
            <a:chOff x="1727713" y="229511"/>
            <a:chExt cx="5592363" cy="5596463"/>
          </a:xfrm>
        </p:grpSpPr>
        <p:sp>
          <p:nvSpPr>
            <p:cNvPr id="254" name="Shape 254"/>
            <p:cNvSpPr/>
            <p:nvPr/>
          </p:nvSpPr>
          <p:spPr>
            <a:xfrm>
              <a:off x="2826205" y="1473219"/>
              <a:ext cx="3415046" cy="3415046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3326326" y="1973341"/>
              <a:ext cx="2414802" cy="2414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47625" rIns="47625" tIns="4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3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Science Direct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13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3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23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3615196" y="229511"/>
              <a:ext cx="1707600" cy="1707600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3865257" y="508595"/>
              <a:ext cx="1207401" cy="120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rIns="16175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Compendex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5503057" y="1991277"/>
              <a:ext cx="1707523" cy="1707523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6003184" y="2187110"/>
              <a:ext cx="1207500" cy="12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rIns="16175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Scopus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5612553" y="4118451"/>
              <a:ext cx="1707523" cy="1707523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 txBox="1"/>
            <p:nvPr/>
          </p:nvSpPr>
          <p:spPr>
            <a:xfrm>
              <a:off x="5862614" y="4368512"/>
              <a:ext cx="1207401" cy="120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rIns="16175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IEEE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742435" y="4093739"/>
              <a:ext cx="1707523" cy="1707523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1992497" y="4343801"/>
              <a:ext cx="1207401" cy="120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rIns="16175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Springer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1727713" y="1937046"/>
              <a:ext cx="1707523" cy="1707523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1977774" y="2187107"/>
              <a:ext cx="1207401" cy="120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175" lIns="16175" rIns="16175" tIns="1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ACM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266" name="Shape 266"/>
          <p:cNvSpPr txBox="1"/>
          <p:nvPr/>
        </p:nvSpPr>
        <p:spPr>
          <a:xfrm>
            <a:off x="6362467" y="3317071"/>
            <a:ext cx="11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268" name="Shape 268"/>
          <p:cNvSpPr txBox="1"/>
          <p:nvPr/>
        </p:nvSpPr>
        <p:spPr>
          <a:xfrm>
            <a:off x="1315275" y="3956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4294967295" type="title"/>
          </p:nvPr>
        </p:nvSpPr>
        <p:spPr>
          <a:xfrm>
            <a:off x="647025" y="39565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Cruzamento de resultados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619550" y="2095925"/>
            <a:ext cx="700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28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641250" y="2869925"/>
            <a:ext cx="512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21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4640900" y="2944775"/>
            <a:ext cx="7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64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Shape 277"/>
          <p:cNvGrpSpPr/>
          <p:nvPr/>
        </p:nvGrpSpPr>
        <p:grpSpPr>
          <a:xfrm>
            <a:off x="1586616" y="1161714"/>
            <a:ext cx="4300166" cy="3818852"/>
            <a:chOff x="2304542" y="263703"/>
            <a:chExt cx="5733555" cy="5091803"/>
          </a:xfrm>
        </p:grpSpPr>
        <p:sp>
          <p:nvSpPr>
            <p:cNvPr id="278" name="Shape 278"/>
            <p:cNvSpPr/>
            <p:nvPr/>
          </p:nvSpPr>
          <p:spPr>
            <a:xfrm>
              <a:off x="3905205" y="1348991"/>
              <a:ext cx="3127074" cy="3127074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4363155" y="1806940"/>
              <a:ext cx="2211175" cy="22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200" lIns="36200" rIns="36200" tIns="3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SPRINGER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29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107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4686975" y="263703"/>
              <a:ext cx="1563600" cy="1563600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4915983" y="550795"/>
              <a:ext cx="1105500" cy="11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Compendex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474498" y="1533000"/>
              <a:ext cx="1563599" cy="1563599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6703539" y="1656275"/>
              <a:ext cx="1105500" cy="11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ACM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820944" y="3591260"/>
              <a:ext cx="1563600" cy="1563600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6040319" y="4155219"/>
              <a:ext cx="1105500" cy="11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Scopus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842836" y="3791969"/>
              <a:ext cx="1563537" cy="1563537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3071811" y="4020944"/>
              <a:ext cx="1105586" cy="1105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IEEE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2304542" y="1533012"/>
              <a:ext cx="1563537" cy="1563537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2533517" y="1761988"/>
              <a:ext cx="1105586" cy="1105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ScienceDirect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</a:p>
          </p:txBody>
        </p:sp>
      </p:grpSp>
      <p:sp>
        <p:nvSpPr>
          <p:cNvPr id="290" name="Shape 290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807400" y="256025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Cruzamento de resultados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4309400" y="37697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41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726450" y="25830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14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732000" y="196760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Shape 299"/>
          <p:cNvGrpSpPr/>
          <p:nvPr/>
        </p:nvGrpSpPr>
        <p:grpSpPr>
          <a:xfrm>
            <a:off x="1557428" y="1347368"/>
            <a:ext cx="4295437" cy="3680636"/>
            <a:chOff x="2368257" y="333538"/>
            <a:chExt cx="5727250" cy="4924587"/>
          </a:xfrm>
        </p:grpSpPr>
        <p:sp>
          <p:nvSpPr>
            <p:cNvPr id="300" name="Shape 300"/>
            <p:cNvSpPr/>
            <p:nvPr/>
          </p:nvSpPr>
          <p:spPr>
            <a:xfrm>
              <a:off x="3939814" y="1324462"/>
              <a:ext cx="3070214" cy="3070214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4389437" y="1774083"/>
              <a:ext cx="2170969" cy="2170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525" lIns="29525" rIns="29525" tIns="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Compendex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29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4683351" y="333538"/>
              <a:ext cx="1535100" cy="1535100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4932212" y="422658"/>
              <a:ext cx="1085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Springer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560407" y="1505142"/>
              <a:ext cx="1535100" cy="1535100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6855885" y="1868651"/>
              <a:ext cx="1085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ACM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5820717" y="3525960"/>
              <a:ext cx="1535107" cy="1535107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6114428" y="3947887"/>
              <a:ext cx="1085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Scopus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896763" y="3723019"/>
              <a:ext cx="1535107" cy="1535107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3121574" y="3947830"/>
              <a:ext cx="1085484" cy="1085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IEEE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68257" y="1505137"/>
              <a:ext cx="1535107" cy="1535107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2593067" y="1729949"/>
              <a:ext cx="1085484" cy="1085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" lIns="12375" rIns="12375" tIns="1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ScienceDirect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</a:p>
          </p:txBody>
        </p:sp>
      </p:grpSp>
      <p:sp>
        <p:nvSpPr>
          <p:cNvPr id="312" name="Shape 312"/>
          <p:cNvSpPr txBox="1"/>
          <p:nvPr/>
        </p:nvSpPr>
        <p:spPr>
          <a:xfrm>
            <a:off x="5911292" y="3552321"/>
            <a:ext cx="111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753975" y="22455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Cruzamento de resultados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667800" y="2024500"/>
            <a:ext cx="512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20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4651625" y="2743000"/>
            <a:ext cx="512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14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222975" y="3812525"/>
            <a:ext cx="512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369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Shape 322"/>
          <p:cNvGrpSpPr/>
          <p:nvPr/>
        </p:nvGrpSpPr>
        <p:grpSpPr>
          <a:xfrm>
            <a:off x="2464156" y="1022001"/>
            <a:ext cx="4215687" cy="4121500"/>
            <a:chOff x="2788858" y="394793"/>
            <a:chExt cx="5620916" cy="5495333"/>
          </a:xfrm>
        </p:grpSpPr>
        <p:sp>
          <p:nvSpPr>
            <p:cNvPr id="323" name="Shape 323"/>
            <p:cNvSpPr/>
            <p:nvPr/>
          </p:nvSpPr>
          <p:spPr>
            <a:xfrm>
              <a:off x="3957280" y="1483655"/>
              <a:ext cx="3439238" cy="3439238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4460944" y="1987321"/>
              <a:ext cx="2431909" cy="2431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50" lIns="33350" rIns="33350" tIns="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2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IEEE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33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4817089" y="394793"/>
              <a:ext cx="1719618" cy="1719618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068921" y="646625"/>
              <a:ext cx="1215954" cy="1215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Compendex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6690157" y="1565601"/>
              <a:ext cx="1719618" cy="1719618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6941989" y="1817433"/>
              <a:ext cx="1215954" cy="1215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ACM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894476" y="3644137"/>
              <a:ext cx="1719618" cy="1719618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6398174" y="4355319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Scopus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788858" y="4170508"/>
              <a:ext cx="1719618" cy="1719618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040691" y="4422341"/>
              <a:ext cx="1215954" cy="12159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Springer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2956638" y="1604154"/>
              <a:ext cx="1719618" cy="1719618"/>
            </a:xfrm>
            <a:prstGeom prst="ellipse">
              <a:avLst/>
            </a:prstGeom>
            <a:solidFill>
              <a:srgbClr val="90C223">
                <a:alpha val="49803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3040703" y="1987320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ScienceDirect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335" name="Shape 335"/>
          <p:cNvSpPr txBox="1"/>
          <p:nvPr/>
        </p:nvSpPr>
        <p:spPr>
          <a:xfrm>
            <a:off x="6606366" y="3904618"/>
            <a:ext cx="1112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796750" y="106925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Cruzamento de resultados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352200" y="1841925"/>
            <a:ext cx="801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151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378750" y="24550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111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918925" y="37636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285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464625" y="2560425"/>
            <a:ext cx="512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508000" y="275425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Cruzamento de resultados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grpSp>
        <p:nvGrpSpPr>
          <p:cNvPr id="349" name="Shape 349"/>
          <p:cNvGrpSpPr/>
          <p:nvPr/>
        </p:nvGrpSpPr>
        <p:grpSpPr>
          <a:xfrm>
            <a:off x="2033951" y="1139638"/>
            <a:ext cx="4089840" cy="3857311"/>
            <a:chOff x="2956636" y="394793"/>
            <a:chExt cx="5453120" cy="5143081"/>
          </a:xfrm>
        </p:grpSpPr>
        <p:sp>
          <p:nvSpPr>
            <p:cNvPr id="350" name="Shape 350"/>
            <p:cNvSpPr/>
            <p:nvPr/>
          </p:nvSpPr>
          <p:spPr>
            <a:xfrm>
              <a:off x="3957280" y="1483655"/>
              <a:ext cx="3439200" cy="34392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 txBox="1"/>
            <p:nvPr/>
          </p:nvSpPr>
          <p:spPr>
            <a:xfrm>
              <a:off x="4460944" y="1987321"/>
              <a:ext cx="2431799" cy="2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50" lIns="33350" rIns="33350" tIns="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2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ACM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89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4817089" y="394793"/>
              <a:ext cx="1719600" cy="17196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5068921" y="646625"/>
              <a:ext cx="1215900" cy="12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Compendex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690157" y="1565601"/>
              <a:ext cx="1719600" cy="1719599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6941989" y="1817433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IEEE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63	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5894476" y="3644137"/>
              <a:ext cx="1719599" cy="17196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6536674" y="4226969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Scopus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3349325" y="3818275"/>
              <a:ext cx="1719600" cy="17196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457274" y="4070141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Springer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956638" y="1604154"/>
              <a:ext cx="1719600" cy="17196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 txBox="1"/>
            <p:nvPr/>
          </p:nvSpPr>
          <p:spPr>
            <a:xfrm>
              <a:off x="2956636" y="1987320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ScienceDirect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362" name="Shape 362"/>
          <p:cNvSpPr txBox="1"/>
          <p:nvPr/>
        </p:nvSpPr>
        <p:spPr>
          <a:xfrm>
            <a:off x="3776612" y="1954300"/>
            <a:ext cx="604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136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2897900" y="2709037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28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069025" y="3812525"/>
            <a:ext cx="604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14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381125" y="38125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272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507987" y="189875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Cruzamento de resultados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grpSp>
        <p:nvGrpSpPr>
          <p:cNvPr id="373" name="Shape 373"/>
          <p:cNvGrpSpPr/>
          <p:nvPr/>
        </p:nvGrpSpPr>
        <p:grpSpPr>
          <a:xfrm>
            <a:off x="1896301" y="977076"/>
            <a:ext cx="4089840" cy="3827857"/>
            <a:chOff x="2956636" y="394793"/>
            <a:chExt cx="5453120" cy="5103809"/>
          </a:xfrm>
        </p:grpSpPr>
        <p:sp>
          <p:nvSpPr>
            <p:cNvPr id="374" name="Shape 374"/>
            <p:cNvSpPr/>
            <p:nvPr/>
          </p:nvSpPr>
          <p:spPr>
            <a:xfrm>
              <a:off x="3957280" y="1483655"/>
              <a:ext cx="3439200" cy="34392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4460944" y="1987321"/>
              <a:ext cx="2431799" cy="2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350" lIns="33350" rIns="33350" tIns="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2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Scopus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352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4817089" y="394793"/>
              <a:ext cx="1719600" cy="17196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5068921" y="646625"/>
              <a:ext cx="1215900" cy="1215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Compendex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6690157" y="1565601"/>
              <a:ext cx="1719600" cy="1719599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6941989" y="1817433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ACM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6284842" y="3779003"/>
              <a:ext cx="1719600" cy="17196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6690157" y="4147819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IEEE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208458" y="3644108"/>
              <a:ext cx="1719600" cy="17196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3303441" y="4030857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Springer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56638" y="1604154"/>
              <a:ext cx="1719600" cy="1719600"/>
            </a:xfrm>
            <a:prstGeom prst="ellipse">
              <a:avLst/>
            </a:prstGeom>
            <a:solidFill>
              <a:srgbClr val="90C223">
                <a:alpha val="49800"/>
              </a:srgbClr>
            </a:solidFill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 txBox="1"/>
            <p:nvPr/>
          </p:nvSpPr>
          <p:spPr>
            <a:xfrm>
              <a:off x="2956636" y="1987336"/>
              <a:ext cx="1215900" cy="12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rIns="14300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rebuchet MS"/>
                <a:buNone/>
              </a:pPr>
              <a:r>
                <a:rPr lang="pt-BR" sz="11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ScienceDirect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Trebuchet MS"/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386" name="Shape 386"/>
          <p:cNvSpPr txBox="1"/>
          <p:nvPr/>
        </p:nvSpPr>
        <p:spPr>
          <a:xfrm>
            <a:off x="3619550" y="1846750"/>
            <a:ext cx="636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367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2716125" y="2565250"/>
            <a:ext cx="636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29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651600" y="2395325"/>
            <a:ext cx="727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260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523275" y="3635725"/>
            <a:ext cx="636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75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833725" y="3548137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Próximos passos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508000" y="1620416"/>
            <a:ext cx="64476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pt-BR" sz="1600"/>
              <a:t>Retirar duplicados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pt-BR" sz="1600"/>
              <a:t>Aplicar critérios de inclusão e exclusão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2758950" y="192675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000"/>
              <a:t>OBRIGADO!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pt-BR"/>
              <a:t>Protocolo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7" y="1547800"/>
            <a:ext cx="850582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Strings de busca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genérica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9090"/>
              <a:buFont typeface="Arial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(DSL or DSML or "Domain Specific Language" or "Domain-Specific Language" or "Domain-Specific-Language" or "Domain Specific-Language" or  "Little-Language" or "Little Language" or "Small-Language" or "Small Language" or "Domain Specific Modeling Language" or "Domain-specific Modeling Language" or "Domain-Specific-Modeling-Language" or "Domain-Specific Modeling-Language") and (tool or tools or "Language Workbench" )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Strings de busca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507999" y="1331725"/>
            <a:ext cx="6966600" cy="3255599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11150" lvl="0" marL="4572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b="1" lang="pt-BR" sz="1300">
                <a:solidFill>
                  <a:srgbClr val="000000"/>
                </a:solidFill>
              </a:rPr>
              <a:t>IEEE</a:t>
            </a:r>
          </a:p>
          <a:p>
            <a:pPr indent="-311150" lvl="1" marL="9144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b="1" lang="pt-BR" sz="1300">
                <a:solidFill>
                  <a:srgbClr val="000000"/>
                </a:solidFill>
              </a:rPr>
              <a:t>String DSL</a:t>
            </a:r>
          </a:p>
          <a:p>
            <a:pPr indent="-311150" lvl="2" marL="13716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b="1" lang="pt-BR" sz="1300">
                <a:solidFill>
                  <a:srgbClr val="000000"/>
                </a:solidFill>
              </a:rPr>
              <a:t>(((((DSL OR "Domain Specific Language" OR "Domain-Specific Language" OR "Domain-Specific-Language" “Domain Specific-Language” OR "Small Language" OR "Small-Language" OR "Little-Language" OR "Little Language") AND (Tools OR "Language Workbench")))))</a:t>
            </a:r>
          </a:p>
          <a:p>
            <a:pPr indent="-311150" lvl="1" marL="9144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b="1" lang="pt-BR" sz="1300">
                <a:solidFill>
                  <a:srgbClr val="000000"/>
                </a:solidFill>
              </a:rPr>
              <a:t>String DSMl</a:t>
            </a:r>
          </a:p>
          <a:p>
            <a:pPr indent="-311150" lvl="2" marL="13716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b="1" lang="pt-BR" sz="1300">
                <a:solidFill>
                  <a:srgbClr val="000000"/>
                </a:solidFill>
              </a:rPr>
              <a:t>(</a:t>
            </a:r>
            <a:r>
              <a:rPr b="1" lang="pt-BR" sz="1300">
                <a:solidFill>
                  <a:srgbClr val="000000"/>
                </a:solidFill>
              </a:rPr>
              <a:t>((DSML OR "Domain Specific-Language" OR "Domain Specific Modeling Language" OR "Domain-Specific Modeling-Language" OR "Domain Specific Modeling-Language") AND (Tools OR "Language Workbench")))</a:t>
            </a:r>
          </a:p>
          <a:p>
            <a:pPr indent="0" lvl="0" marL="137160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Strings de busca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048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Scopus 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(TITLE-ABS-KEY ( dsl OR dsml OR "domain specific language" OR "domain-specific language" OR "domain-specific-language" OR "domain specific language" OR "domain specific modeling language" OR "domain-specific modeling language" OR "domain specific modeling-language" OR "domain-specific-modeling-language") AND TITLE-ABS-KEY (tool OR tools OR "language workbench")) AND (LIMIT-TO (LANGUAGE , "English" ) )</a:t>
            </a:r>
          </a:p>
          <a:p>
            <a:pPr indent="0" lvl="0" marL="9144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Strings de busca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508000" y="1620416"/>
            <a:ext cx="64476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ACM  CL*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((acmdlTitle:("DSL" "Domain Specific Language" "Domain-Specific Language" "Domain-Specific-Language" "Domain Specific-Language" "Little-Language" "Little Language" "Small-Language" "Small Language"))) OR (recordAbstract:("DSL" "Domain Specific Language" "Domain-Specific Language" "Domain-Specific-Language" "Domain Specific-Language" "Little-Language" "Little Language" "Small-Language" "Small Language")) AND ((acmdlTitle:("tool" "tools" "Language Workbench")) OR (recordAbstract:("tool" "Language Workbench")))</a:t>
            </a:r>
          </a:p>
          <a:p>
            <a:pPr indent="0" lvl="0" marL="9144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500550" y="1084224"/>
            <a:ext cx="8343000" cy="3471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048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Science direct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TITLE-ABSTR-KEY(DSL or DSML or "Domain Specific Language" or "Domain-Specific Language" or "Domain-Specific-Language" or "Domain Specific-Language" or  "Little-Language" or "Little Language" or "Small-Language" or "Small Language" or "Domain Specific Modeling Language" or "Domain-specific Modeling Language" or "Domain-Specific-Modeling-Language" or "Domain-Specific Modeling-Language") and TITLE-ABSTR-KEY(tool or tools or "Language Workbench" 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Enginnering village(Compendex)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(((DSL) OR (DSML) OR ("Domain Specific Language") OR ("Domain-Specific Language") OR ("Domain-Specific-Language") OR ("Small Language") OR ("Small-Language") OR ("Little-Language") OR ("Little Language") OR ("Domain Specific Modeling Language") OR ("Domain-Specific Modeling Language") OR ("Domain-Specific-Modeling-Language") OR ("Domain-Specific Modeling-Language" OR “Domain Specific Modeling-Language”) WN KY) AND (tool) OR ("Language Workbench") WN KY) AND (({English}) WN LA)</a:t>
            </a:r>
          </a:p>
          <a:p>
            <a:pPr indent="0" lvl="0" marL="9144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Strings de busca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Strings de busca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04800" lvl="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Springer Link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((DSL or DSML "domain specific language" or "domain-specific language" or "domain-specific-language" OR ("Small Language") OR ("Small-Language") OR ("Little-Language") OR ("Little Language") OR ("Domain Specific Modeling Language") OR ("Domain-Specific Modeling Language") OR ("Domain-Specific-Modeling-Language") OR ("Domain-Specific Modeling-Language" OR “Domain Specific Modeling-Language”) and (tool or tools or language workbench))</a:t>
            </a:r>
          </a:p>
          <a:p>
            <a:pPr indent="0" lvl="0" marL="9144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Retornos das buscas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29" y="1233503"/>
            <a:ext cx="7450735" cy="342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