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670550" cx="10080625"/>
  <p:notesSz cx="7559675" cy="1069180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8" roundtripDataSignature="AMtx7miYsduH1ZgPA1pa3h9Os/44yIS/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ph idx="2" type="sldImg"/>
          </p:nvPr>
        </p:nvSpPr>
        <p:spPr>
          <a:xfrm>
            <a:off x="1106487" y="812800"/>
            <a:ext cx="5340350" cy="4003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 name="Google Shape;7;n"/>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3" type="hdr"/>
          </p:nvPr>
        </p:nvSpPr>
        <p:spPr>
          <a:xfrm>
            <a:off x="0" y="0"/>
            <a:ext cx="3276600" cy="530225"/>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0" type="dt"/>
          </p:nvPr>
        </p:nvSpPr>
        <p:spPr>
          <a:xfrm>
            <a:off x="4278312" y="0"/>
            <a:ext cx="3276600" cy="530225"/>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1" type="ftr"/>
          </p:nvPr>
        </p:nvSpPr>
        <p:spPr>
          <a:xfrm>
            <a:off x="0" y="10156825"/>
            <a:ext cx="3276600" cy="530225"/>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n"/>
          <p:cNvSpPr txBox="1"/>
          <p:nvPr>
            <p:ph idx="4"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 name="Google Shape;27;p1: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 name="Google Shape;28;p1: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834599d9b_0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9" name="Google Shape;99;g32834599d9b_0_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g32834599d9b_0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834599d9b_0_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6" name="Google Shape;106;g32834599d9b_0_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g32834599d9b_0_7: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834599d9b_1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g32834599d9b_1_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g32834599d9b_1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834599d9b_1_6: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1" name="Google Shape;121;g32834599d9b_1_6: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g32834599d9b_1_6: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834599d9b_1_29: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9" name="Google Shape;129;g32834599d9b_1_29: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g32834599d9b_1_29: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834599d9b_1_3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6" name="Google Shape;136;g32834599d9b_1_3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g32834599d9b_1_37: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53618e9ee_0_4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4" name="Google Shape;144;g2e53618e9ee_0_44: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g2e53618e9ee_0_44: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7464ce0c6_0_18: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g327464ce0c6_0_18: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g327464ce0c6_0_18: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1c6a042a2_0_1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0" name="Google Shape;160;g211c6a042a2_0_1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g211c6a042a2_0_1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6f34f14da_1_38: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8" name="Google Shape;168;g2e6f34f14da_1_38: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g2e6f34f14da_1_38: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e53618e9ee_0_33: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 name="Google Shape;38;g2e53618e9ee_0_33: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 name="Google Shape;39;g2e53618e9ee_0_33: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5" name="Google Shape;175;p3: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3: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27464ce0c6_0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 name="Google Shape;45;g327464ce0c6_0_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g327464ce0c6_0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11c499e64e_1_7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 name="Google Shape;53;g211c499e64e_1_7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g211c499e64e_1_75: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7464ce0c6_0_9: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 name="Google Shape;61;g327464ce0c6_0_9: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g327464ce0c6_0_9: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834599d9b_0_1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 name="Google Shape;69;g32834599d9b_0_1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g32834599d9b_0_15: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834599d9b_0_22: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 name="Google Shape;76;g32834599d9b_0_22: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g32834599d9b_0_22: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834599d9b_1_1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 name="Google Shape;84;g32834599d9b_1_14: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g32834599d9b_1_14: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834599d9b_1_22: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2" name="Google Shape;92;g32834599d9b_1_22: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g32834599d9b_1_22: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9" name="Shape 19"/>
        <p:cNvGrpSpPr/>
        <p:nvPr/>
      </p:nvGrpSpPr>
      <p:grpSpPr>
        <a:xfrm>
          <a:off x="0" y="0"/>
          <a:ext cx="0" cy="0"/>
          <a:chOff x="0" y="0"/>
          <a:chExt cx="0" cy="0"/>
        </a:xfrm>
      </p:grpSpPr>
      <p:sp>
        <p:nvSpPr>
          <p:cNvPr id="20" name="Google Shape;20;p5"/>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1" name="Google Shape;21;p5"/>
          <p:cNvSpPr txBox="1"/>
          <p:nvPr>
            <p:ph idx="1" type="subTitle"/>
          </p:nvPr>
        </p:nvSpPr>
        <p:spPr>
          <a:xfrm>
            <a:off x="1371600" y="3886200"/>
            <a:ext cx="6400800" cy="1752600"/>
          </a:xfrm>
          <a:prstGeom prst="rect">
            <a:avLst/>
          </a:prstGeom>
          <a:noFill/>
          <a:ln>
            <a:noFill/>
          </a:ln>
        </p:spPr>
        <p:txBody>
          <a:bodyPr anchorCtr="0" anchor="t" bIns="0" lIns="0" spcFirstLastPara="1" rIns="0" wrap="square" tIns="21225">
            <a:noAutofit/>
          </a:bodyPr>
          <a:lstStyle>
            <a:lvl1pPr lvl="0" algn="l">
              <a:lnSpc>
                <a:spcPct val="93000"/>
              </a:lnSpc>
              <a:spcBef>
                <a:spcPts val="1000"/>
              </a:spcBef>
              <a:spcAft>
                <a:spcPts val="0"/>
              </a:spcAft>
              <a:buSzPts val="1400"/>
              <a:buNone/>
              <a:defRPr/>
            </a:lvl1pPr>
            <a:lvl2pPr lvl="1" algn="l">
              <a:lnSpc>
                <a:spcPct val="93000"/>
              </a:lnSpc>
              <a:spcBef>
                <a:spcPts val="800"/>
              </a:spcBef>
              <a:spcAft>
                <a:spcPts val="0"/>
              </a:spcAft>
              <a:buSzPts val="1400"/>
              <a:buNone/>
              <a:defRPr/>
            </a:lvl2pPr>
            <a:lvl3pPr lvl="2" algn="l">
              <a:lnSpc>
                <a:spcPct val="93000"/>
              </a:lnSpc>
              <a:spcBef>
                <a:spcPts val="600"/>
              </a:spcBef>
              <a:spcAft>
                <a:spcPts val="0"/>
              </a:spcAft>
              <a:buSzPts val="1400"/>
              <a:buNone/>
              <a:defRPr/>
            </a:lvl3pPr>
            <a:lvl4pPr lvl="3" algn="l">
              <a:lnSpc>
                <a:spcPct val="93000"/>
              </a:lnSpc>
              <a:spcBef>
                <a:spcPts val="400"/>
              </a:spcBef>
              <a:spcAft>
                <a:spcPts val="0"/>
              </a:spcAft>
              <a:buSzPts val="1400"/>
              <a:buNone/>
              <a:defRPr/>
            </a:lvl4pPr>
            <a:lvl5pPr lvl="4" algn="l">
              <a:lnSpc>
                <a:spcPct val="93000"/>
              </a:lnSpc>
              <a:spcBef>
                <a:spcPts val="2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0"/>
              </a:spcAft>
              <a:buSzPts val="1400"/>
              <a:buNone/>
              <a:defRPr/>
            </a:lvl9pPr>
          </a:lstStyle>
          <a:p/>
        </p:txBody>
      </p:sp>
      <p:sp>
        <p:nvSpPr>
          <p:cNvPr id="22" name="Google Shape;22;p5"/>
          <p:cNvSpPr txBox="1"/>
          <p:nvPr>
            <p:ph idx="10" type="dt"/>
          </p:nvPr>
        </p:nvSpPr>
        <p:spPr>
          <a:xfrm>
            <a:off x="503237" y="5165725"/>
            <a:ext cx="2343150" cy="385762"/>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3" name="Google Shape;23;p5"/>
          <p:cNvSpPr txBox="1"/>
          <p:nvPr>
            <p:ph idx="11" type="ftr"/>
          </p:nvPr>
        </p:nvSpPr>
        <p:spPr>
          <a:xfrm>
            <a:off x="3448050" y="5165725"/>
            <a:ext cx="3190875" cy="385762"/>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5"/>
          <p:cNvSpPr txBox="1"/>
          <p:nvPr>
            <p:ph idx="12" type="sldNum"/>
          </p:nvPr>
        </p:nvSpPr>
        <p:spPr>
          <a:xfrm>
            <a:off x="7227887" y="5165725"/>
            <a:ext cx="2343150" cy="385762"/>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sp>
        <p:nvSpPr>
          <p:cNvPr id="13" name="Google Shape;13;p4"/>
          <p:cNvSpPr txBox="1"/>
          <p:nvPr>
            <p:ph type="title"/>
          </p:nvPr>
        </p:nvSpPr>
        <p:spPr>
          <a:xfrm>
            <a:off x="503237" y="225425"/>
            <a:ext cx="9066212" cy="941387"/>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9pPr>
          </a:lstStyle>
          <a:p/>
        </p:txBody>
      </p:sp>
      <p:sp>
        <p:nvSpPr>
          <p:cNvPr id="14" name="Google Shape;14;p4"/>
          <p:cNvSpPr txBox="1"/>
          <p:nvPr>
            <p:ph idx="1" type="body"/>
          </p:nvPr>
        </p:nvSpPr>
        <p:spPr>
          <a:xfrm>
            <a:off x="503237" y="1327150"/>
            <a:ext cx="9066212" cy="3282950"/>
          </a:xfrm>
          <a:prstGeom prst="rect">
            <a:avLst/>
          </a:prstGeom>
          <a:noFill/>
          <a:ln>
            <a:noFill/>
          </a:ln>
        </p:spPr>
        <p:txBody>
          <a:bodyPr anchorCtr="0" anchor="t" bIns="0" lIns="0" spcFirstLastPara="1" rIns="0" wrap="square" tIns="21225">
            <a:noAutofit/>
          </a:bodyPr>
          <a:lstStyle>
            <a:lvl1pPr indent="-228600" lvl="0" marL="457200" marR="0" rtl="0" algn="l">
              <a:lnSpc>
                <a:spcPct val="93000"/>
              </a:lnSpc>
              <a:spcBef>
                <a:spcPts val="10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80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93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4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9pPr>
          </a:lstStyle>
          <a:p/>
        </p:txBody>
      </p:sp>
      <p:sp>
        <p:nvSpPr>
          <p:cNvPr id="15" name="Google Shape;15;p4"/>
          <p:cNvSpPr txBox="1"/>
          <p:nvPr>
            <p:ph idx="10" type="dt"/>
          </p:nvPr>
        </p:nvSpPr>
        <p:spPr>
          <a:xfrm>
            <a:off x="503237" y="5165725"/>
            <a:ext cx="2343150" cy="38576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4"/>
          <p:cNvSpPr txBox="1"/>
          <p:nvPr>
            <p:ph idx="11" type="ftr"/>
          </p:nvPr>
        </p:nvSpPr>
        <p:spPr>
          <a:xfrm>
            <a:off x="3448050" y="5165725"/>
            <a:ext cx="3190875" cy="38576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4"/>
          <p:cNvSpPr txBox="1"/>
          <p:nvPr>
            <p:ph idx="12" type="sldNum"/>
          </p:nvPr>
        </p:nvSpPr>
        <p:spPr>
          <a:xfrm>
            <a:off x="7227887" y="5165725"/>
            <a:ext cx="2343150" cy="385762"/>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pic>
        <p:nvPicPr>
          <p:cNvPr id="18" name="Google Shape;18;p4"/>
          <p:cNvPicPr preferRelativeResize="0"/>
          <p:nvPr/>
        </p:nvPicPr>
        <p:blipFill rotWithShape="1">
          <a:blip r:embed="rId1">
            <a:alphaModFix/>
          </a:blip>
          <a:srcRect b="0" l="0" r="0" t="0"/>
          <a:stretch/>
        </p:blipFill>
        <p:spPr>
          <a:xfrm>
            <a:off x="0" y="-4762"/>
            <a:ext cx="10152062" cy="5702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github.com/ProjetoIntegradorPets/main-miaujuda.git"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miaujuda.wuaze.com/index.php?i=1" TargetMode="External"/><Relationship Id="rId4" Type="http://schemas.openxmlformats.org/officeDocument/2006/relationships/hyperlink" Target="https://miaujuda.wuaze.com/dashboard.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 name="Shape 29"/>
        <p:cNvGrpSpPr/>
        <p:nvPr/>
      </p:nvGrpSpPr>
      <p:grpSpPr>
        <a:xfrm>
          <a:off x="0" y="0"/>
          <a:ext cx="0" cy="0"/>
          <a:chOff x="0" y="0"/>
          <a:chExt cx="0" cy="0"/>
        </a:xfrm>
      </p:grpSpPr>
      <p:pic>
        <p:nvPicPr>
          <p:cNvPr id="30" name="Google Shape;30;p1"/>
          <p:cNvPicPr preferRelativeResize="0"/>
          <p:nvPr/>
        </p:nvPicPr>
        <p:blipFill rotWithShape="1">
          <a:blip r:embed="rId3">
            <a:alphaModFix/>
          </a:blip>
          <a:srcRect b="0" l="0" r="0" t="0"/>
          <a:stretch/>
        </p:blipFill>
        <p:spPr>
          <a:xfrm>
            <a:off x="-20637" y="-19050"/>
            <a:ext cx="10172700" cy="5715000"/>
          </a:xfrm>
          <a:prstGeom prst="rect">
            <a:avLst/>
          </a:prstGeom>
          <a:noFill/>
          <a:ln>
            <a:noFill/>
          </a:ln>
        </p:spPr>
      </p:pic>
      <p:sp>
        <p:nvSpPr>
          <p:cNvPr id="31" name="Google Shape;31;p1"/>
          <p:cNvSpPr/>
          <p:nvPr/>
        </p:nvSpPr>
        <p:spPr>
          <a:xfrm>
            <a:off x="-395287" y="2160587"/>
            <a:ext cx="10728325" cy="1295400"/>
          </a:xfrm>
          <a:prstGeom prst="rect">
            <a:avLst/>
          </a:prstGeom>
          <a:solidFill>
            <a:srgbClr val="FFFFFF">
              <a:alpha val="77647"/>
            </a:srgbClr>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1"/>
          <p:cNvSpPr txBox="1"/>
          <p:nvPr/>
        </p:nvSpPr>
        <p:spPr>
          <a:xfrm>
            <a:off x="1886075" y="2232025"/>
            <a:ext cx="7849500" cy="703200"/>
          </a:xfrm>
          <a:prstGeom prst="rect">
            <a:avLst/>
          </a:prstGeom>
          <a:noFill/>
          <a:ln>
            <a:noFill/>
          </a:ln>
        </p:spPr>
        <p:txBody>
          <a:bodyPr anchorCtr="0" anchor="t" bIns="45000" lIns="90000" spcFirstLastPara="1" rIns="90000" wrap="square" tIns="45000">
            <a:noAutofit/>
          </a:bodyPr>
          <a:lstStyle/>
          <a:p>
            <a:pPr indent="0" lvl="0" marL="0" marR="0" rtl="0" algn="r">
              <a:lnSpc>
                <a:spcPct val="101000"/>
              </a:lnSpc>
              <a:spcBef>
                <a:spcPts val="0"/>
              </a:spcBef>
              <a:spcAft>
                <a:spcPts val="0"/>
              </a:spcAft>
              <a:buClr>
                <a:srgbClr val="007826"/>
              </a:buClr>
              <a:buSzPts val="4000"/>
              <a:buFont typeface="Tahoma"/>
              <a:buNone/>
            </a:pPr>
            <a:r>
              <a:rPr b="1" i="0" lang="en-US" sz="4000" u="none" cap="none" strike="noStrike">
                <a:solidFill>
                  <a:srgbClr val="007826"/>
                </a:solidFill>
                <a:latin typeface="Tahoma"/>
                <a:ea typeface="Tahoma"/>
                <a:cs typeface="Tahoma"/>
                <a:sym typeface="Tahoma"/>
              </a:rPr>
              <a:t>Apresentação de Prog Web</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3240087" y="2952750"/>
            <a:ext cx="6119812" cy="395287"/>
          </a:xfrm>
          <a:prstGeom prst="rect">
            <a:avLst/>
          </a:prstGeom>
          <a:noFill/>
          <a:ln>
            <a:noFill/>
          </a:ln>
        </p:spPr>
        <p:txBody>
          <a:bodyPr anchorCtr="0" anchor="t" bIns="45000" lIns="90000" spcFirstLastPara="1" rIns="90000" wrap="square" tIns="45000">
            <a:noAutofit/>
          </a:bodyPr>
          <a:lstStyle/>
          <a:p>
            <a:pPr indent="0" lvl="0" marL="0" marR="0" rtl="0" algn="r">
              <a:lnSpc>
                <a:spcPct val="101000"/>
              </a:lnSpc>
              <a:spcBef>
                <a:spcPts val="0"/>
              </a:spcBef>
              <a:spcAft>
                <a:spcPts val="0"/>
              </a:spcAft>
              <a:buClr>
                <a:srgbClr val="007826"/>
              </a:buClr>
              <a:buSzPts val="1800"/>
              <a:buFont typeface="Tahoma"/>
              <a:buNone/>
            </a:pPr>
            <a:r>
              <a:rPr b="0" i="0" lang="en-US" sz="1800" u="none" cap="none" strike="noStrike">
                <a:solidFill>
                  <a:srgbClr val="007826"/>
                </a:solidFill>
                <a:latin typeface="Tahoma"/>
                <a:ea typeface="Tahoma"/>
                <a:cs typeface="Tahoma"/>
                <a:sym typeface="Tahoma"/>
              </a:rPr>
              <a:t>Projeto MiauJuda</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2261671" y="3724900"/>
            <a:ext cx="7473900" cy="366600"/>
          </a:xfrm>
          <a:prstGeom prst="rect">
            <a:avLst/>
          </a:prstGeom>
          <a:noFill/>
          <a:ln>
            <a:noFill/>
          </a:ln>
        </p:spPr>
        <p:txBody>
          <a:bodyPr anchorCtr="0" anchor="t" bIns="45000" lIns="90000" spcFirstLastPara="1" rIns="90000" wrap="square" tIns="45000">
            <a:noAutofit/>
          </a:bodyPr>
          <a:lstStyle/>
          <a:p>
            <a:pPr indent="0" lvl="0" marL="0" marR="0" rtl="0" algn="r">
              <a:lnSpc>
                <a:spcPct val="101000"/>
              </a:lnSpc>
              <a:spcBef>
                <a:spcPts val="0"/>
              </a:spcBef>
              <a:spcAft>
                <a:spcPts val="0"/>
              </a:spcAft>
              <a:buClr>
                <a:srgbClr val="007826"/>
              </a:buClr>
              <a:buSzPts val="1800"/>
              <a:buFont typeface="Tahoma"/>
              <a:buNone/>
            </a:pPr>
            <a:r>
              <a:rPr b="0" i="1" lang="en-US" sz="1800" u="none" cap="none" strike="noStrike">
                <a:solidFill>
                  <a:srgbClr val="007826"/>
                </a:solidFill>
                <a:latin typeface="Tahoma"/>
                <a:ea typeface="Tahoma"/>
                <a:cs typeface="Tahoma"/>
                <a:sym typeface="Tahoma"/>
              </a:rPr>
              <a:t>Participantes: Eduardo, Luísa, Raphael Brandão, Stéphany</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7113450" y="0"/>
            <a:ext cx="3000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1000"/>
              </a:lnSpc>
              <a:spcBef>
                <a:spcPts val="0"/>
              </a:spcBef>
              <a:spcAft>
                <a:spcPts val="0"/>
              </a:spcAft>
              <a:buClr>
                <a:srgbClr val="000000"/>
              </a:buClr>
              <a:buSzPts val="1400"/>
              <a:buFont typeface="Arial"/>
              <a:buNone/>
            </a:pPr>
            <a:r>
              <a:rPr b="0" i="0" lang="en-US" sz="1400" u="none" cap="none" strike="noStrike">
                <a:solidFill>
                  <a:srgbClr val="007826"/>
                </a:solidFill>
                <a:latin typeface="Tahoma"/>
                <a:ea typeface="Tahoma"/>
                <a:cs typeface="Tahoma"/>
                <a:sym typeface="Tahoma"/>
              </a:rPr>
              <a:t>23/01/2025</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g32834599d9b_0_0"/>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login</a:t>
            </a:r>
            <a:endParaRPr b="0" i="0" sz="1400" u="none" cap="none" strike="noStrike">
              <a:solidFill>
                <a:srgbClr val="000000"/>
              </a:solidFill>
              <a:latin typeface="Arial"/>
              <a:ea typeface="Arial"/>
              <a:cs typeface="Arial"/>
              <a:sym typeface="Arial"/>
            </a:endParaRPr>
          </a:p>
        </p:txBody>
      </p:sp>
      <p:pic>
        <p:nvPicPr>
          <p:cNvPr id="103" name="Google Shape;103;g32834599d9b_0_0"/>
          <p:cNvPicPr preferRelativeResize="0"/>
          <p:nvPr/>
        </p:nvPicPr>
        <p:blipFill rotWithShape="1">
          <a:blip r:embed="rId3">
            <a:alphaModFix/>
          </a:blip>
          <a:srcRect b="4779" l="1290" r="-1289" t="-4780"/>
          <a:stretch/>
        </p:blipFill>
        <p:spPr>
          <a:xfrm>
            <a:off x="1535075" y="841901"/>
            <a:ext cx="6889275" cy="435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g32834599d9b_0_7"/>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Esta tela apresenta campos para o usuário inserir seu nome de usuário e senha, que são enviados ao servidor para autenticação.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No backend, o PHP processa essas informações, começando por sanitizar os dados recebidos para evitar ataques, como injeção de SQL. O sistema compara o nome de usuário com o que está armazenado no banco de dados e verifica a senha, que foi previamente salva de forma segura. Se os dados inseridos forem válidos, o usuário é autenticado e ganha acesso ao sistema; caso contrário, uma mensagens de erro são exibidas na própria tela de login.</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110" name="Google Shape;110;g32834599d9b_0_7"/>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Login</a:t>
            </a:r>
            <a:endParaRPr b="1" i="0" sz="2800" u="none" cap="none" strike="noStrike">
              <a:solidFill>
                <a:srgbClr val="007826"/>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g32834599d9b_1_0"/>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Meus Pets e pop-up de pet</a:t>
            </a:r>
            <a:endParaRPr b="0" i="0" sz="1400" u="none" cap="none" strike="noStrike">
              <a:solidFill>
                <a:srgbClr val="000000"/>
              </a:solidFill>
              <a:latin typeface="Arial"/>
              <a:ea typeface="Arial"/>
              <a:cs typeface="Arial"/>
              <a:sym typeface="Arial"/>
            </a:endParaRPr>
          </a:p>
        </p:txBody>
      </p:sp>
      <p:pic>
        <p:nvPicPr>
          <p:cNvPr id="117" name="Google Shape;117;g32834599d9b_1_0"/>
          <p:cNvPicPr preferRelativeResize="0"/>
          <p:nvPr/>
        </p:nvPicPr>
        <p:blipFill>
          <a:blip r:embed="rId3">
            <a:alphaModFix/>
          </a:blip>
          <a:stretch>
            <a:fillRect/>
          </a:stretch>
        </p:blipFill>
        <p:spPr>
          <a:xfrm>
            <a:off x="810076" y="1090189"/>
            <a:ext cx="6765150" cy="3360724"/>
          </a:xfrm>
          <a:prstGeom prst="rect">
            <a:avLst/>
          </a:prstGeom>
          <a:noFill/>
          <a:ln>
            <a:noFill/>
          </a:ln>
        </p:spPr>
      </p:pic>
      <p:pic>
        <p:nvPicPr>
          <p:cNvPr id="118" name="Google Shape;118;g32834599d9b_1_0"/>
          <p:cNvPicPr preferRelativeResize="0"/>
          <p:nvPr/>
        </p:nvPicPr>
        <p:blipFill>
          <a:blip r:embed="rId4">
            <a:alphaModFix/>
          </a:blip>
          <a:stretch>
            <a:fillRect/>
          </a:stretch>
        </p:blipFill>
        <p:spPr>
          <a:xfrm>
            <a:off x="6721800" y="1592600"/>
            <a:ext cx="2863551" cy="3478351"/>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g32834599d9b_1_6"/>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A tela de Meus Pets só pode ser acessada por usuários com cadastro no sistema. Essa tela apresenta os pets que foram cadastrados pelo usuário logado. É possível filtrar por animais cadastrados para adoção e perdidos. Ao clicar no card do animal, também é possível abrir o perfil do pet com um adicional em relação às telas de início e de ajuda: é possível deletar o pet (função implementada no banco de dados do projeto).</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125" name="Google Shape;125;g32834599d9b_1_6"/>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Meus Pets</a:t>
            </a:r>
            <a:endParaRPr b="1" i="0" sz="2800" u="none" cap="none" strike="noStrike">
              <a:solidFill>
                <a:srgbClr val="007826"/>
              </a:solidFill>
              <a:latin typeface="Tahoma"/>
              <a:ea typeface="Tahoma"/>
              <a:cs typeface="Tahoma"/>
              <a:sym typeface="Tahoma"/>
            </a:endParaRPr>
          </a:p>
        </p:txBody>
      </p:sp>
      <p:sp>
        <p:nvSpPr>
          <p:cNvPr id="126" name="Google Shape;126;g32834599d9b_1_6"/>
          <p:cNvSpPr txBox="1"/>
          <p:nvPr/>
        </p:nvSpPr>
        <p:spPr>
          <a:xfrm>
            <a:off x="2100850" y="1099563"/>
            <a:ext cx="783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lang="en-US" sz="1300">
                <a:solidFill>
                  <a:schemeClr val="dk1"/>
                </a:solidFill>
              </a:rPr>
              <a:t>Exibe os registros existentes no banco de dados e permite a exclusão de registros no banco.</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g32834599d9b_1_29"/>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Tela de perfil do usuário</a:t>
            </a:r>
            <a:endParaRPr b="0" i="0" sz="1400" u="none" cap="none" strike="noStrike">
              <a:solidFill>
                <a:srgbClr val="000000"/>
              </a:solidFill>
              <a:latin typeface="Arial"/>
              <a:ea typeface="Arial"/>
              <a:cs typeface="Arial"/>
              <a:sym typeface="Arial"/>
            </a:endParaRPr>
          </a:p>
        </p:txBody>
      </p:sp>
      <p:pic>
        <p:nvPicPr>
          <p:cNvPr id="133" name="Google Shape;133;g32834599d9b_1_29"/>
          <p:cNvPicPr preferRelativeResize="0"/>
          <p:nvPr/>
        </p:nvPicPr>
        <p:blipFill>
          <a:blip r:embed="rId3">
            <a:alphaModFix/>
          </a:blip>
          <a:stretch>
            <a:fillRect/>
          </a:stretch>
        </p:blipFill>
        <p:spPr>
          <a:xfrm>
            <a:off x="1361975" y="955475"/>
            <a:ext cx="7824150" cy="405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g32834599d9b_1_37"/>
          <p:cNvSpPr txBox="1"/>
          <p:nvPr/>
        </p:nvSpPr>
        <p:spPr>
          <a:xfrm>
            <a:off x="2100850" y="1833350"/>
            <a:ext cx="7234800" cy="25806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A tela de perfil do usuário apresenta as informações do usuário cadastrado. É possível editar as informações e adicionar informações de contato e localização. Nessa tela o usuário também pode deslogar ou excluir a sua conta.</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140" name="Google Shape;140;g32834599d9b_1_37"/>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de perfil do usuário</a:t>
            </a:r>
            <a:endParaRPr b="1" i="0" sz="2800" u="none" cap="none" strike="noStrike">
              <a:solidFill>
                <a:srgbClr val="007826"/>
              </a:solidFill>
              <a:latin typeface="Tahoma"/>
              <a:ea typeface="Tahoma"/>
              <a:cs typeface="Tahoma"/>
              <a:sym typeface="Tahoma"/>
            </a:endParaRPr>
          </a:p>
        </p:txBody>
      </p:sp>
      <p:sp>
        <p:nvSpPr>
          <p:cNvPr id="141" name="Google Shape;141;g32834599d9b_1_37"/>
          <p:cNvSpPr txBox="1"/>
          <p:nvPr/>
        </p:nvSpPr>
        <p:spPr>
          <a:xfrm>
            <a:off x="2100850" y="1099563"/>
            <a:ext cx="7837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lang="en-US" sz="1300">
                <a:solidFill>
                  <a:schemeClr val="dk1"/>
                </a:solidFill>
              </a:rPr>
              <a:t>Exibe os registros existentes no banco de dados, permite alteração de informação e exclusão dos registros</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g2e53618e9ee_0_44"/>
          <p:cNvSpPr txBox="1"/>
          <p:nvPr/>
        </p:nvSpPr>
        <p:spPr>
          <a:xfrm>
            <a:off x="1892112" y="375687"/>
            <a:ext cx="64086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0000"/>
              </a:buClr>
              <a:buSzPts val="2800"/>
              <a:buFont typeface="Arial"/>
              <a:buNone/>
            </a:pPr>
            <a:r>
              <a:rPr b="1" i="0" lang="en-US" sz="2800" u="none" cap="none" strike="noStrike">
                <a:solidFill>
                  <a:srgbClr val="007826"/>
                </a:solidFill>
                <a:latin typeface="Tahoma"/>
                <a:ea typeface="Tahoma"/>
                <a:cs typeface="Tahoma"/>
                <a:sym typeface="Tahoma"/>
              </a:rPr>
              <a:t>Tela de Dashboard</a:t>
            </a:r>
            <a:endParaRPr b="0" i="0" sz="1400" u="none" cap="none" strike="noStrike">
              <a:solidFill>
                <a:srgbClr val="000000"/>
              </a:solidFill>
              <a:latin typeface="Arial"/>
              <a:ea typeface="Arial"/>
              <a:cs typeface="Arial"/>
              <a:sym typeface="Arial"/>
            </a:endParaRPr>
          </a:p>
        </p:txBody>
      </p:sp>
      <p:sp>
        <p:nvSpPr>
          <p:cNvPr id="148" name="Google Shape;148;g2e53618e9ee_0_44"/>
          <p:cNvSpPr txBox="1"/>
          <p:nvPr/>
        </p:nvSpPr>
        <p:spPr>
          <a:xfrm>
            <a:off x="1005600" y="1653800"/>
            <a:ext cx="31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p:txBody>
      </p:sp>
      <p:pic>
        <p:nvPicPr>
          <p:cNvPr id="149" name="Google Shape;149;g2e53618e9ee_0_44"/>
          <p:cNvPicPr preferRelativeResize="0"/>
          <p:nvPr/>
        </p:nvPicPr>
        <p:blipFill rotWithShape="1">
          <a:blip r:embed="rId3">
            <a:alphaModFix/>
          </a:blip>
          <a:srcRect b="0" l="0" r="0" t="0"/>
          <a:stretch/>
        </p:blipFill>
        <p:spPr>
          <a:xfrm>
            <a:off x="1477200" y="1047087"/>
            <a:ext cx="7948555" cy="44710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g327464ce0c6_0_18"/>
          <p:cNvSpPr txBox="1"/>
          <p:nvPr/>
        </p:nvSpPr>
        <p:spPr>
          <a:xfrm>
            <a:off x="2100850" y="12999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b="0" i="0" lang="en-US" sz="1400" u="none" cap="none" strike="noStrike">
                <a:solidFill>
                  <a:schemeClr val="dk1"/>
                </a:solidFill>
                <a:latin typeface="Tahoma"/>
                <a:ea typeface="Tahoma"/>
                <a:cs typeface="Tahoma"/>
                <a:sym typeface="Tahoma"/>
              </a:rPr>
              <a:t>Esta tela apresenta o dashboard desenvolvido exclusivamente para os administradores do site, com o objetivo de fornecer uma visão clara sobre as atividades. Na parte superior, são exibidas informações de resumo, como o número total de animais disponíveis para adoção e a quantidade de adoções realizadas em um período de tempo.</a:t>
            </a:r>
            <a:endParaRPr b="0" i="0" sz="1400" u="none" cap="none" strike="noStrike">
              <a:solidFill>
                <a:schemeClr val="dk1"/>
              </a:solidFill>
              <a:latin typeface="Tahoma"/>
              <a:ea typeface="Tahoma"/>
              <a:cs typeface="Tahoma"/>
              <a:sym typeface="Tahoma"/>
            </a:endParaRPr>
          </a:p>
          <a:p>
            <a:pPr indent="0" lvl="0" marL="0" marR="0" rtl="0" algn="just">
              <a:lnSpc>
                <a:spcPct val="150000"/>
              </a:lnSpc>
              <a:spcBef>
                <a:spcPts val="1200"/>
              </a:spcBef>
              <a:spcAft>
                <a:spcPts val="0"/>
              </a:spcAft>
              <a:buClr>
                <a:schemeClr val="dk1"/>
              </a:buClr>
              <a:buSzPts val="1100"/>
              <a:buFont typeface="Arial"/>
              <a:buNone/>
            </a:pPr>
            <a:r>
              <a:rPr b="0" i="0" lang="en-US" sz="1400" u="none" cap="none" strike="noStrike">
                <a:solidFill>
                  <a:schemeClr val="dk1"/>
                </a:solidFill>
                <a:latin typeface="Tahoma"/>
                <a:ea typeface="Tahoma"/>
                <a:cs typeface="Tahoma"/>
                <a:sym typeface="Tahoma"/>
              </a:rPr>
              <a:t>No centro da tela, há gráficos interativos: um gráfico de percentual de adoção por espécie e um gráfico de barras que exibe as raças mais adotadas. Esses gráficos são atualizados conforme as adoções são realizadas, permitindo aos administradores identificar facilmente os animais mais procurados pelos adotantes.</a:t>
            </a:r>
            <a:endParaRPr b="0" i="0" sz="1400" u="none" cap="none" strike="noStrike">
              <a:solidFill>
                <a:schemeClr val="dk1"/>
              </a:solidFill>
              <a:latin typeface="Tahoma"/>
              <a:ea typeface="Tahoma"/>
              <a:cs typeface="Tahoma"/>
              <a:sym typeface="Tahoma"/>
            </a:endParaRPr>
          </a:p>
          <a:p>
            <a:pPr indent="0" lvl="0" marL="0" marR="0" rtl="0" algn="just">
              <a:lnSpc>
                <a:spcPct val="150000"/>
              </a:lnSpc>
              <a:spcBef>
                <a:spcPts val="1200"/>
              </a:spcBef>
              <a:spcAft>
                <a:spcPts val="0"/>
              </a:spcAft>
              <a:buClr>
                <a:schemeClr val="dk1"/>
              </a:buClr>
              <a:buSzPts val="1100"/>
              <a:buFont typeface="Arial"/>
              <a:buNone/>
            </a:pPr>
            <a:r>
              <a:rPr b="0" i="0" lang="en-US" sz="1400" u="none" cap="none" strike="noStrike">
                <a:solidFill>
                  <a:schemeClr val="dk1"/>
                </a:solidFill>
                <a:latin typeface="Tahoma"/>
                <a:ea typeface="Tahoma"/>
                <a:cs typeface="Tahoma"/>
                <a:sym typeface="Tahoma"/>
              </a:rPr>
              <a:t>Além disso, o dashboard oferece a possibilidade de visualizar os dados por categorias específicas, como por tipo de animal (cães ou gatos), facilitando a análise de padrões e o planejamento estratégico para a promoção de adoções.</a:t>
            </a:r>
            <a:endParaRPr b="0" i="0" sz="1400" u="none" cap="none" strike="noStrike">
              <a:solidFill>
                <a:schemeClr val="dk1"/>
              </a:solidFill>
              <a:latin typeface="Tahoma"/>
              <a:ea typeface="Tahoma"/>
              <a:cs typeface="Tahoma"/>
              <a:sym typeface="Tahoma"/>
            </a:endParaRPr>
          </a:p>
          <a:p>
            <a:pPr indent="0" lvl="0" marL="0" marR="0" rtl="0" algn="just">
              <a:lnSpc>
                <a:spcPct val="150000"/>
              </a:lnSpc>
              <a:spcBef>
                <a:spcPts val="120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56" name="Google Shape;156;g327464ce0c6_0_18"/>
          <p:cNvSpPr txBox="1"/>
          <p:nvPr/>
        </p:nvSpPr>
        <p:spPr>
          <a:xfrm>
            <a:off x="2100862" y="389037"/>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Dashboard</a:t>
            </a:r>
            <a:endParaRPr b="1" i="0" sz="2800" u="none" cap="none" strike="noStrike">
              <a:solidFill>
                <a:srgbClr val="007826"/>
              </a:solidFill>
              <a:latin typeface="Tahoma"/>
              <a:ea typeface="Tahoma"/>
              <a:cs typeface="Tahoma"/>
              <a:sym typeface="Tahoma"/>
            </a:endParaRPr>
          </a:p>
        </p:txBody>
      </p:sp>
      <p:sp>
        <p:nvSpPr>
          <p:cNvPr id="157" name="Google Shape;157;g327464ce0c6_0_18"/>
          <p:cNvSpPr txBox="1"/>
          <p:nvPr/>
        </p:nvSpPr>
        <p:spPr>
          <a:xfrm>
            <a:off x="2100850" y="788838"/>
            <a:ext cx="783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Consulta ao banco de dados</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g211c6a042a2_0_10"/>
          <p:cNvSpPr txBox="1"/>
          <p:nvPr/>
        </p:nvSpPr>
        <p:spPr>
          <a:xfrm>
            <a:off x="1836025" y="1129600"/>
            <a:ext cx="7428000" cy="4285500"/>
          </a:xfrm>
          <a:prstGeom prst="rect">
            <a:avLst/>
          </a:prstGeom>
          <a:noFill/>
          <a:ln>
            <a:noFill/>
          </a:ln>
        </p:spPr>
        <p:txBody>
          <a:bodyPr anchorCtr="0" anchor="t" bIns="45000" lIns="90000" spcFirstLastPara="1" rIns="90000" wrap="square" tIns="45000">
            <a:noAutofit/>
          </a:bodyPr>
          <a:lstStyle/>
          <a:p>
            <a:pPr indent="457200" lvl="0" marL="0" marR="0" rtl="0" algn="l">
              <a:lnSpc>
                <a:spcPct val="151000"/>
              </a:lnSpc>
              <a:spcBef>
                <a:spcPts val="400"/>
              </a:spcBef>
              <a:spcAft>
                <a:spcPts val="0"/>
              </a:spcAft>
              <a:buClr>
                <a:srgbClr val="000000"/>
              </a:buClr>
              <a:buSzPts val="1200"/>
              <a:buFont typeface="Arial"/>
              <a:buNone/>
            </a:pPr>
            <a:r>
              <a:rPr b="0" i="0" lang="en-US" sz="1400" u="none" cap="none" strike="noStrike">
                <a:solidFill>
                  <a:srgbClr val="000000"/>
                </a:solidFill>
                <a:latin typeface="Tahoma"/>
                <a:ea typeface="Tahoma"/>
                <a:cs typeface="Tahoma"/>
                <a:sym typeface="Tahoma"/>
              </a:rPr>
              <a:t>O trabalho foi devidamente organizado em um repositório hospedado no GitHub, que incluía todos os arquivos de forma organizada e centralizada, disponíveis para acesso de todos os membros do grupo. Em nosso repositório, dividimos os arquivos em subpastas dedicadas especificamente para cada uma das tecnologias utilizadas.</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8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rPr b="0" i="0" lang="en-US" sz="1400" u="none" cap="none" strike="noStrike">
                <a:solidFill>
                  <a:srgbClr val="000000"/>
                </a:solidFill>
                <a:latin typeface="Tahoma"/>
                <a:ea typeface="Tahoma"/>
                <a:cs typeface="Tahoma"/>
                <a:sym typeface="Tahoma"/>
              </a:rPr>
              <a:t>Link para o repositório do projeto:</a:t>
            </a:r>
            <a:r>
              <a:rPr b="1" i="0" lang="en-US" sz="1400" u="sng" cap="none" strike="noStrike">
                <a:solidFill>
                  <a:srgbClr val="007826"/>
                </a:solidFill>
                <a:highlight>
                  <a:srgbClr val="FFFFFF"/>
                </a:highlight>
                <a:latin typeface="Tahoma"/>
                <a:ea typeface="Tahoma"/>
                <a:cs typeface="Tahoma"/>
                <a:sym typeface="Tahoma"/>
              </a:rPr>
              <a:t> </a:t>
            </a:r>
            <a:r>
              <a:rPr b="1" i="0" lang="en-US" sz="1400" u="sng" cap="none" strike="noStrike">
                <a:solidFill>
                  <a:srgbClr val="007826"/>
                </a:solidFill>
                <a:highlight>
                  <a:srgbClr val="FFFFFF"/>
                </a:highlight>
                <a:latin typeface="Tahoma"/>
                <a:ea typeface="Tahoma"/>
                <a:cs typeface="Tahoma"/>
                <a:sym typeface="Tahoma"/>
                <a:hlinkClick r:id="rId3">
                  <a:extLst>
                    <a:ext uri="{A12FA001-AC4F-418D-AE19-62706E023703}">
                      <ahyp:hlinkClr val="tx"/>
                    </a:ext>
                  </a:extLst>
                </a:hlinkClick>
              </a:rPr>
              <a:t>Clique aqui para ver o repositório do projeto</a:t>
            </a:r>
            <a:endParaRPr b="1" i="0" sz="1300" u="none" cap="none" strike="noStrike">
              <a:solidFill>
                <a:srgbClr val="007826"/>
              </a:solidFill>
              <a:highlight>
                <a:srgbClr val="FFFFFF"/>
              </a:highlight>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p:txBody>
      </p:sp>
      <p:sp>
        <p:nvSpPr>
          <p:cNvPr id="164" name="Google Shape;164;g211c6a042a2_0_10"/>
          <p:cNvSpPr txBox="1"/>
          <p:nvPr/>
        </p:nvSpPr>
        <p:spPr>
          <a:xfrm>
            <a:off x="1836024" y="519287"/>
            <a:ext cx="64086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Organização do trabalho</a:t>
            </a:r>
            <a:endParaRPr b="0" i="0" sz="1400" u="none" cap="none" strike="noStrike">
              <a:solidFill>
                <a:srgbClr val="000000"/>
              </a:solidFill>
              <a:latin typeface="Arial"/>
              <a:ea typeface="Arial"/>
              <a:cs typeface="Arial"/>
              <a:sym typeface="Arial"/>
            </a:endParaRPr>
          </a:p>
        </p:txBody>
      </p:sp>
      <p:pic>
        <p:nvPicPr>
          <p:cNvPr id="165" name="Google Shape;165;g211c6a042a2_0_10"/>
          <p:cNvPicPr preferRelativeResize="0"/>
          <p:nvPr/>
        </p:nvPicPr>
        <p:blipFill rotWithShape="1">
          <a:blip r:embed="rId4">
            <a:alphaModFix/>
          </a:blip>
          <a:srcRect b="0" l="0" r="0" t="0"/>
          <a:stretch/>
        </p:blipFill>
        <p:spPr>
          <a:xfrm>
            <a:off x="2955663" y="2595680"/>
            <a:ext cx="5188724" cy="1666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g2e6f34f14da_1_38"/>
          <p:cNvSpPr txBox="1"/>
          <p:nvPr/>
        </p:nvSpPr>
        <p:spPr>
          <a:xfrm>
            <a:off x="1836025" y="2367450"/>
            <a:ext cx="7428000" cy="1442700"/>
          </a:xfrm>
          <a:prstGeom prst="rect">
            <a:avLst/>
          </a:prstGeom>
          <a:noFill/>
          <a:ln>
            <a:noFill/>
          </a:ln>
        </p:spPr>
        <p:txBody>
          <a:bodyPr anchorCtr="0" anchor="t" bIns="45000" lIns="90000" spcFirstLastPara="1" rIns="90000" wrap="square" tIns="45000">
            <a:noAutofit/>
          </a:bodyPr>
          <a:lstStyle/>
          <a:p>
            <a:pPr indent="457200" lvl="0" marL="0" marR="0" rtl="0" algn="l">
              <a:lnSpc>
                <a:spcPct val="151000"/>
              </a:lnSpc>
              <a:spcBef>
                <a:spcPts val="400"/>
              </a:spcBef>
              <a:spcAft>
                <a:spcPts val="0"/>
              </a:spcAft>
              <a:buClr>
                <a:srgbClr val="000000"/>
              </a:buClr>
              <a:buSzPts val="1200"/>
              <a:buFont typeface="Arial"/>
              <a:buNone/>
            </a:pPr>
            <a:r>
              <a:rPr b="0" i="0" lang="en-US" sz="1400" u="none" cap="none" strike="noStrike">
                <a:solidFill>
                  <a:srgbClr val="000000"/>
                </a:solidFill>
                <a:latin typeface="Tahoma"/>
                <a:ea typeface="Tahoma"/>
                <a:cs typeface="Tahoma"/>
                <a:sym typeface="Tahoma"/>
              </a:rPr>
              <a:t>O projeto web completo encontra-se hospedado e pode ser visualizado através dos links abaixo:</a:t>
            </a:r>
            <a:r>
              <a:rPr b="0" i="0" lang="en-US" sz="1200" u="none" cap="none" strike="noStrike">
                <a:solidFill>
                  <a:srgbClr val="007826"/>
                </a:solidFill>
                <a:latin typeface="Tahoma"/>
                <a:ea typeface="Tahoma"/>
                <a:cs typeface="Tahoma"/>
                <a:sym typeface="Tahoma"/>
              </a:rPr>
              <a:t> </a:t>
            </a:r>
            <a:endParaRPr b="1" i="0" sz="1400" u="none" cap="none" strike="noStrike">
              <a:solidFill>
                <a:srgbClr val="007826"/>
              </a:solidFill>
              <a:highlight>
                <a:srgbClr val="FFFFFF"/>
              </a:highlight>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rPr b="1" i="0" lang="en-US" sz="1400" u="sng" cap="none" strike="noStrike">
                <a:solidFill>
                  <a:srgbClr val="007826"/>
                </a:solidFill>
                <a:highlight>
                  <a:srgbClr val="FFFFFF"/>
                </a:highlight>
                <a:latin typeface="Tahoma"/>
                <a:ea typeface="Tahoma"/>
                <a:cs typeface="Tahoma"/>
                <a:sym typeface="Tahoma"/>
                <a:hlinkClick r:id="rId3">
                  <a:extLst>
                    <a:ext uri="{A12FA001-AC4F-418D-AE19-62706E023703}">
                      <ahyp:hlinkClr val="tx"/>
                    </a:ext>
                  </a:extLst>
                </a:hlinkClick>
              </a:rPr>
              <a:t>Clique aqui para abrir o site</a:t>
            </a:r>
            <a:endParaRPr b="1" i="0" sz="1400" u="sng" cap="none" strike="noStrike">
              <a:solidFill>
                <a:srgbClr val="007826"/>
              </a:solidFill>
              <a:highlight>
                <a:srgbClr val="FFFFFF"/>
              </a:highlight>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rPr b="1" i="0" lang="en-US" sz="1400" u="sng" cap="none" strike="noStrike">
                <a:solidFill>
                  <a:srgbClr val="007826"/>
                </a:solidFill>
                <a:highlight>
                  <a:srgbClr val="FFFFFF"/>
                </a:highlight>
                <a:latin typeface="Tahoma"/>
                <a:ea typeface="Tahoma"/>
                <a:cs typeface="Tahoma"/>
                <a:sym typeface="Tahoma"/>
                <a:hlinkClick r:id="rId4">
                  <a:extLst>
                    <a:ext uri="{A12FA001-AC4F-418D-AE19-62706E023703}">
                      <ahyp:hlinkClr val="tx"/>
                    </a:ext>
                  </a:extLst>
                </a:hlinkClick>
              </a:rPr>
              <a:t>Clique aqui para abrir o dashboard</a:t>
            </a:r>
            <a:endParaRPr b="1" i="0" sz="1400" u="none" cap="none" strike="noStrike">
              <a:solidFill>
                <a:srgbClr val="007826"/>
              </a:solidFill>
              <a:highlight>
                <a:srgbClr val="FFFFFF"/>
              </a:highlight>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p:txBody>
      </p:sp>
      <p:sp>
        <p:nvSpPr>
          <p:cNvPr id="172" name="Google Shape;172;g2e6f34f14da_1_38"/>
          <p:cNvSpPr txBox="1"/>
          <p:nvPr/>
        </p:nvSpPr>
        <p:spPr>
          <a:xfrm>
            <a:off x="1836012" y="1651037"/>
            <a:ext cx="64086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Organização do trabalho</a:t>
            </a:r>
            <a:endParaRPr b="0" i="0" sz="1400" u="none" cap="none" strike="noStrike">
              <a:solidFill>
                <a:srgbClr val="000000"/>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 name="Shape 40"/>
        <p:cNvGrpSpPr/>
        <p:nvPr/>
      </p:nvGrpSpPr>
      <p:grpSpPr>
        <a:xfrm>
          <a:off x="0" y="0"/>
          <a:ext cx="0" cy="0"/>
          <a:chOff x="0" y="0"/>
          <a:chExt cx="0" cy="0"/>
        </a:xfrm>
      </p:grpSpPr>
      <p:sp>
        <p:nvSpPr>
          <p:cNvPr id="41" name="Google Shape;41;g2e53618e9ee_0_33"/>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Inicial</a:t>
            </a:r>
            <a:endParaRPr b="0" i="0" sz="1400" u="none" cap="none" strike="noStrike">
              <a:solidFill>
                <a:srgbClr val="000000"/>
              </a:solidFill>
              <a:latin typeface="Arial"/>
              <a:ea typeface="Arial"/>
              <a:cs typeface="Arial"/>
              <a:sym typeface="Arial"/>
            </a:endParaRPr>
          </a:p>
        </p:txBody>
      </p:sp>
      <p:pic>
        <p:nvPicPr>
          <p:cNvPr id="42" name="Google Shape;42;g2e53618e9ee_0_33"/>
          <p:cNvPicPr preferRelativeResize="0"/>
          <p:nvPr/>
        </p:nvPicPr>
        <p:blipFill>
          <a:blip r:embed="rId3">
            <a:alphaModFix/>
          </a:blip>
          <a:stretch>
            <a:fillRect/>
          </a:stretch>
        </p:blipFill>
        <p:spPr>
          <a:xfrm>
            <a:off x="1170749" y="1014975"/>
            <a:ext cx="7739150" cy="3894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pic>
        <p:nvPicPr>
          <p:cNvPr id="178" name="Google Shape;178;p3"/>
          <p:cNvPicPr preferRelativeResize="0"/>
          <p:nvPr/>
        </p:nvPicPr>
        <p:blipFill rotWithShape="1">
          <a:blip r:embed="rId3">
            <a:alphaModFix/>
          </a:blip>
          <a:srcRect b="0" l="0" r="0" t="0"/>
          <a:stretch/>
        </p:blipFill>
        <p:spPr>
          <a:xfrm>
            <a:off x="0" y="-4762"/>
            <a:ext cx="10152062" cy="570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g327464ce0c6_0_0"/>
          <p:cNvSpPr txBox="1"/>
          <p:nvPr/>
        </p:nvSpPr>
        <p:spPr>
          <a:xfrm>
            <a:off x="2100850" y="1787475"/>
            <a:ext cx="7234800" cy="25158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Nessa tela, são apresentados os pets disponíveis para adoção. É possível filtrar os animais para procurar apenas por cães ou por gatos. Os animais que aparecem são aqueles previamente cadastrados no banco de dados pelos usuários do sistema. Nessa tela também é possível utilizar o botão de cadastro de pets (bolinha laranja, localizada no canto inferior direito).</a:t>
            </a:r>
            <a:endParaRPr sz="1700">
              <a:solidFill>
                <a:schemeClr val="dk1"/>
              </a:solidFill>
            </a:endParaRPr>
          </a:p>
          <a:p>
            <a:pPr indent="0" lvl="0" marL="0" marR="0" rtl="0" algn="just">
              <a:lnSpc>
                <a:spcPct val="150000"/>
              </a:lnSpc>
              <a:spcBef>
                <a:spcPts val="1200"/>
              </a:spcBef>
              <a:spcAft>
                <a:spcPts val="0"/>
              </a:spcAft>
              <a:buClr>
                <a:schemeClr val="dk1"/>
              </a:buClr>
              <a:buSzPts val="1100"/>
              <a:buFont typeface="Arial"/>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49" name="Google Shape;49;g327464ce0c6_0_0"/>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Inicial</a:t>
            </a:r>
            <a:endParaRPr b="1" i="0" sz="2800" u="none" cap="none" strike="noStrike">
              <a:solidFill>
                <a:srgbClr val="007826"/>
              </a:solidFill>
              <a:latin typeface="Tahoma"/>
              <a:ea typeface="Tahoma"/>
              <a:cs typeface="Tahoma"/>
              <a:sym typeface="Tahoma"/>
            </a:endParaRPr>
          </a:p>
        </p:txBody>
      </p:sp>
      <p:sp>
        <p:nvSpPr>
          <p:cNvPr id="50" name="Google Shape;50;g327464ce0c6_0_0"/>
          <p:cNvSpPr txBox="1"/>
          <p:nvPr/>
        </p:nvSpPr>
        <p:spPr>
          <a:xfrm>
            <a:off x="2100850" y="1099563"/>
            <a:ext cx="783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lang="en-US" sz="1300">
                <a:solidFill>
                  <a:schemeClr val="dk1"/>
                </a:solidFill>
              </a:rPr>
              <a:t>Exibe os registros existentes no banco de dados</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g211c499e64e_1_75"/>
          <p:cNvSpPr txBox="1"/>
          <p:nvPr/>
        </p:nvSpPr>
        <p:spPr>
          <a:xfrm>
            <a:off x="1691775" y="220725"/>
            <a:ext cx="83754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Pop-up</a:t>
            </a:r>
            <a:r>
              <a:rPr b="1" i="0" lang="en-US" sz="2800" u="none" cap="none" strike="noStrike">
                <a:solidFill>
                  <a:srgbClr val="007826"/>
                </a:solidFill>
                <a:latin typeface="Tahoma"/>
                <a:ea typeface="Tahoma"/>
                <a:cs typeface="Tahoma"/>
                <a:sym typeface="Tahoma"/>
              </a:rPr>
              <a:t> de Cadastro de Pet</a:t>
            </a:r>
            <a:endParaRPr b="0" i="0" sz="1400" u="none" cap="none" strike="noStrike">
              <a:solidFill>
                <a:srgbClr val="000000"/>
              </a:solidFill>
              <a:latin typeface="Arial"/>
              <a:ea typeface="Arial"/>
              <a:cs typeface="Arial"/>
              <a:sym typeface="Arial"/>
            </a:endParaRPr>
          </a:p>
        </p:txBody>
      </p:sp>
      <p:pic>
        <p:nvPicPr>
          <p:cNvPr id="57" name="Google Shape;57;g211c499e64e_1_75"/>
          <p:cNvPicPr preferRelativeResize="0"/>
          <p:nvPr/>
        </p:nvPicPr>
        <p:blipFill>
          <a:blip r:embed="rId3">
            <a:alphaModFix/>
          </a:blip>
          <a:stretch>
            <a:fillRect/>
          </a:stretch>
        </p:blipFill>
        <p:spPr>
          <a:xfrm>
            <a:off x="1951950" y="866225"/>
            <a:ext cx="2851362" cy="4626025"/>
          </a:xfrm>
          <a:prstGeom prst="rect">
            <a:avLst/>
          </a:prstGeom>
          <a:noFill/>
          <a:ln>
            <a:noFill/>
          </a:ln>
        </p:spPr>
      </p:pic>
      <p:pic>
        <p:nvPicPr>
          <p:cNvPr id="58" name="Google Shape;58;g211c499e64e_1_75"/>
          <p:cNvPicPr preferRelativeResize="0"/>
          <p:nvPr/>
        </p:nvPicPr>
        <p:blipFill>
          <a:blip r:embed="rId4">
            <a:alphaModFix/>
          </a:blip>
          <a:stretch>
            <a:fillRect/>
          </a:stretch>
        </p:blipFill>
        <p:spPr>
          <a:xfrm>
            <a:off x="4955712" y="866225"/>
            <a:ext cx="3608023" cy="462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g327464ce0c6_0_9"/>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Esta tela apresenta um formulário para o cadastro de um pet disponível para adoção ou pet perdido. O usuário pode preencher informações como o nome do pet, tipo (ex.: cão, gato), sexo, raça, peso, tamanho e uma breve descrição. Há também a possibilidade de anexar uma foto de perfil do pet por meio de um campo para upload de arquivo.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Após preencher todos os campos necessários, o usuário pode concluir o cadastro clicando no botão "Cadastrar Pet". Os dados inseridos serão enviados ao servidor para serem armazenados e associados ao sistema.</a:t>
            </a:r>
            <a:endParaRPr sz="1700">
              <a:solidFill>
                <a:schemeClr val="dk1"/>
              </a:solidFil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65" name="Google Shape;65;g327464ce0c6_0_9"/>
          <p:cNvSpPr txBox="1"/>
          <p:nvPr/>
        </p:nvSpPr>
        <p:spPr>
          <a:xfrm>
            <a:off x="2100862" y="389037"/>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Cadastro de Pet</a:t>
            </a:r>
            <a:endParaRPr b="1" i="0" sz="2800" u="none" cap="none" strike="noStrike">
              <a:solidFill>
                <a:srgbClr val="007826"/>
              </a:solidFill>
              <a:latin typeface="Tahoma"/>
              <a:ea typeface="Tahoma"/>
              <a:cs typeface="Tahoma"/>
              <a:sym typeface="Tahoma"/>
            </a:endParaRPr>
          </a:p>
        </p:txBody>
      </p:sp>
      <p:sp>
        <p:nvSpPr>
          <p:cNvPr id="66" name="Google Shape;66;g327464ce0c6_0_9"/>
          <p:cNvSpPr txBox="1"/>
          <p:nvPr/>
        </p:nvSpPr>
        <p:spPr>
          <a:xfrm>
            <a:off x="2100850" y="788838"/>
            <a:ext cx="783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Inclui novos registros </a:t>
            </a:r>
            <a:r>
              <a:rPr lang="en-US" sz="1300">
                <a:solidFill>
                  <a:schemeClr val="dk1"/>
                </a:solidFill>
              </a:rPr>
              <a:t>ao</a:t>
            </a:r>
            <a:r>
              <a:rPr b="0" i="0" lang="en-US" sz="1300" u="none" cap="none" strike="noStrike">
                <a:solidFill>
                  <a:schemeClr val="dk1"/>
                </a:solidFill>
                <a:latin typeface="Arial"/>
                <a:ea typeface="Arial"/>
                <a:cs typeface="Arial"/>
                <a:sym typeface="Arial"/>
              </a:rPr>
              <a:t> banco de dados</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g32834599d9b_0_15"/>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Ajuda</a:t>
            </a:r>
            <a:endParaRPr b="0" i="0" sz="1400" u="none" cap="none" strike="noStrike">
              <a:solidFill>
                <a:srgbClr val="000000"/>
              </a:solidFill>
              <a:latin typeface="Arial"/>
              <a:ea typeface="Arial"/>
              <a:cs typeface="Arial"/>
              <a:sym typeface="Arial"/>
            </a:endParaRPr>
          </a:p>
        </p:txBody>
      </p:sp>
      <p:pic>
        <p:nvPicPr>
          <p:cNvPr id="73" name="Google Shape;73;g32834599d9b_0_15"/>
          <p:cNvPicPr preferRelativeResize="0"/>
          <p:nvPr/>
        </p:nvPicPr>
        <p:blipFill>
          <a:blip r:embed="rId3">
            <a:alphaModFix/>
          </a:blip>
          <a:stretch>
            <a:fillRect/>
          </a:stretch>
        </p:blipFill>
        <p:spPr>
          <a:xfrm>
            <a:off x="1535064" y="1046100"/>
            <a:ext cx="7677849" cy="3776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g32834599d9b_0_22"/>
          <p:cNvSpPr txBox="1"/>
          <p:nvPr/>
        </p:nvSpPr>
        <p:spPr>
          <a:xfrm>
            <a:off x="2100850" y="1833350"/>
            <a:ext cx="7234800" cy="20628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Nessa tela, são apresentados os pets cadastrados como perdidos. Assim como na tela inicial, é possível utilizar o filtro de pesquisa por cães ou gatos. O botão para novos cadastros de pet também se encontra na página.</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chemeClr val="dk1"/>
              </a:buClr>
              <a:buSzPts val="1100"/>
              <a:buFont typeface="Arial"/>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80" name="Google Shape;80;g32834599d9b_0_22"/>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a:t>
            </a:r>
            <a:r>
              <a:rPr b="1" lang="en-US" sz="2800">
                <a:solidFill>
                  <a:srgbClr val="007826"/>
                </a:solidFill>
                <a:latin typeface="Tahoma"/>
                <a:ea typeface="Tahoma"/>
                <a:cs typeface="Tahoma"/>
                <a:sym typeface="Tahoma"/>
              </a:rPr>
              <a:t> Ajuda</a:t>
            </a:r>
            <a:endParaRPr b="1" i="0" sz="2800" u="none" cap="none" strike="noStrike">
              <a:solidFill>
                <a:srgbClr val="007826"/>
              </a:solidFill>
              <a:latin typeface="Tahoma"/>
              <a:ea typeface="Tahoma"/>
              <a:cs typeface="Tahoma"/>
              <a:sym typeface="Tahoma"/>
            </a:endParaRPr>
          </a:p>
        </p:txBody>
      </p:sp>
      <p:sp>
        <p:nvSpPr>
          <p:cNvPr id="81" name="Google Shape;81;g32834599d9b_0_22"/>
          <p:cNvSpPr txBox="1"/>
          <p:nvPr/>
        </p:nvSpPr>
        <p:spPr>
          <a:xfrm>
            <a:off x="2100850" y="1099563"/>
            <a:ext cx="783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lang="en-US" sz="1300">
                <a:solidFill>
                  <a:schemeClr val="dk1"/>
                </a:solidFill>
              </a:rPr>
              <a:t>Exibe os registros existentes no banco de dados</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g32834599d9b_1_14"/>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Pop-ups de pet para adoção e perdido</a:t>
            </a:r>
            <a:endParaRPr b="0" i="0" sz="1400" u="none" cap="none" strike="noStrike">
              <a:solidFill>
                <a:srgbClr val="000000"/>
              </a:solidFill>
              <a:latin typeface="Arial"/>
              <a:ea typeface="Arial"/>
              <a:cs typeface="Arial"/>
              <a:sym typeface="Arial"/>
            </a:endParaRPr>
          </a:p>
        </p:txBody>
      </p:sp>
      <p:pic>
        <p:nvPicPr>
          <p:cNvPr id="88" name="Google Shape;88;g32834599d9b_1_14"/>
          <p:cNvPicPr preferRelativeResize="0"/>
          <p:nvPr/>
        </p:nvPicPr>
        <p:blipFill>
          <a:blip r:embed="rId3">
            <a:alphaModFix/>
          </a:blip>
          <a:stretch>
            <a:fillRect/>
          </a:stretch>
        </p:blipFill>
        <p:spPr>
          <a:xfrm>
            <a:off x="1998975" y="841900"/>
            <a:ext cx="3022500" cy="4189474"/>
          </a:xfrm>
          <a:prstGeom prst="rect">
            <a:avLst/>
          </a:prstGeom>
          <a:noFill/>
          <a:ln>
            <a:noFill/>
          </a:ln>
        </p:spPr>
      </p:pic>
      <p:pic>
        <p:nvPicPr>
          <p:cNvPr id="89" name="Google Shape;89;g32834599d9b_1_14"/>
          <p:cNvPicPr preferRelativeResize="0"/>
          <p:nvPr/>
        </p:nvPicPr>
        <p:blipFill>
          <a:blip r:embed="rId4">
            <a:alphaModFix/>
          </a:blip>
          <a:stretch>
            <a:fillRect/>
          </a:stretch>
        </p:blipFill>
        <p:spPr>
          <a:xfrm>
            <a:off x="5530725" y="1138575"/>
            <a:ext cx="3574725" cy="373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g32834599d9b_1_22"/>
          <p:cNvSpPr txBox="1"/>
          <p:nvPr/>
        </p:nvSpPr>
        <p:spPr>
          <a:xfrm>
            <a:off x="2100850" y="1833350"/>
            <a:ext cx="7234800" cy="23736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Os pop-ups vistos anteriormente podem ser acessados com um clique no card de um pet específico nas telas em que aparecem. À esquerda, é o pop-up de perfil de pet para adoção. No lado direito, está representado o perfil de pet perdido. As únicas diferenças que há entre eles são as informações que aparecem e as telas em que são apresentados.</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96" name="Google Shape;96;g32834599d9b_1_22"/>
          <p:cNvSpPr txBox="1"/>
          <p:nvPr/>
        </p:nvSpPr>
        <p:spPr>
          <a:xfrm>
            <a:off x="2100862" y="389037"/>
            <a:ext cx="6408600" cy="519000"/>
          </a:xfrm>
          <a:prstGeom prst="rect">
            <a:avLst/>
          </a:prstGeom>
          <a:noFill/>
          <a:ln>
            <a:noFill/>
          </a:ln>
        </p:spPr>
        <p:txBody>
          <a:bodyPr anchorCtr="0" anchor="t" bIns="45000" lIns="0" spcFirstLastPara="1" rIns="90000" wrap="square" tIns="45000">
            <a:noAutofit/>
          </a:bodyPr>
          <a:lstStyle/>
          <a:p>
            <a:pPr indent="0" lvl="0" marL="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Pop-ups de pet para adoção e perdido</a:t>
            </a:r>
            <a:endParaRPr>
              <a:solidFill>
                <a:schemeClr val="dk1"/>
              </a:solidFill>
            </a:endParaRPr>
          </a:p>
          <a:p>
            <a:pPr indent="0" lvl="0" marL="0" rtl="0" algn="l">
              <a:spcBef>
                <a:spcPts val="0"/>
              </a:spcBef>
              <a:spcAft>
                <a:spcPts val="0"/>
              </a:spcAft>
              <a:buClr>
                <a:srgbClr val="000000"/>
              </a:buClr>
              <a:buSzPts val="1300"/>
              <a:buFont typeface="Arial"/>
              <a:buNone/>
            </a:pPr>
            <a:r>
              <a:rPr lang="en-US" sz="1300">
                <a:solidFill>
                  <a:schemeClr val="dk1"/>
                </a:solidFill>
              </a:rPr>
              <a:t>Exibe os registros existentes no banco de dados</a:t>
            </a:r>
            <a:endParaRPr sz="1300">
              <a:solidFill>
                <a:schemeClr val="dk1"/>
              </a:solidFill>
            </a:endParaRPr>
          </a:p>
          <a:p>
            <a:pPr indent="0" lvl="0" marL="0" marR="0" rtl="0" algn="l">
              <a:lnSpc>
                <a:spcPct val="101000"/>
              </a:lnSpc>
              <a:spcBef>
                <a:spcPts val="0"/>
              </a:spcBef>
              <a:spcAft>
                <a:spcPts val="0"/>
              </a:spcAft>
              <a:buClr>
                <a:srgbClr val="007826"/>
              </a:buClr>
              <a:buSzPts val="2800"/>
              <a:buFont typeface="Tahoma"/>
              <a:buNone/>
            </a:pPr>
            <a:r>
              <a:t/>
            </a:r>
            <a:endParaRPr b="1" sz="2800">
              <a:solidFill>
                <a:srgbClr val="007826"/>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2017-08-03T18:11:42Z</dcterms:created>
</cp:coreProperties>
</file>

<file path=docProps/custom.xml><?xml version="1.0" encoding="utf-8"?>
<Properties xmlns="http://schemas.openxmlformats.org/officeDocument/2006/custom-properties" xmlns:vt="http://schemas.openxmlformats.org/officeDocument/2006/docPropsVTypes"/>
</file>