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1"/>
  </p:sldMasterIdLst>
  <p:sldIdLst>
    <p:sldId id="256" r:id="rId2"/>
    <p:sldId id="257" r:id="rId3"/>
    <p:sldId id="258" r:id="rId4"/>
    <p:sldId id="259" r:id="rId5"/>
    <p:sldId id="263" r:id="rId6"/>
    <p:sldId id="260" r:id="rId7"/>
    <p:sldId id="264" r:id="rId8"/>
    <p:sldId id="261" r:id="rId9"/>
    <p:sldId id="266" r:id="rId10"/>
    <p:sldId id="265"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p:scale>
          <a:sx n="112" d="100"/>
          <a:sy n="112" d="100"/>
        </p:scale>
        <p:origin x="576"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72905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374216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BD10D5-233E-7949-A9A3-9D91CBA6EC94}"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55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596971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279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47050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768344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10907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44551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4A1DA0-ED1F-AE48-8F8E-5D400FB10391}" type="datetimeFigureOut">
              <a:rPr lang="en-GB" smtClean="0"/>
              <a:t>13/03/2020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67518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6631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D4A1DA0-ED1F-AE48-8F8E-5D400FB10391}" type="datetimeFigureOut">
              <a:rPr lang="en-GB" smtClean="0"/>
              <a:t>13/03/2020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333650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D4A1DA0-ED1F-AE48-8F8E-5D400FB10391}" type="datetimeFigureOut">
              <a:rPr lang="en-GB" smtClean="0"/>
              <a:t>13/03/2020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252034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A1DA0-ED1F-AE48-8F8E-5D400FB10391}" type="datetimeFigureOut">
              <a:rPr lang="en-GB" smtClean="0"/>
              <a:t>13/03/2020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415122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131788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D4A1DA0-ED1F-AE48-8F8E-5D400FB10391}" type="datetimeFigureOut">
              <a:rPr lang="en-GB" smtClean="0"/>
              <a:t>13/03/2020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BD10D5-233E-7949-A9A3-9D91CBA6EC94}" type="slidenum">
              <a:rPr lang="en-GB" smtClean="0"/>
              <a:t>‹#›</a:t>
            </a:fld>
            <a:endParaRPr lang="en-GB"/>
          </a:p>
        </p:txBody>
      </p:sp>
    </p:spTree>
    <p:extLst>
      <p:ext uri="{BB962C8B-B14F-4D97-AF65-F5344CB8AC3E}">
        <p14:creationId xmlns:p14="http://schemas.microsoft.com/office/powerpoint/2010/main" val="38395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4A1DA0-ED1F-AE48-8F8E-5D400FB10391}" type="datetimeFigureOut">
              <a:rPr lang="en-GB" smtClean="0"/>
              <a:t>13/03/2020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BD10D5-233E-7949-A9A3-9D91CBA6EC94}" type="slidenum">
              <a:rPr lang="en-GB" smtClean="0"/>
              <a:t>‹#›</a:t>
            </a:fld>
            <a:endParaRPr lang="en-GB"/>
          </a:p>
        </p:txBody>
      </p:sp>
    </p:spTree>
    <p:extLst>
      <p:ext uri="{BB962C8B-B14F-4D97-AF65-F5344CB8AC3E}">
        <p14:creationId xmlns:p14="http://schemas.microsoft.com/office/powerpoint/2010/main" val="405941209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342D83-5DAF-4B42-877A-497422EB9FDF}"/>
              </a:ext>
            </a:extLst>
          </p:cNvPr>
          <p:cNvSpPr txBox="1"/>
          <p:nvPr/>
        </p:nvSpPr>
        <p:spPr>
          <a:xfrm>
            <a:off x="1848251" y="4051033"/>
            <a:ext cx="7112869" cy="1323439"/>
          </a:xfrm>
          <a:prstGeom prst="rect">
            <a:avLst/>
          </a:prstGeom>
          <a:noFill/>
        </p:spPr>
        <p:txBody>
          <a:bodyPr wrap="square" rtlCol="0">
            <a:spAutoFit/>
          </a:bodyPr>
          <a:lstStyle/>
          <a:p>
            <a:r>
              <a:rPr lang="en-GB" sz="4000" b="1" dirty="0"/>
              <a:t>LI4</a:t>
            </a:r>
            <a:r>
              <a:rPr lang="en-GB" sz="4000" dirty="0"/>
              <a:t> – </a:t>
            </a:r>
            <a:r>
              <a:rPr lang="pt-PT" sz="4000" dirty="0"/>
              <a:t>Objetivos</a:t>
            </a:r>
            <a:r>
              <a:rPr lang="en-GB" sz="4000" dirty="0"/>
              <a:t> </a:t>
            </a:r>
            <a:r>
              <a:rPr lang="pt-PT" sz="4000" dirty="0"/>
              <a:t>Quinzenais</a:t>
            </a:r>
            <a:r>
              <a:rPr lang="en-GB" sz="4000" dirty="0"/>
              <a:t> 13/03</a:t>
            </a:r>
          </a:p>
        </p:txBody>
      </p:sp>
    </p:spTree>
    <p:extLst>
      <p:ext uri="{BB962C8B-B14F-4D97-AF65-F5344CB8AC3E}">
        <p14:creationId xmlns:p14="http://schemas.microsoft.com/office/powerpoint/2010/main" val="1254584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33934-0F64-7B4D-B320-99C61D02E9F3}"/>
              </a:ext>
            </a:extLst>
          </p:cNvPr>
          <p:cNvSpPr txBox="1"/>
          <p:nvPr/>
        </p:nvSpPr>
        <p:spPr>
          <a:xfrm>
            <a:off x="1598997" y="734527"/>
            <a:ext cx="3705726" cy="461665"/>
          </a:xfrm>
          <a:prstGeom prst="rect">
            <a:avLst/>
          </a:prstGeom>
          <a:noFill/>
        </p:spPr>
        <p:txBody>
          <a:bodyPr wrap="square" rtlCol="0">
            <a:spAutoFit/>
          </a:bodyPr>
          <a:lstStyle/>
          <a:p>
            <a:r>
              <a:rPr lang="en-GB" sz="2400" dirty="0" err="1"/>
              <a:t>Modelo</a:t>
            </a:r>
            <a:r>
              <a:rPr lang="en-GB" sz="2400" dirty="0"/>
              <a:t> </a:t>
            </a:r>
            <a:r>
              <a:rPr lang="en-GB" sz="2400" dirty="0" err="1"/>
              <a:t>Lógico</a:t>
            </a:r>
            <a:endParaRPr lang="en-GB" sz="2400" dirty="0"/>
          </a:p>
        </p:txBody>
      </p:sp>
      <p:pic>
        <p:nvPicPr>
          <p:cNvPr id="4" name="Picture 3" descr="A display in a store&#10;&#10;Description automatically generated">
            <a:extLst>
              <a:ext uri="{FF2B5EF4-FFF2-40B4-BE49-F238E27FC236}">
                <a16:creationId xmlns:a16="http://schemas.microsoft.com/office/drawing/2014/main" id="{8C2B5D1E-96EE-4C47-AF19-1C1D384BF939}"/>
              </a:ext>
            </a:extLst>
          </p:cNvPr>
          <p:cNvPicPr>
            <a:picLocks noChangeAspect="1"/>
          </p:cNvPicPr>
          <p:nvPr/>
        </p:nvPicPr>
        <p:blipFill>
          <a:blip r:embed="rId2"/>
          <a:stretch>
            <a:fillRect/>
          </a:stretch>
        </p:blipFill>
        <p:spPr>
          <a:xfrm>
            <a:off x="1950058" y="1447562"/>
            <a:ext cx="8291884" cy="5170408"/>
          </a:xfrm>
          <a:prstGeom prst="rect">
            <a:avLst/>
          </a:prstGeom>
        </p:spPr>
      </p:pic>
    </p:spTree>
    <p:extLst>
      <p:ext uri="{BB962C8B-B14F-4D97-AF65-F5344CB8AC3E}">
        <p14:creationId xmlns:p14="http://schemas.microsoft.com/office/powerpoint/2010/main" val="246734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EB4D6D-54BB-9C4A-8CD0-439A74EBA81F}"/>
              </a:ext>
            </a:extLst>
          </p:cNvPr>
          <p:cNvSpPr txBox="1"/>
          <p:nvPr/>
        </p:nvSpPr>
        <p:spPr>
          <a:xfrm>
            <a:off x="1633287" y="734527"/>
            <a:ext cx="3705726" cy="461665"/>
          </a:xfrm>
          <a:prstGeom prst="rect">
            <a:avLst/>
          </a:prstGeom>
          <a:noFill/>
        </p:spPr>
        <p:txBody>
          <a:bodyPr wrap="square" rtlCol="0">
            <a:spAutoFit/>
          </a:bodyPr>
          <a:lstStyle/>
          <a:p>
            <a:r>
              <a:rPr lang="en-GB" sz="2400" dirty="0" err="1"/>
              <a:t>Modelo</a:t>
            </a:r>
            <a:r>
              <a:rPr lang="en-GB" sz="2400" dirty="0"/>
              <a:t> </a:t>
            </a:r>
            <a:r>
              <a:rPr lang="en-GB" sz="2400" dirty="0" err="1"/>
              <a:t>Físico</a:t>
            </a:r>
            <a:endParaRPr lang="en-GB" sz="2400" dirty="0"/>
          </a:p>
        </p:txBody>
      </p:sp>
      <p:sp>
        <p:nvSpPr>
          <p:cNvPr id="3" name="TextBox 2">
            <a:extLst>
              <a:ext uri="{FF2B5EF4-FFF2-40B4-BE49-F238E27FC236}">
                <a16:creationId xmlns:a16="http://schemas.microsoft.com/office/drawing/2014/main" id="{4B12B4F1-AD09-914D-BED9-08B47D3BAAC7}"/>
              </a:ext>
            </a:extLst>
          </p:cNvPr>
          <p:cNvSpPr txBox="1"/>
          <p:nvPr/>
        </p:nvSpPr>
        <p:spPr>
          <a:xfrm>
            <a:off x="1352550" y="1394460"/>
            <a:ext cx="9486900" cy="1200329"/>
          </a:xfrm>
          <a:prstGeom prst="rect">
            <a:avLst/>
          </a:prstGeom>
          <a:noFill/>
        </p:spPr>
        <p:txBody>
          <a:bodyPr wrap="square" rtlCol="0">
            <a:spAutoFit/>
          </a:bodyPr>
          <a:lstStyle/>
          <a:p>
            <a:r>
              <a:rPr lang="pt-PT" dirty="0"/>
              <a:t>Após a ligação à base de dados, foi gerado o Modelo Físico correspondente ao Diagrama EER que se encontra no diapositivo anterior. Todo o código foi gerado pelo </a:t>
            </a:r>
            <a:r>
              <a:rPr lang="pt-PT" i="1" dirty="0" err="1"/>
              <a:t>MySQL</a:t>
            </a:r>
            <a:r>
              <a:rPr lang="pt-PT" dirty="0"/>
              <a:t> através da </a:t>
            </a:r>
            <a:r>
              <a:rPr lang="pt-PT" i="1" dirty="0" err="1"/>
              <a:t>feature</a:t>
            </a:r>
            <a:r>
              <a:rPr lang="pt-PT" dirty="0"/>
              <a:t> de </a:t>
            </a:r>
            <a:r>
              <a:rPr lang="pt-PT" i="1" dirty="0" err="1"/>
              <a:t>forward</a:t>
            </a:r>
            <a:r>
              <a:rPr lang="pt-PT" i="1" dirty="0"/>
              <a:t> </a:t>
            </a:r>
            <a:r>
              <a:rPr lang="pt-PT" i="1" dirty="0" err="1"/>
              <a:t>engineer</a:t>
            </a:r>
            <a:r>
              <a:rPr lang="pt-PT" dirty="0"/>
              <a:t>. O código fonte encontra-se no repositório </a:t>
            </a:r>
            <a:r>
              <a:rPr lang="pt-PT" dirty="0" err="1"/>
              <a:t>Git</a:t>
            </a:r>
            <a:r>
              <a:rPr lang="pt-PT" dirty="0"/>
              <a:t> na diretoria BD em </a:t>
            </a:r>
            <a:r>
              <a:rPr lang="pt-PT" i="1" dirty="0" err="1"/>
              <a:t>ModeloFisico.sql</a:t>
            </a:r>
            <a:r>
              <a:rPr lang="pt-PT" dirty="0"/>
              <a:t>.</a:t>
            </a:r>
          </a:p>
        </p:txBody>
      </p:sp>
    </p:spTree>
    <p:extLst>
      <p:ext uri="{BB962C8B-B14F-4D97-AF65-F5344CB8AC3E}">
        <p14:creationId xmlns:p14="http://schemas.microsoft.com/office/powerpoint/2010/main" val="82890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AFCCC-30FD-0043-B31C-B64167F24057}"/>
              </a:ext>
            </a:extLst>
          </p:cNvPr>
          <p:cNvSpPr txBox="1"/>
          <p:nvPr/>
        </p:nvSpPr>
        <p:spPr>
          <a:xfrm>
            <a:off x="1585161" y="729715"/>
            <a:ext cx="5414210" cy="461665"/>
          </a:xfrm>
          <a:prstGeom prst="rect">
            <a:avLst/>
          </a:prstGeom>
          <a:noFill/>
        </p:spPr>
        <p:txBody>
          <a:bodyPr wrap="square" rtlCol="0">
            <a:spAutoFit/>
          </a:bodyPr>
          <a:lstStyle/>
          <a:p>
            <a:r>
              <a:rPr lang="en-GB" sz="2400" dirty="0" err="1"/>
              <a:t>Definição</a:t>
            </a:r>
            <a:r>
              <a:rPr lang="en-GB" sz="2400" dirty="0"/>
              <a:t> de </a:t>
            </a:r>
            <a:r>
              <a:rPr lang="en-GB" sz="2400" dirty="0" err="1"/>
              <a:t>objetivos</a:t>
            </a:r>
            <a:r>
              <a:rPr lang="en-GB" sz="2400" dirty="0"/>
              <a:t> para 27/03</a:t>
            </a:r>
          </a:p>
        </p:txBody>
      </p:sp>
      <p:sp>
        <p:nvSpPr>
          <p:cNvPr id="3" name="TextBox 2">
            <a:extLst>
              <a:ext uri="{FF2B5EF4-FFF2-40B4-BE49-F238E27FC236}">
                <a16:creationId xmlns:a16="http://schemas.microsoft.com/office/drawing/2014/main" id="{CDE24A38-7EE4-1D4C-B632-89B812DFD60B}"/>
              </a:ext>
            </a:extLst>
          </p:cNvPr>
          <p:cNvSpPr txBox="1"/>
          <p:nvPr/>
        </p:nvSpPr>
        <p:spPr>
          <a:xfrm>
            <a:off x="1764030" y="2000250"/>
            <a:ext cx="8663940" cy="1754326"/>
          </a:xfrm>
          <a:prstGeom prst="rect">
            <a:avLst/>
          </a:prstGeom>
          <a:noFill/>
        </p:spPr>
        <p:txBody>
          <a:bodyPr wrap="square" rtlCol="0">
            <a:spAutoFit/>
          </a:bodyPr>
          <a:lstStyle/>
          <a:p>
            <a:r>
              <a:rPr lang="pt-PT" dirty="0"/>
              <a:t>Para as próximas duas semanas, temos delineado o desenvolvimento do </a:t>
            </a:r>
            <a:r>
              <a:rPr lang="pt-PT" i="1" dirty="0" err="1"/>
              <a:t>Back</a:t>
            </a:r>
            <a:r>
              <a:rPr lang="pt-PT" i="1" dirty="0"/>
              <a:t> </a:t>
            </a:r>
            <a:r>
              <a:rPr lang="pt-PT" i="1" dirty="0" err="1"/>
              <a:t>End</a:t>
            </a:r>
            <a:r>
              <a:rPr lang="pt-PT" i="1" dirty="0"/>
              <a:t> </a:t>
            </a:r>
            <a:r>
              <a:rPr lang="pt-PT" dirty="0"/>
              <a:t>e da Camada de Dados. Como tal, o Peter e o Eduardo ficarão encarregues de trabalhar na Camada de Dados, e o João, o Pedro e a Rita trabalharão no </a:t>
            </a:r>
            <a:r>
              <a:rPr lang="pt-PT" i="1" dirty="0" err="1"/>
              <a:t>Back</a:t>
            </a:r>
            <a:r>
              <a:rPr lang="pt-PT" i="1" dirty="0"/>
              <a:t> </a:t>
            </a:r>
            <a:r>
              <a:rPr lang="pt-PT" i="1" dirty="0" err="1"/>
              <a:t>End</a:t>
            </a:r>
            <a:r>
              <a:rPr lang="pt-PT" dirty="0"/>
              <a:t>. Como tal, esperaremos daqui a duas semanas apresentar alguma da algoritmia relacionada com o </a:t>
            </a:r>
            <a:r>
              <a:rPr lang="pt-PT" i="1" dirty="0" err="1"/>
              <a:t>Back</a:t>
            </a:r>
            <a:r>
              <a:rPr lang="pt-PT" i="1" dirty="0"/>
              <a:t> </a:t>
            </a:r>
            <a:r>
              <a:rPr lang="pt-PT" i="1" dirty="0" err="1"/>
              <a:t>End</a:t>
            </a:r>
            <a:r>
              <a:rPr lang="pt-PT" dirty="0"/>
              <a:t>, bem como a ligação perfeitamente funcional à base de dados em SQL.</a:t>
            </a:r>
          </a:p>
        </p:txBody>
      </p:sp>
    </p:spTree>
    <p:extLst>
      <p:ext uri="{BB962C8B-B14F-4D97-AF65-F5344CB8AC3E}">
        <p14:creationId xmlns:p14="http://schemas.microsoft.com/office/powerpoint/2010/main" val="104529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CAEB79-C772-424E-B003-AD1C37FBA36E}"/>
              </a:ext>
            </a:extLst>
          </p:cNvPr>
          <p:cNvSpPr txBox="1"/>
          <p:nvPr/>
        </p:nvSpPr>
        <p:spPr>
          <a:xfrm>
            <a:off x="1606817" y="752576"/>
            <a:ext cx="3272590" cy="461665"/>
          </a:xfrm>
          <a:prstGeom prst="rect">
            <a:avLst/>
          </a:prstGeom>
          <a:noFill/>
        </p:spPr>
        <p:txBody>
          <a:bodyPr wrap="square" rtlCol="0">
            <a:spAutoFit/>
          </a:bodyPr>
          <a:lstStyle/>
          <a:p>
            <a:r>
              <a:rPr lang="pt-PT" sz="2400" dirty="0"/>
              <a:t>Modelo</a:t>
            </a:r>
            <a:r>
              <a:rPr lang="en-GB" sz="2400" dirty="0"/>
              <a:t> de </a:t>
            </a:r>
            <a:r>
              <a:rPr lang="pt-PT" sz="2400" dirty="0"/>
              <a:t>Domínio</a:t>
            </a:r>
          </a:p>
        </p:txBody>
      </p:sp>
      <p:pic>
        <p:nvPicPr>
          <p:cNvPr id="4" name="Picture 3" descr="A close up of a map&#10;&#10;Description automatically generated">
            <a:extLst>
              <a:ext uri="{FF2B5EF4-FFF2-40B4-BE49-F238E27FC236}">
                <a16:creationId xmlns:a16="http://schemas.microsoft.com/office/drawing/2014/main" id="{40C6E51C-DF15-9748-9074-183806FCA43B}"/>
              </a:ext>
            </a:extLst>
          </p:cNvPr>
          <p:cNvPicPr>
            <a:picLocks noChangeAspect="1"/>
          </p:cNvPicPr>
          <p:nvPr/>
        </p:nvPicPr>
        <p:blipFill>
          <a:blip r:embed="rId2"/>
          <a:stretch>
            <a:fillRect/>
          </a:stretch>
        </p:blipFill>
        <p:spPr>
          <a:xfrm>
            <a:off x="1387548" y="2125749"/>
            <a:ext cx="6983717" cy="3979675"/>
          </a:xfrm>
          <a:prstGeom prst="rect">
            <a:avLst/>
          </a:prstGeom>
        </p:spPr>
      </p:pic>
    </p:spTree>
    <p:extLst>
      <p:ext uri="{BB962C8B-B14F-4D97-AF65-F5344CB8AC3E}">
        <p14:creationId xmlns:p14="http://schemas.microsoft.com/office/powerpoint/2010/main" val="131412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FF0E9-77C0-C54D-B043-B1C61FF63A1C}"/>
              </a:ext>
            </a:extLst>
          </p:cNvPr>
          <p:cNvSpPr txBox="1"/>
          <p:nvPr/>
        </p:nvSpPr>
        <p:spPr>
          <a:xfrm>
            <a:off x="1564707" y="756786"/>
            <a:ext cx="4331368" cy="461665"/>
          </a:xfrm>
          <a:prstGeom prst="rect">
            <a:avLst/>
          </a:prstGeom>
          <a:noFill/>
        </p:spPr>
        <p:txBody>
          <a:bodyPr wrap="square" rtlCol="0">
            <a:spAutoFit/>
          </a:bodyPr>
          <a:lstStyle/>
          <a:p>
            <a:r>
              <a:rPr lang="en-GB" sz="2400" dirty="0"/>
              <a:t>Use Cases </a:t>
            </a:r>
            <a:r>
              <a:rPr lang="en-GB" sz="2400" dirty="0" err="1"/>
              <a:t>Atualizados</a:t>
            </a:r>
            <a:endParaRPr lang="en-GB" sz="2400" dirty="0"/>
          </a:p>
        </p:txBody>
      </p:sp>
      <p:sp>
        <p:nvSpPr>
          <p:cNvPr id="3" name="TextBox 2">
            <a:extLst>
              <a:ext uri="{FF2B5EF4-FFF2-40B4-BE49-F238E27FC236}">
                <a16:creationId xmlns:a16="http://schemas.microsoft.com/office/drawing/2014/main" id="{C15D1D8E-BCCC-D14E-B0D6-DE1C9BB90165}"/>
              </a:ext>
            </a:extLst>
          </p:cNvPr>
          <p:cNvSpPr txBox="1"/>
          <p:nvPr/>
        </p:nvSpPr>
        <p:spPr>
          <a:xfrm>
            <a:off x="711251" y="1935824"/>
            <a:ext cx="5254818" cy="1477328"/>
          </a:xfrm>
          <a:prstGeom prst="rect">
            <a:avLst/>
          </a:prstGeom>
          <a:noFill/>
        </p:spPr>
        <p:txBody>
          <a:bodyPr wrap="square" rtlCol="0">
            <a:spAutoFit/>
          </a:bodyPr>
          <a:lstStyle/>
          <a:p>
            <a:r>
              <a:rPr lang="pt-PT" dirty="0"/>
              <a:t>Devido às alterações que fizemos ao diagrama de classes, foi necessário alterar o Use Case “Solicitar Visita” e adicionar dois Use Cases novos, “Iniciar Visita” e “Terminar Visita”.</a:t>
            </a:r>
          </a:p>
        </p:txBody>
      </p:sp>
      <p:pic>
        <p:nvPicPr>
          <p:cNvPr id="5" name="Picture 4" descr="A screenshot of a cell phone&#10;&#10;Description automatically generated">
            <a:extLst>
              <a:ext uri="{FF2B5EF4-FFF2-40B4-BE49-F238E27FC236}">
                <a16:creationId xmlns:a16="http://schemas.microsoft.com/office/drawing/2014/main" id="{D7B903B1-9587-C54B-B319-69FE86581B6B}"/>
              </a:ext>
            </a:extLst>
          </p:cNvPr>
          <p:cNvPicPr>
            <a:picLocks noChangeAspect="1"/>
          </p:cNvPicPr>
          <p:nvPr/>
        </p:nvPicPr>
        <p:blipFill>
          <a:blip r:embed="rId2"/>
          <a:stretch>
            <a:fillRect/>
          </a:stretch>
        </p:blipFill>
        <p:spPr>
          <a:xfrm>
            <a:off x="6225933" y="1443260"/>
            <a:ext cx="4692383" cy="169289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4A1DE0F-B207-C54A-91A0-1E1994B87CC5}"/>
              </a:ext>
            </a:extLst>
          </p:cNvPr>
          <p:cNvPicPr>
            <a:picLocks noChangeAspect="1"/>
          </p:cNvPicPr>
          <p:nvPr/>
        </p:nvPicPr>
        <p:blipFill>
          <a:blip r:embed="rId3"/>
          <a:stretch>
            <a:fillRect/>
          </a:stretch>
        </p:blipFill>
        <p:spPr>
          <a:xfrm>
            <a:off x="6586595" y="3429000"/>
            <a:ext cx="4038207" cy="283699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5A6549-93C6-9346-BCA7-2A1F8717F9DD}"/>
              </a:ext>
            </a:extLst>
          </p:cNvPr>
          <p:cNvPicPr>
            <a:picLocks noChangeAspect="1"/>
          </p:cNvPicPr>
          <p:nvPr/>
        </p:nvPicPr>
        <p:blipFill>
          <a:blip r:embed="rId4"/>
          <a:stretch>
            <a:fillRect/>
          </a:stretch>
        </p:blipFill>
        <p:spPr>
          <a:xfrm>
            <a:off x="1071914" y="3629233"/>
            <a:ext cx="4533493" cy="2704672"/>
          </a:xfrm>
          <a:prstGeom prst="rect">
            <a:avLst/>
          </a:prstGeom>
        </p:spPr>
      </p:pic>
    </p:spTree>
    <p:extLst>
      <p:ext uri="{BB962C8B-B14F-4D97-AF65-F5344CB8AC3E}">
        <p14:creationId xmlns:p14="http://schemas.microsoft.com/office/powerpoint/2010/main" val="354467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BB2CA-F80D-3044-B8C4-2A387C425ABF}"/>
              </a:ext>
            </a:extLst>
          </p:cNvPr>
          <p:cNvSpPr txBox="1"/>
          <p:nvPr/>
        </p:nvSpPr>
        <p:spPr>
          <a:xfrm>
            <a:off x="1600200" y="757989"/>
            <a:ext cx="5474368" cy="461665"/>
          </a:xfrm>
          <a:prstGeom prst="rect">
            <a:avLst/>
          </a:prstGeom>
          <a:noFill/>
        </p:spPr>
        <p:txBody>
          <a:bodyPr wrap="square" rtlCol="0">
            <a:spAutoFit/>
          </a:bodyPr>
          <a:lstStyle/>
          <a:p>
            <a:r>
              <a:rPr lang="en-GB" sz="2400" dirty="0" err="1"/>
              <a:t>Diagrama</a:t>
            </a:r>
            <a:r>
              <a:rPr lang="en-GB" sz="2400" dirty="0"/>
              <a:t> de Classes </a:t>
            </a:r>
            <a:r>
              <a:rPr lang="en-GB" sz="2400" dirty="0" err="1"/>
              <a:t>Atualizado</a:t>
            </a:r>
            <a:endParaRPr lang="en-GB" sz="2400" dirty="0"/>
          </a:p>
        </p:txBody>
      </p:sp>
      <p:pic>
        <p:nvPicPr>
          <p:cNvPr id="4" name="Picture 3" descr="A picture containing screenshot&#10;&#10;Description automatically generated">
            <a:extLst>
              <a:ext uri="{FF2B5EF4-FFF2-40B4-BE49-F238E27FC236}">
                <a16:creationId xmlns:a16="http://schemas.microsoft.com/office/drawing/2014/main" id="{DDE3EB82-CCD5-5643-B157-7BD12005FA82}"/>
              </a:ext>
            </a:extLst>
          </p:cNvPr>
          <p:cNvPicPr>
            <a:picLocks noChangeAspect="1"/>
          </p:cNvPicPr>
          <p:nvPr/>
        </p:nvPicPr>
        <p:blipFill>
          <a:blip r:embed="rId2"/>
          <a:stretch>
            <a:fillRect/>
          </a:stretch>
        </p:blipFill>
        <p:spPr>
          <a:xfrm>
            <a:off x="2210592" y="1522190"/>
            <a:ext cx="7770815" cy="4894551"/>
          </a:xfrm>
          <a:prstGeom prst="rect">
            <a:avLst/>
          </a:prstGeom>
        </p:spPr>
      </p:pic>
    </p:spTree>
    <p:extLst>
      <p:ext uri="{BB962C8B-B14F-4D97-AF65-F5344CB8AC3E}">
        <p14:creationId xmlns:p14="http://schemas.microsoft.com/office/powerpoint/2010/main" val="121976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BB2CA-F80D-3044-B8C4-2A387C425ABF}"/>
              </a:ext>
            </a:extLst>
          </p:cNvPr>
          <p:cNvSpPr txBox="1"/>
          <p:nvPr/>
        </p:nvSpPr>
        <p:spPr>
          <a:xfrm>
            <a:off x="1623060" y="735129"/>
            <a:ext cx="5474368" cy="461665"/>
          </a:xfrm>
          <a:prstGeom prst="rect">
            <a:avLst/>
          </a:prstGeom>
          <a:noFill/>
        </p:spPr>
        <p:txBody>
          <a:bodyPr wrap="square" rtlCol="0">
            <a:spAutoFit/>
          </a:bodyPr>
          <a:lstStyle/>
          <a:p>
            <a:r>
              <a:rPr lang="en-GB" sz="2400" dirty="0" err="1"/>
              <a:t>Diagrama</a:t>
            </a:r>
            <a:r>
              <a:rPr lang="en-GB" sz="2400" dirty="0"/>
              <a:t> de Classes </a:t>
            </a:r>
            <a:r>
              <a:rPr lang="en-GB" sz="2400" dirty="0" err="1"/>
              <a:t>Atualizado</a:t>
            </a:r>
            <a:endParaRPr lang="en-GB" sz="2400" dirty="0"/>
          </a:p>
        </p:txBody>
      </p:sp>
      <p:sp>
        <p:nvSpPr>
          <p:cNvPr id="3" name="TextBox 2">
            <a:extLst>
              <a:ext uri="{FF2B5EF4-FFF2-40B4-BE49-F238E27FC236}">
                <a16:creationId xmlns:a16="http://schemas.microsoft.com/office/drawing/2014/main" id="{45D8939B-3A6D-234E-B8AB-E15147FDA8E7}"/>
              </a:ext>
            </a:extLst>
          </p:cNvPr>
          <p:cNvSpPr txBox="1"/>
          <p:nvPr/>
        </p:nvSpPr>
        <p:spPr>
          <a:xfrm>
            <a:off x="785812" y="2148840"/>
            <a:ext cx="10620375" cy="2862322"/>
          </a:xfrm>
          <a:prstGeom prst="rect">
            <a:avLst/>
          </a:prstGeom>
          <a:noFill/>
        </p:spPr>
        <p:txBody>
          <a:bodyPr wrap="square" rtlCol="0">
            <a:spAutoFit/>
          </a:bodyPr>
          <a:lstStyle/>
          <a:p>
            <a:r>
              <a:rPr lang="pt-PT" dirty="0"/>
              <a:t>Tendo em conta as ideias de podermos marcar uma visita a uma pessoa em específico e os departamentos terem horários específicos, o Diagrama de Classes teve de ser repensado. Como tal, foram adicionadas as classes </a:t>
            </a:r>
            <a:r>
              <a:rPr lang="pt-PT" i="1" dirty="0"/>
              <a:t>Departamento</a:t>
            </a:r>
            <a:r>
              <a:rPr lang="pt-PT" dirty="0"/>
              <a:t>, </a:t>
            </a:r>
            <a:r>
              <a:rPr lang="pt-PT" i="1" dirty="0"/>
              <a:t>Vaga</a:t>
            </a:r>
            <a:r>
              <a:rPr lang="pt-PT" dirty="0"/>
              <a:t>, </a:t>
            </a:r>
            <a:r>
              <a:rPr lang="pt-PT" i="1" dirty="0" err="1"/>
              <a:t>PessoaDeInteresse</a:t>
            </a:r>
            <a:r>
              <a:rPr lang="pt-PT" dirty="0"/>
              <a:t>, </a:t>
            </a:r>
            <a:r>
              <a:rPr lang="pt-PT" i="1" dirty="0" err="1"/>
              <a:t>HoraOcupada</a:t>
            </a:r>
            <a:r>
              <a:rPr lang="pt-PT" dirty="0"/>
              <a:t>. O departamento tem determinadas horas vagas, em que se pode marcar uma reunião, sendo que essas horas vagas estão associadas a pessoas de interesse, que não são utilizadores da aplicação, mas sim pessoas que podem ser visitadas a essa hora. Essas pessoas, por sua vez, têm certas horas ocupadas, relacionadas com as vagas. Ou seja, se o departamento tiver uma certa hora vaga registada com uma certa pessoa de interesse, se essa pessoa de interesse por sua vez tiver essa hora ocupada, não poderá ser marcada uma reunião com essa pessoa.</a:t>
            </a:r>
          </a:p>
        </p:txBody>
      </p:sp>
    </p:spTree>
    <p:extLst>
      <p:ext uri="{BB962C8B-B14F-4D97-AF65-F5344CB8AC3E}">
        <p14:creationId xmlns:p14="http://schemas.microsoft.com/office/powerpoint/2010/main" val="397817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E6B75-3705-5F4E-9C34-8CE239D84078}"/>
              </a:ext>
            </a:extLst>
          </p:cNvPr>
          <p:cNvSpPr txBox="1"/>
          <p:nvPr/>
        </p:nvSpPr>
        <p:spPr>
          <a:xfrm>
            <a:off x="1573730" y="737898"/>
            <a:ext cx="7284520" cy="461665"/>
          </a:xfrm>
          <a:prstGeom prst="rect">
            <a:avLst/>
          </a:prstGeom>
          <a:noFill/>
        </p:spPr>
        <p:txBody>
          <a:bodyPr wrap="square" rtlCol="0">
            <a:spAutoFit/>
          </a:bodyPr>
          <a:lstStyle/>
          <a:p>
            <a:r>
              <a:rPr lang="en-GB" sz="2400" dirty="0" err="1"/>
              <a:t>Ativação</a:t>
            </a:r>
            <a:r>
              <a:rPr lang="en-GB" sz="2400" dirty="0"/>
              <a:t> da </a:t>
            </a:r>
            <a:r>
              <a:rPr lang="en-GB" sz="2400" dirty="0" err="1"/>
              <a:t>Tecnologia</a:t>
            </a:r>
            <a:r>
              <a:rPr lang="en-GB" sz="2400" dirty="0"/>
              <a:t> – </a:t>
            </a:r>
            <a:r>
              <a:rPr lang="en-GB" sz="2400" dirty="0" err="1"/>
              <a:t>Javascript</a:t>
            </a:r>
            <a:r>
              <a:rPr lang="en-GB" sz="2400" dirty="0"/>
              <a:t> e React</a:t>
            </a:r>
          </a:p>
        </p:txBody>
      </p:sp>
      <p:pic>
        <p:nvPicPr>
          <p:cNvPr id="4" name="Picture 3" descr="A screenshot of a cell phone&#10;&#10;Description automatically generated">
            <a:extLst>
              <a:ext uri="{FF2B5EF4-FFF2-40B4-BE49-F238E27FC236}">
                <a16:creationId xmlns:a16="http://schemas.microsoft.com/office/drawing/2014/main" id="{AF0A7810-7C17-8E4C-BB2D-A766DEB76CCD}"/>
              </a:ext>
            </a:extLst>
          </p:cNvPr>
          <p:cNvPicPr>
            <a:picLocks noChangeAspect="1"/>
          </p:cNvPicPr>
          <p:nvPr/>
        </p:nvPicPr>
        <p:blipFill>
          <a:blip r:embed="rId2"/>
          <a:stretch>
            <a:fillRect/>
          </a:stretch>
        </p:blipFill>
        <p:spPr>
          <a:xfrm>
            <a:off x="750373" y="1355772"/>
            <a:ext cx="4911088" cy="242485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40AC7A39-CD38-A34C-AA4E-C084DC58D010}"/>
              </a:ext>
            </a:extLst>
          </p:cNvPr>
          <p:cNvPicPr>
            <a:picLocks noChangeAspect="1"/>
          </p:cNvPicPr>
          <p:nvPr/>
        </p:nvPicPr>
        <p:blipFill>
          <a:blip r:embed="rId3"/>
          <a:stretch>
            <a:fillRect/>
          </a:stretch>
        </p:blipFill>
        <p:spPr>
          <a:xfrm>
            <a:off x="6583679" y="4105137"/>
            <a:ext cx="4911089" cy="2424850"/>
          </a:xfrm>
          <a:prstGeom prst="rect">
            <a:avLst/>
          </a:prstGeom>
        </p:spPr>
      </p:pic>
      <p:sp>
        <p:nvSpPr>
          <p:cNvPr id="7" name="TextBox 6">
            <a:extLst>
              <a:ext uri="{FF2B5EF4-FFF2-40B4-BE49-F238E27FC236}">
                <a16:creationId xmlns:a16="http://schemas.microsoft.com/office/drawing/2014/main" id="{BF5C6B1B-DBED-DD42-B2E9-D3CBFAAE1A16}"/>
              </a:ext>
            </a:extLst>
          </p:cNvPr>
          <p:cNvSpPr txBox="1"/>
          <p:nvPr/>
        </p:nvSpPr>
        <p:spPr>
          <a:xfrm>
            <a:off x="3017520" y="5132896"/>
            <a:ext cx="2903220" cy="369332"/>
          </a:xfrm>
          <a:prstGeom prst="rect">
            <a:avLst/>
          </a:prstGeom>
          <a:noFill/>
        </p:spPr>
        <p:txBody>
          <a:bodyPr wrap="square" rtlCol="0">
            <a:spAutoFit/>
          </a:bodyPr>
          <a:lstStyle/>
          <a:p>
            <a:r>
              <a:rPr lang="pt-PT" b="1" dirty="0"/>
              <a:t>Formulário de Registo </a:t>
            </a:r>
            <a:r>
              <a:rPr lang="pt-PT" dirty="0"/>
              <a:t>-&gt;</a:t>
            </a:r>
          </a:p>
        </p:txBody>
      </p:sp>
      <p:sp>
        <p:nvSpPr>
          <p:cNvPr id="8" name="TextBox 7">
            <a:extLst>
              <a:ext uri="{FF2B5EF4-FFF2-40B4-BE49-F238E27FC236}">
                <a16:creationId xmlns:a16="http://schemas.microsoft.com/office/drawing/2014/main" id="{11A3D52C-EF5C-854E-A628-231DF6FE42BD}"/>
              </a:ext>
            </a:extLst>
          </p:cNvPr>
          <p:cNvSpPr txBox="1"/>
          <p:nvPr/>
        </p:nvSpPr>
        <p:spPr>
          <a:xfrm>
            <a:off x="6972300" y="2198865"/>
            <a:ext cx="2903220" cy="369332"/>
          </a:xfrm>
          <a:prstGeom prst="rect">
            <a:avLst/>
          </a:prstGeom>
          <a:noFill/>
        </p:spPr>
        <p:txBody>
          <a:bodyPr wrap="square" rtlCol="0">
            <a:spAutoFit/>
          </a:bodyPr>
          <a:lstStyle/>
          <a:p>
            <a:r>
              <a:rPr lang="pt-PT" dirty="0"/>
              <a:t>&lt;-</a:t>
            </a:r>
            <a:r>
              <a:rPr lang="pt-PT" b="1" dirty="0"/>
              <a:t> Formulário de Login</a:t>
            </a:r>
            <a:endParaRPr lang="pt-PT" dirty="0"/>
          </a:p>
        </p:txBody>
      </p:sp>
    </p:spTree>
    <p:extLst>
      <p:ext uri="{BB962C8B-B14F-4D97-AF65-F5344CB8AC3E}">
        <p14:creationId xmlns:p14="http://schemas.microsoft.com/office/powerpoint/2010/main" val="389365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E6B75-3705-5F4E-9C34-8CE239D84078}"/>
              </a:ext>
            </a:extLst>
          </p:cNvPr>
          <p:cNvSpPr txBox="1"/>
          <p:nvPr/>
        </p:nvSpPr>
        <p:spPr>
          <a:xfrm>
            <a:off x="1619450" y="775435"/>
            <a:ext cx="6975910" cy="461665"/>
          </a:xfrm>
          <a:prstGeom prst="rect">
            <a:avLst/>
          </a:prstGeom>
          <a:noFill/>
        </p:spPr>
        <p:txBody>
          <a:bodyPr wrap="square" rtlCol="0">
            <a:spAutoFit/>
          </a:bodyPr>
          <a:lstStyle/>
          <a:p>
            <a:r>
              <a:rPr lang="en-GB" sz="2400" dirty="0" err="1"/>
              <a:t>Ativação</a:t>
            </a:r>
            <a:r>
              <a:rPr lang="en-GB" sz="2400" dirty="0"/>
              <a:t> da </a:t>
            </a:r>
            <a:r>
              <a:rPr lang="en-GB" sz="2400" dirty="0" err="1"/>
              <a:t>Tecnologia</a:t>
            </a:r>
            <a:r>
              <a:rPr lang="en-GB" sz="2400" dirty="0"/>
              <a:t> – </a:t>
            </a:r>
            <a:r>
              <a:rPr lang="en-GB" sz="2400" dirty="0" err="1"/>
              <a:t>Javascript</a:t>
            </a:r>
            <a:r>
              <a:rPr lang="en-GB" sz="2400" dirty="0"/>
              <a:t> e React</a:t>
            </a:r>
          </a:p>
        </p:txBody>
      </p:sp>
      <p:sp>
        <p:nvSpPr>
          <p:cNvPr id="3" name="TextBox 2">
            <a:extLst>
              <a:ext uri="{FF2B5EF4-FFF2-40B4-BE49-F238E27FC236}">
                <a16:creationId xmlns:a16="http://schemas.microsoft.com/office/drawing/2014/main" id="{0D05F2AB-5F93-E147-AA24-4F9B003821E5}"/>
              </a:ext>
            </a:extLst>
          </p:cNvPr>
          <p:cNvSpPr txBox="1"/>
          <p:nvPr/>
        </p:nvSpPr>
        <p:spPr>
          <a:xfrm>
            <a:off x="700137" y="1554480"/>
            <a:ext cx="10791726" cy="2031325"/>
          </a:xfrm>
          <a:prstGeom prst="rect">
            <a:avLst/>
          </a:prstGeom>
          <a:noFill/>
        </p:spPr>
        <p:txBody>
          <a:bodyPr wrap="square" rtlCol="0">
            <a:spAutoFit/>
          </a:bodyPr>
          <a:lstStyle/>
          <a:p>
            <a:r>
              <a:rPr lang="pt-PT" dirty="0"/>
              <a:t>Para começar a utilizar a tecnologia para o </a:t>
            </a:r>
            <a:r>
              <a:rPr lang="pt-PT" i="1" dirty="0" err="1"/>
              <a:t>Front</a:t>
            </a:r>
            <a:r>
              <a:rPr lang="pt-PT" i="1" dirty="0"/>
              <a:t> </a:t>
            </a:r>
            <a:r>
              <a:rPr lang="pt-PT" i="1" dirty="0" err="1"/>
              <a:t>End</a:t>
            </a:r>
            <a:r>
              <a:rPr lang="pt-PT" i="1" dirty="0"/>
              <a:t>, </a:t>
            </a:r>
            <a:r>
              <a:rPr lang="pt-PT" dirty="0"/>
              <a:t>começamos por fazer os formulários de Login e Registo. Estes têm </a:t>
            </a:r>
            <a:r>
              <a:rPr lang="pt-PT" i="1" dirty="0" err="1"/>
              <a:t>hyperlinks</a:t>
            </a:r>
            <a:r>
              <a:rPr lang="pt-PT" dirty="0"/>
              <a:t> funcionais, sendo que o </a:t>
            </a:r>
            <a:r>
              <a:rPr lang="pt-PT" i="1" dirty="0" err="1"/>
              <a:t>Submit</a:t>
            </a:r>
            <a:r>
              <a:rPr lang="pt-PT" i="1" dirty="0"/>
              <a:t> </a:t>
            </a:r>
            <a:r>
              <a:rPr lang="pt-PT" dirty="0"/>
              <a:t>no formulário de registo não funciona. No entanto, o botão </a:t>
            </a:r>
            <a:r>
              <a:rPr lang="pt-PT" i="1" dirty="0"/>
              <a:t>Login </a:t>
            </a:r>
            <a:r>
              <a:rPr lang="pt-PT" dirty="0"/>
              <a:t>envia para um protótipo muito básico da página inicial do site, e a ligação “aqui” na opção de registo leva ao formulário de registo, sendo este ainda básico sem todas as informações. Para testar isto, é necessário estar na diretoria do projeto na </a:t>
            </a:r>
            <a:r>
              <a:rPr lang="pt-PT" i="1" dirty="0" err="1"/>
              <a:t>bash</a:t>
            </a:r>
            <a:r>
              <a:rPr lang="pt-PT" i="1" dirty="0"/>
              <a:t> </a:t>
            </a:r>
            <a:r>
              <a:rPr lang="pt-PT" dirty="0"/>
              <a:t>e correr o comando </a:t>
            </a:r>
            <a:r>
              <a:rPr lang="pt-PT" i="1" dirty="0" err="1"/>
              <a:t>npm</a:t>
            </a:r>
            <a:r>
              <a:rPr lang="pt-PT" i="1" dirty="0"/>
              <a:t> </a:t>
            </a:r>
            <a:r>
              <a:rPr lang="pt-PT" i="1" dirty="0" err="1"/>
              <a:t>start</a:t>
            </a:r>
            <a:r>
              <a:rPr lang="pt-PT" i="1" dirty="0"/>
              <a:t>,</a:t>
            </a:r>
            <a:r>
              <a:rPr lang="pt-PT" dirty="0"/>
              <a:t> e o site abrir-se-á em </a:t>
            </a:r>
            <a:r>
              <a:rPr lang="pt-PT" i="1" dirty="0"/>
              <a:t>localhost:3000</a:t>
            </a:r>
            <a:r>
              <a:rPr lang="pt-PT" dirty="0"/>
              <a:t>. Todo o código fonte referido encontra-se no </a:t>
            </a:r>
            <a:r>
              <a:rPr lang="pt-PT" dirty="0" err="1"/>
              <a:t>Git</a:t>
            </a:r>
            <a:r>
              <a:rPr lang="pt-PT" dirty="0"/>
              <a:t> em /</a:t>
            </a:r>
            <a:r>
              <a:rPr lang="pt-PT" dirty="0" err="1"/>
              <a:t>Codigo</a:t>
            </a:r>
            <a:r>
              <a:rPr lang="pt-PT" dirty="0"/>
              <a:t>/</a:t>
            </a:r>
            <a:r>
              <a:rPr lang="pt-PT" dirty="0" err="1"/>
              <a:t>FrontEnd</a:t>
            </a:r>
            <a:r>
              <a:rPr lang="pt-PT" dirty="0"/>
              <a:t>/</a:t>
            </a:r>
            <a:r>
              <a:rPr lang="pt-PT" dirty="0" err="1"/>
              <a:t>src</a:t>
            </a:r>
            <a:r>
              <a:rPr lang="pt-PT" dirty="0"/>
              <a:t>.</a:t>
            </a:r>
            <a:endParaRPr lang="pt-PT" i="1" dirty="0"/>
          </a:p>
        </p:txBody>
      </p:sp>
    </p:spTree>
    <p:extLst>
      <p:ext uri="{BB962C8B-B14F-4D97-AF65-F5344CB8AC3E}">
        <p14:creationId xmlns:p14="http://schemas.microsoft.com/office/powerpoint/2010/main" val="219701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0D290-4E41-244B-A7CF-E0A50B2E675F}"/>
              </a:ext>
            </a:extLst>
          </p:cNvPr>
          <p:cNvSpPr txBox="1"/>
          <p:nvPr/>
        </p:nvSpPr>
        <p:spPr>
          <a:xfrm>
            <a:off x="1598996" y="780247"/>
            <a:ext cx="5053263" cy="461665"/>
          </a:xfrm>
          <a:prstGeom prst="rect">
            <a:avLst/>
          </a:prstGeom>
          <a:noFill/>
        </p:spPr>
        <p:txBody>
          <a:bodyPr wrap="square" rtlCol="0">
            <a:spAutoFit/>
          </a:bodyPr>
          <a:lstStyle/>
          <a:p>
            <a:r>
              <a:rPr lang="en-GB" sz="2400" dirty="0" err="1"/>
              <a:t>Ativação</a:t>
            </a:r>
            <a:r>
              <a:rPr lang="en-GB" sz="2400" dirty="0"/>
              <a:t> da </a:t>
            </a:r>
            <a:r>
              <a:rPr lang="en-GB" sz="2400" dirty="0" err="1"/>
              <a:t>Tecnologia</a:t>
            </a:r>
            <a:r>
              <a:rPr lang="en-GB" sz="2400" dirty="0"/>
              <a:t> – C#</a:t>
            </a:r>
          </a:p>
        </p:txBody>
      </p:sp>
      <p:sp>
        <p:nvSpPr>
          <p:cNvPr id="3" name="TextBox 2">
            <a:extLst>
              <a:ext uri="{FF2B5EF4-FFF2-40B4-BE49-F238E27FC236}">
                <a16:creationId xmlns:a16="http://schemas.microsoft.com/office/drawing/2014/main" id="{FA6D712E-F63F-4A45-81AD-6F968D952FF7}"/>
              </a:ext>
            </a:extLst>
          </p:cNvPr>
          <p:cNvSpPr txBox="1"/>
          <p:nvPr/>
        </p:nvSpPr>
        <p:spPr>
          <a:xfrm>
            <a:off x="700137" y="1668780"/>
            <a:ext cx="10791726" cy="1200329"/>
          </a:xfrm>
          <a:prstGeom prst="rect">
            <a:avLst/>
          </a:prstGeom>
          <a:noFill/>
        </p:spPr>
        <p:txBody>
          <a:bodyPr wrap="square" rtlCol="0">
            <a:spAutoFit/>
          </a:bodyPr>
          <a:lstStyle/>
          <a:p>
            <a:r>
              <a:rPr lang="pt-PT" dirty="0"/>
              <a:t>Para a ativação da tecnologia para o </a:t>
            </a:r>
            <a:r>
              <a:rPr lang="pt-PT" i="1" dirty="0" err="1"/>
              <a:t>Back</a:t>
            </a:r>
            <a:r>
              <a:rPr lang="pt-PT" i="1" dirty="0"/>
              <a:t> </a:t>
            </a:r>
            <a:r>
              <a:rPr lang="pt-PT" i="1" dirty="0" err="1"/>
              <a:t>End</a:t>
            </a:r>
            <a:r>
              <a:rPr lang="pt-PT" dirty="0"/>
              <a:t>, nós traduzimos as classes no Diagrama de Classes para C# e criamos a classe </a:t>
            </a:r>
            <a:r>
              <a:rPr lang="pt-PT" i="1" dirty="0" err="1"/>
              <a:t>Conexao</a:t>
            </a:r>
            <a:r>
              <a:rPr lang="pt-PT" i="1" dirty="0"/>
              <a:t> </a:t>
            </a:r>
            <a:r>
              <a:rPr lang="pt-PT" dirty="0"/>
              <a:t>para estabelecer a ligação com a Base de Dados em </a:t>
            </a:r>
            <a:r>
              <a:rPr lang="pt-PT" dirty="0" err="1"/>
              <a:t>MySQL</a:t>
            </a:r>
            <a:r>
              <a:rPr lang="pt-PT" dirty="0"/>
              <a:t>. Todo o código fonte em C# feito nesta fase está no repositório do GitHub em /Código/</a:t>
            </a:r>
            <a:r>
              <a:rPr lang="pt-PT" dirty="0" err="1"/>
              <a:t>BackEnd</a:t>
            </a:r>
            <a:r>
              <a:rPr lang="pt-PT" dirty="0"/>
              <a:t>.</a:t>
            </a:r>
            <a:endParaRPr lang="pt-PT" i="1" dirty="0"/>
          </a:p>
        </p:txBody>
      </p:sp>
    </p:spTree>
    <p:extLst>
      <p:ext uri="{BB962C8B-B14F-4D97-AF65-F5344CB8AC3E}">
        <p14:creationId xmlns:p14="http://schemas.microsoft.com/office/powerpoint/2010/main" val="426251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0D290-4E41-244B-A7CF-E0A50B2E675F}"/>
              </a:ext>
            </a:extLst>
          </p:cNvPr>
          <p:cNvSpPr txBox="1"/>
          <p:nvPr/>
        </p:nvSpPr>
        <p:spPr>
          <a:xfrm>
            <a:off x="1598997" y="780247"/>
            <a:ext cx="3705726" cy="461665"/>
          </a:xfrm>
          <a:prstGeom prst="rect">
            <a:avLst/>
          </a:prstGeom>
          <a:noFill/>
        </p:spPr>
        <p:txBody>
          <a:bodyPr wrap="square" rtlCol="0">
            <a:spAutoFit/>
          </a:bodyPr>
          <a:lstStyle/>
          <a:p>
            <a:r>
              <a:rPr lang="en-GB" sz="2400" dirty="0" err="1"/>
              <a:t>Modelo</a:t>
            </a:r>
            <a:r>
              <a:rPr lang="en-GB" sz="2400" dirty="0"/>
              <a:t> Conceptual</a:t>
            </a:r>
          </a:p>
        </p:txBody>
      </p:sp>
    </p:spTree>
    <p:extLst>
      <p:ext uri="{BB962C8B-B14F-4D97-AF65-F5344CB8AC3E}">
        <p14:creationId xmlns:p14="http://schemas.microsoft.com/office/powerpoint/2010/main" val="22875372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{16C5C021-22AB-0640-B495-C6D7D770644A}tf10001069</Template>
  <TotalTime>101</TotalTime>
  <Words>562</Words>
  <Application>Microsoft Macintosh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Lourenço da Conceição</dc:creator>
  <cp:lastModifiedBy>Eduardo Lourenço da Conceição</cp:lastModifiedBy>
  <cp:revision>11</cp:revision>
  <dcterms:created xsi:type="dcterms:W3CDTF">2020-03-13T14:37:44Z</dcterms:created>
  <dcterms:modified xsi:type="dcterms:W3CDTF">2020-03-13T16:19:19Z</dcterms:modified>
</cp:coreProperties>
</file>