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78" r:id="rId4"/>
    <p:sldId id="282" r:id="rId5"/>
    <p:sldId id="280" r:id="rId6"/>
    <p:sldId id="281" r:id="rId7"/>
    <p:sldId id="286" r:id="rId8"/>
    <p:sldId id="285" r:id="rId9"/>
    <p:sldId id="257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A1D85-D210-4497-9F73-224B3FB5B650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2713-A4F4-4F88-B5D6-335AD8E72E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74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9391B-DF5D-F6A8-BB67-98E02A02D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BDA98-B73F-6EBC-B95A-E6CB4CCCF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44570-4316-81DB-3F8D-EB4DAB1A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B3BC3-A212-E74C-3432-97606AE3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DD86CB-4BEA-2E7A-3691-50CAB511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AEE1B-6528-D7D6-08BC-6CE68D27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27BF5-525B-BA3C-604B-5C42B1500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FC602-064E-93CF-9EC8-4C9D4E81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7C80C-4958-E61D-DB5E-7220C0B7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39F2F-6A6B-0A6E-4031-FFC075B5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4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ACA8E-E5D3-B9CD-F8A0-E39C4F1E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FAB50-6126-1C68-C9E1-6D42A37C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0BA33-3BCB-5956-C0B3-6D3C3411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5CF5A-ACCB-F699-9F58-ACED3F2E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6D379C-3016-EF56-F827-D11AC163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7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F71D-C29F-1B22-1B06-A651A46D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9FCF5-9B38-7C6F-DA5E-841D2C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48105-8F54-F332-99EC-9756F136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9DCD6E-9437-90C8-8787-017FE834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3F135-9A27-BBED-28CE-5458BD9E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3699-3E49-6A4C-803E-D5150762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B489D-8811-8053-F582-C10524C5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183B1-C5EE-3923-8968-5BEAAEFB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265C1-65D5-1464-A526-51312EF7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62A39-B256-9A22-8CC4-A8D8C7EB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95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4C39F-6696-662B-462D-0AC8E891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C4701-5540-F7F5-54D6-FA2DB3C77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14247D-82DB-898B-7116-2D54918F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95DBD-7B72-887B-26BF-D35796F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AEA1E-3B8B-E11E-A7CF-ABCD5667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AAEE-3BEE-741B-FE62-E5EF433D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47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9BF1F-B754-F195-05AE-72A38AC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6E99C5-3EE3-031A-49B8-BB5A2063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CF9FE-4A25-DDE2-455E-0DAE1B9F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1D3F3E-4D8C-C7C8-6978-E2DA5E8BC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B3EB0-0103-870C-EB02-A1C876D1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4CD08E-89FB-B315-336A-CD0FD94A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9BC8F4-2809-00CF-A340-CD5DCF18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7CC466-2A3E-CCC1-4CCF-872F795A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6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3718A-B39F-1C49-B6A3-B54CD2D4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81DD9A-0A20-BF62-8383-2C2797E6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5F2B9E-A3B1-0A1D-B870-647F0F03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6C0426-1D80-6696-90F9-3B0AC73E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BF46F7-4038-D7A5-999A-72556FB1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6BFC9-7379-F0D6-4BDA-A03A326C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5FAA87-FCCF-1B6A-A4F2-73574857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5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AAD63-6C18-AA36-CC86-AF4BD67E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64117-DB71-1C90-FA21-11F6CD3C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DA6574-345B-B745-A83C-AB90D21B0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3C893D-480D-E17F-2EC7-9A6DDCED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7FA8F-2206-7C32-3454-19D1A489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2716B-20E1-C2C0-0B70-9593A8D4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89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42A7A-A534-66C4-9120-A0EAEC11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B3E463-9BF5-6AF8-E206-1EB811A6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DF10F-D795-6299-08ED-D256DCF9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D1A2EE-9E25-0716-22A7-76D5F47A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4FE0A6-41C4-E7D8-9F50-49EE0F01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C43498-C63C-6390-EF7F-0992C0A2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000" t="5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DCADF7-C481-4126-89D5-C64AAF5B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EF401-0B23-FCAB-8087-E1E2B634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5CFA9-343A-1896-F7D4-5D3A1DF8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F522E-E7DC-4C5C-8BD8-34B2EADB546E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05A89-4297-ADEB-73E2-0C63DCB50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108B6-E68A-D43C-0F17-52ABE8F0C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D59B2-33C2-4B70-B701-B54D79C96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4E591-8E06-C373-EE63-C107DA146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Projetos:</a:t>
            </a:r>
            <a:br>
              <a:rPr lang="pt-BR" dirty="0"/>
            </a:br>
            <a:r>
              <a:rPr lang="pt-BR" sz="4000" dirty="0"/>
              <a:t>ITERATOR</a:t>
            </a:r>
            <a:r>
              <a:rPr lang="pt-BR" sz="1100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pt-BR" sz="4000" dirty="0"/>
              <a:t> / MEDIATOR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44E79-292B-A3ED-E46F-C8253687D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Produzido: Alexandre Bedin, Vitória Bomfim</a:t>
            </a:r>
          </a:p>
          <a:p>
            <a:r>
              <a:rPr lang="pt-BR" dirty="0"/>
              <a:t>Professor: Rogério Xavier</a:t>
            </a:r>
          </a:p>
        </p:txBody>
      </p:sp>
    </p:spTree>
    <p:extLst>
      <p:ext uri="{BB962C8B-B14F-4D97-AF65-F5344CB8AC3E}">
        <p14:creationId xmlns:p14="http://schemas.microsoft.com/office/powerpoint/2010/main" val="179903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2112-79AE-2143-B6F1-A47E77B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No padrão </a:t>
            </a:r>
            <a:r>
              <a:rPr lang="pt-BR" sz="3600" dirty="0" err="1"/>
              <a:t>Mediator</a:t>
            </a:r>
            <a:r>
              <a:rPr lang="pt-BR" sz="3600" dirty="0"/>
              <a:t>, os principais componentes 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F0093-2F57-1113-C455-122117E4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1" dirty="0" err="1"/>
              <a:t>Mediator</a:t>
            </a:r>
            <a:r>
              <a:rPr lang="pt-BR" b="1" dirty="0"/>
              <a:t> (Mediador)</a:t>
            </a:r>
          </a:p>
          <a:p>
            <a:pPr lvl="1"/>
            <a:r>
              <a:rPr lang="pt-BR" dirty="0"/>
              <a:t>Ele encapsula a lógica de como os objetos interagem entre si, promovendo a comunicação indireta.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b="1" dirty="0" err="1"/>
              <a:t>ConcreteMediator</a:t>
            </a:r>
            <a:r>
              <a:rPr lang="pt-BR" b="1" dirty="0"/>
              <a:t> (Mediador Concreto)</a:t>
            </a:r>
          </a:p>
          <a:p>
            <a:pPr lvl="1"/>
            <a:r>
              <a:rPr lang="pt-BR" dirty="0"/>
              <a:t>Contém a lógica específica de comunicação, referências entre os </a:t>
            </a:r>
            <a:r>
              <a:rPr lang="pt-BR" dirty="0" err="1"/>
              <a:t>colaboradores,e</a:t>
            </a:r>
            <a:r>
              <a:rPr lang="pt-BR" dirty="0"/>
              <a:t> decide como e quando interagir com eles.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14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9FF6D3-4FC3-E7C4-8885-229A6A0A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5727258"/>
          </a:xfrm>
        </p:spPr>
        <p:txBody>
          <a:bodyPr/>
          <a:lstStyle/>
          <a:p>
            <a:endParaRPr lang="pt-BR" b="1" dirty="0"/>
          </a:p>
          <a:p>
            <a:endParaRPr lang="pt-BR" b="1" dirty="0"/>
          </a:p>
          <a:p>
            <a:r>
              <a:rPr lang="pt-BR" b="1" dirty="0" err="1"/>
              <a:t>Colleague</a:t>
            </a:r>
            <a:r>
              <a:rPr lang="pt-BR" b="1" dirty="0"/>
              <a:t> (Colaborador)</a:t>
            </a:r>
          </a:p>
          <a:p>
            <a:pPr lvl="1"/>
            <a:r>
              <a:rPr lang="pt-BR" dirty="0"/>
              <a:t>Cada </a:t>
            </a:r>
            <a:r>
              <a:rPr lang="pt-BR" dirty="0" err="1"/>
              <a:t>Colleague</a:t>
            </a:r>
            <a:r>
              <a:rPr lang="pt-BR" dirty="0"/>
              <a:t> é um objeto participante que depende de outros objetos, mas que não interage diretamente com eles. Em vez disso, comunica-se através do </a:t>
            </a:r>
            <a:r>
              <a:rPr lang="pt-BR" dirty="0" err="1"/>
              <a:t>Mediator</a:t>
            </a:r>
            <a:r>
              <a:rPr lang="pt-BR" dirty="0"/>
              <a:t>.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r>
              <a:rPr lang="pt-BR" b="1" dirty="0" err="1"/>
              <a:t>ConcreteColleague</a:t>
            </a:r>
            <a:r>
              <a:rPr lang="pt-BR" b="1" dirty="0"/>
              <a:t> (Colaborador Concreto)</a:t>
            </a:r>
          </a:p>
          <a:p>
            <a:pPr lvl="1"/>
            <a:r>
              <a:rPr lang="pt-BR" dirty="0"/>
              <a:t>Cada </a:t>
            </a:r>
            <a:r>
              <a:rPr lang="pt-BR" dirty="0" err="1"/>
              <a:t>ConcreteColleague</a:t>
            </a:r>
            <a:r>
              <a:rPr lang="pt-BR" dirty="0"/>
              <a:t> interage com o </a:t>
            </a:r>
            <a:r>
              <a:rPr lang="pt-BR" dirty="0" err="1"/>
              <a:t>Mediator</a:t>
            </a:r>
            <a:r>
              <a:rPr lang="pt-BR" dirty="0"/>
              <a:t> ao invés de acessar diretamente outros objetos.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31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F42A8-8E95-EE5E-4C3D-7AD7CCFC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Problema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78A01D-C93E-F071-D514-04B6CE3E7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342" y="1529106"/>
            <a:ext cx="10985315" cy="336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Imagine um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sistema de chat em grupo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onde cada usuário (objeto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pode enviar mensagens para outros usuários do mesmo grupo. Se cada usuário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precisa conhecer todos os outros diretamente para enviar mensagens, o sistema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rapidamente se torna complexo e confuso de manter. A adição de novos usuários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exige atualizar referências em cada usuário existente, e a remoção de um usuário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exige uma reconfiguração geral das dependências. </a:t>
            </a:r>
          </a:p>
        </p:txBody>
      </p:sp>
    </p:spTree>
    <p:extLst>
      <p:ext uri="{BB962C8B-B14F-4D97-AF65-F5344CB8AC3E}">
        <p14:creationId xmlns:p14="http://schemas.microsoft.com/office/powerpoint/2010/main" val="383952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25614-2CB7-9F87-C012-47252B2F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83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Solução com o </a:t>
            </a:r>
            <a:r>
              <a:rPr lang="pt-BR" sz="3600" dirty="0" err="1"/>
              <a:t>Mediator</a:t>
            </a:r>
            <a:endParaRPr lang="pt-BR" sz="36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5DCB78-0ED6-B7DA-8DFE-A35FB99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27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 padrão </a:t>
            </a:r>
            <a:r>
              <a:rPr lang="pt-BR" dirty="0" err="1"/>
              <a:t>Mediator</a:t>
            </a:r>
            <a:r>
              <a:rPr lang="pt-BR" dirty="0"/>
              <a:t> resolve esse problema ao introduzir um objeto intermediário o </a:t>
            </a:r>
            <a:r>
              <a:rPr lang="pt-BR" dirty="0" err="1"/>
              <a:t>ChatRoom</a:t>
            </a:r>
            <a:r>
              <a:rPr lang="pt-BR" dirty="0"/>
              <a:t> , que centraliza a  comunicação entre os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38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F5250-73A0-D1B0-E98B-C340F79B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Interface </a:t>
            </a:r>
            <a:r>
              <a:rPr lang="pt-BR" sz="3200" dirty="0" err="1"/>
              <a:t>Mediator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F7710-DFBE-78B5-E555-78B2AE92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dirty="0"/>
              <a:t>Interface </a:t>
            </a:r>
            <a:r>
              <a:rPr lang="pt-BR" dirty="0" err="1"/>
              <a:t>ChatRoom</a:t>
            </a:r>
            <a:r>
              <a:rPr lang="pt-BR" dirty="0"/>
              <a:t>: Define o comportamento do mediador, com métodos para enviar mensagens e adicionar usuários.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550EBF-3142-32E9-D65D-24D08E2B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04" y="1753470"/>
            <a:ext cx="6532981" cy="18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5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74F15-C7F8-DCD8-5887-7C2E3A0A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07"/>
            <a:ext cx="10515600" cy="639216"/>
          </a:xfrm>
        </p:spPr>
        <p:txBody>
          <a:bodyPr>
            <a:normAutofit/>
          </a:bodyPr>
          <a:lstStyle/>
          <a:p>
            <a:r>
              <a:rPr lang="pt-BR" sz="3600" dirty="0"/>
              <a:t>Mediador Concreto (</a:t>
            </a:r>
            <a:r>
              <a:rPr lang="pt-BR" sz="3600" dirty="0" err="1"/>
              <a:t>ConcreteMediator</a:t>
            </a:r>
            <a:r>
              <a:rPr lang="pt-BR" sz="3600" dirty="0"/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787F71-868C-3550-76D4-DF9CA52DD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88" y="727024"/>
            <a:ext cx="5291525" cy="540395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7ACE69-BBD3-4257-9F41-AF1F3A2B11BB}"/>
              </a:ext>
            </a:extLst>
          </p:cNvPr>
          <p:cNvSpPr txBox="1"/>
          <p:nvPr/>
        </p:nvSpPr>
        <p:spPr>
          <a:xfrm>
            <a:off x="5771213" y="2590366"/>
            <a:ext cx="5654341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err="1"/>
              <a:t>GroupChat</a:t>
            </a:r>
            <a:r>
              <a:rPr lang="pt-BR" sz="2000" dirty="0"/>
              <a:t>: Implementa o </a:t>
            </a:r>
            <a:r>
              <a:rPr lang="pt-BR" sz="2000" dirty="0" err="1"/>
              <a:t>Mediator</a:t>
            </a:r>
            <a:r>
              <a:rPr lang="pt-BR" sz="2000" dirty="0"/>
              <a:t> e gerencia a lista de usuários. Quando um usuário envia uma mensagem, o </a:t>
            </a:r>
            <a:r>
              <a:rPr lang="pt-BR" sz="2000" dirty="0" err="1"/>
              <a:t>GroupChat</a:t>
            </a:r>
            <a:r>
              <a:rPr lang="pt-BR" sz="2000" dirty="0"/>
              <a:t> encaminha essa mensagem a todos os outros usuários.</a:t>
            </a:r>
          </a:p>
        </p:txBody>
      </p:sp>
    </p:spTree>
    <p:extLst>
      <p:ext uri="{BB962C8B-B14F-4D97-AF65-F5344CB8AC3E}">
        <p14:creationId xmlns:p14="http://schemas.microsoft.com/office/powerpoint/2010/main" val="286530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C8FA-BF27-A8D3-2264-F4929D28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/>
          </a:bodyPr>
          <a:lstStyle/>
          <a:p>
            <a:r>
              <a:rPr lang="pt-BR" sz="3600" dirty="0"/>
              <a:t>Classe </a:t>
            </a:r>
            <a:r>
              <a:rPr lang="pt-BR" sz="3600" dirty="0" err="1"/>
              <a:t>Colleague</a:t>
            </a:r>
            <a:r>
              <a:rPr lang="pt-BR" sz="3600" dirty="0"/>
              <a:t> (Usuário)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69586FE-A680-07ED-7D03-6316167EA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66" y="1049312"/>
            <a:ext cx="5465934" cy="4557009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15C6B3-97E1-48DB-D266-E2D43805FC0E}"/>
              </a:ext>
            </a:extLst>
          </p:cNvPr>
          <p:cNvSpPr txBox="1"/>
          <p:nvPr/>
        </p:nvSpPr>
        <p:spPr>
          <a:xfrm>
            <a:off x="6640643" y="2611338"/>
            <a:ext cx="471315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Classe </a:t>
            </a:r>
            <a:r>
              <a:rPr lang="pt-BR" sz="2000" dirty="0" err="1"/>
              <a:t>User</a:t>
            </a:r>
            <a:r>
              <a:rPr lang="pt-BR" sz="2000" dirty="0"/>
              <a:t>: É a abstração dos usuários do chat, com métodos para enviar e receber mensagens.</a:t>
            </a:r>
          </a:p>
        </p:txBody>
      </p:sp>
    </p:spTree>
    <p:extLst>
      <p:ext uri="{BB962C8B-B14F-4D97-AF65-F5344CB8AC3E}">
        <p14:creationId xmlns:p14="http://schemas.microsoft.com/office/powerpoint/2010/main" val="386732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6093-71D8-8955-4ABF-A41A2996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088"/>
          </a:xfrm>
        </p:spPr>
        <p:txBody>
          <a:bodyPr>
            <a:normAutofit/>
          </a:bodyPr>
          <a:lstStyle/>
          <a:p>
            <a:r>
              <a:rPr lang="pt-BR" sz="3600" dirty="0" err="1"/>
              <a:t>Colleague</a:t>
            </a:r>
            <a:r>
              <a:rPr lang="pt-BR" sz="3600" dirty="0"/>
              <a:t> Concreto (Usuário Concreto)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195E3C-4DA1-6D74-7C6E-10401B6E4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9215"/>
            <a:ext cx="4633210" cy="457199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AE39B2-D665-6538-75DE-5CF8623A0F1F}"/>
              </a:ext>
            </a:extLst>
          </p:cNvPr>
          <p:cNvSpPr txBox="1"/>
          <p:nvPr/>
        </p:nvSpPr>
        <p:spPr>
          <a:xfrm>
            <a:off x="6161890" y="3006955"/>
            <a:ext cx="5305586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err="1"/>
              <a:t>BasicUser</a:t>
            </a:r>
            <a:r>
              <a:rPr lang="pt-BR" sz="2000" dirty="0"/>
              <a:t>: Implementa a lógica específica de envio e recebimento de mensagens.</a:t>
            </a:r>
          </a:p>
        </p:txBody>
      </p:sp>
    </p:spTree>
    <p:extLst>
      <p:ext uri="{BB962C8B-B14F-4D97-AF65-F5344CB8AC3E}">
        <p14:creationId xmlns:p14="http://schemas.microsoft.com/office/powerpoint/2010/main" val="126420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0A3A5-4C27-86D3-5B59-A39819F6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029"/>
          </a:xfrm>
        </p:spPr>
        <p:txBody>
          <a:bodyPr>
            <a:normAutofit/>
          </a:bodyPr>
          <a:lstStyle/>
          <a:p>
            <a:r>
              <a:rPr lang="pt-BR" sz="3600" dirty="0"/>
              <a:t>Exemplo de Uso do Padrão </a:t>
            </a:r>
            <a:r>
              <a:rPr lang="pt-BR" sz="3600" dirty="0" err="1"/>
              <a:t>Mediator</a:t>
            </a:r>
            <a:endParaRPr lang="pt-BR" sz="36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2F4630-9F2A-5A2A-6D34-BED889647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99016"/>
            <a:ext cx="5877394" cy="433215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2628F6-D5C6-2193-2297-E6293DB326C4}"/>
              </a:ext>
            </a:extLst>
          </p:cNvPr>
          <p:cNvSpPr txBox="1"/>
          <p:nvPr/>
        </p:nvSpPr>
        <p:spPr>
          <a:xfrm>
            <a:off x="6902245" y="1923623"/>
            <a:ext cx="4644325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err="1"/>
              <a:t>ChatApplication</a:t>
            </a:r>
            <a:r>
              <a:rPr lang="pt-BR" sz="2000" dirty="0"/>
              <a:t>: Demonstra o uso do padrão </a:t>
            </a:r>
            <a:r>
              <a:rPr lang="pt-BR" sz="2000" dirty="0" err="1"/>
              <a:t>Mediator</a:t>
            </a:r>
            <a:r>
              <a:rPr lang="pt-BR" sz="2000" dirty="0"/>
              <a:t>. Aqui, três usuários são adicionados à sala de chat, e cada um envia uma mensagem que o Mediador, </a:t>
            </a:r>
            <a:r>
              <a:rPr lang="pt-BR" sz="2000" dirty="0" err="1"/>
              <a:t>GroupChat</a:t>
            </a:r>
            <a:r>
              <a:rPr lang="pt-BR" sz="2000" dirty="0"/>
              <a:t>, distribui para os outros usuários.</a:t>
            </a:r>
          </a:p>
        </p:txBody>
      </p:sp>
    </p:spTree>
    <p:extLst>
      <p:ext uri="{BB962C8B-B14F-4D97-AF65-F5344CB8AC3E}">
        <p14:creationId xmlns:p14="http://schemas.microsoft.com/office/powerpoint/2010/main" val="42364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3BED-08AA-B419-8806-F29D6A99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CB3D-5734-7BA6-872A-64311F8C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171"/>
            <a:ext cx="10515600" cy="1325563"/>
          </a:xfrm>
        </p:spPr>
        <p:txBody>
          <a:bodyPr/>
          <a:lstStyle/>
          <a:p>
            <a:r>
              <a:rPr lang="pt-BR" dirty="0"/>
              <a:t>O que é o Iterator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5B1E0-1842-25ED-FBB7-20F252A94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5291"/>
            <a:ext cx="11009671" cy="3847588"/>
          </a:xfrm>
        </p:spPr>
        <p:txBody>
          <a:bodyPr>
            <a:normAutofit/>
          </a:bodyPr>
          <a:lstStyle/>
          <a:p>
            <a:r>
              <a:rPr lang="pt-BR" sz="2200" b="1" dirty="0"/>
              <a:t>Navegação Sequencial</a:t>
            </a:r>
          </a:p>
          <a:p>
            <a:pPr lvl="1"/>
            <a:r>
              <a:rPr lang="pt-BR" sz="2200" dirty="0"/>
              <a:t>O Iterator fornece uma maneira uniforme de navegar por diferentes tipos de coleções, sejam elas listas, pilhas, árvores, ou outras estruturas de dados.</a:t>
            </a:r>
          </a:p>
          <a:p>
            <a:r>
              <a:rPr lang="pt-BR" sz="2200" b="1" dirty="0"/>
              <a:t>Abstração de Implementação</a:t>
            </a:r>
          </a:p>
          <a:p>
            <a:pPr lvl="1"/>
            <a:r>
              <a:rPr lang="pt-BR" sz="2200" dirty="0"/>
              <a:t>Ele separa a lógica de navegação da implementação da estrutura de dados subjacente, tornando o código mais modular e reutilizável.</a:t>
            </a:r>
          </a:p>
          <a:p>
            <a:r>
              <a:rPr lang="pt-BR" sz="2200" b="1" dirty="0"/>
              <a:t>Redução de Complexidade</a:t>
            </a:r>
          </a:p>
          <a:p>
            <a:pPr lvl="1"/>
            <a:r>
              <a:rPr lang="pt-BR" sz="2200" dirty="0"/>
              <a:t>O Iterator simplifica a interface de acesso aos elementos de uma coleção, escondendo os detalhes complexos da implementação.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1095F-2C87-E02B-A42D-175F1CF0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48" y="107451"/>
            <a:ext cx="2723323" cy="17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8BFA3-8385-BFE0-22D6-D3285940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0C099-3435-89D8-04D5-9992C90D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Iterator?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115EF-E6D5-961B-C9E7-22908C6A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9987"/>
            <a:ext cx="3360174" cy="4122890"/>
          </a:xfrm>
        </p:spPr>
        <p:txBody>
          <a:bodyPr>
            <a:normAutofit/>
          </a:bodyPr>
          <a:lstStyle/>
          <a:p>
            <a:r>
              <a:rPr lang="pt-BR" b="1" dirty="0"/>
              <a:t>Acesso Sequencial</a:t>
            </a:r>
          </a:p>
          <a:p>
            <a:pPr lvl="1"/>
            <a:r>
              <a:rPr lang="pt-BR" dirty="0"/>
              <a:t>Quando você precisa acessar os elementos de uma coleção de forma sequencial, sem se preocupar com a estrutura interna.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5F0A6C1-EB9D-FC11-742A-107CE136D54F}"/>
              </a:ext>
            </a:extLst>
          </p:cNvPr>
          <p:cNvSpPr txBox="1">
            <a:spLocks/>
          </p:cNvSpPr>
          <p:nvPr/>
        </p:nvSpPr>
        <p:spPr>
          <a:xfrm>
            <a:off x="4296696" y="1569987"/>
            <a:ext cx="3598608" cy="412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Múltiplos Iteradores</a:t>
            </a:r>
          </a:p>
          <a:p>
            <a:pPr lvl="1"/>
            <a:r>
              <a:rPr lang="pt-BR" dirty="0"/>
              <a:t>Quando você precisa ter vários iteradores ativos na mesma coleção, cada um com seu próprio estado de navegação.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4A8259-6EA4-DE05-7F03-F7E61C6493FE}"/>
              </a:ext>
            </a:extLst>
          </p:cNvPr>
          <p:cNvSpPr txBox="1">
            <a:spLocks/>
          </p:cNvSpPr>
          <p:nvPr/>
        </p:nvSpPr>
        <p:spPr>
          <a:xfrm>
            <a:off x="8308258" y="1569987"/>
            <a:ext cx="3687097" cy="412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Abstração de Implementação</a:t>
            </a:r>
          </a:p>
          <a:p>
            <a:pPr lvl="1"/>
            <a:r>
              <a:rPr lang="pt-BR" dirty="0"/>
              <a:t>Quando você deseja ocultar os detalhes da implementação de uma coleção e fornecer uma interface simples e uniforme.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D0446-A599-CFA8-A5DE-B578D9806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D6C3E-1EBB-1A95-0788-A1517BAA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Problemas específicos resolvidos pelo Iterator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5C20E-B5D4-A751-42F2-3B75C2FC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31845"/>
            <a:ext cx="11307418" cy="4403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200" b="1" dirty="0"/>
              <a:t>Manipulação de grandes conjuntos de dados sem exceder a memória: </a:t>
            </a:r>
            <a:r>
              <a:rPr lang="pt-BR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 sistemas onde os conjuntos de dados são muito grandes para caber na memória, o Iterator permite acessar um elemento de cada vez, sem a necessidade de carregar toda a coleção na memória.</a:t>
            </a:r>
            <a:endParaRPr lang="pt-BR" sz="2200" dirty="0"/>
          </a:p>
          <a:p>
            <a:pPr>
              <a:lnSpc>
                <a:spcPct val="100000"/>
              </a:lnSpc>
            </a:pPr>
            <a:r>
              <a:rPr lang="pt-BR" sz="2200" b="1" dirty="0"/>
              <a:t>Execução eficiente com lazy evaluation: </a:t>
            </a:r>
            <a:r>
              <a:rPr lang="pt-BR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 Iterator pode implementar a técnica de </a:t>
            </a:r>
            <a:r>
              <a:rPr lang="pt-BR" sz="22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lazy evaluation</a:t>
            </a:r>
            <a:r>
              <a:rPr lang="pt-BR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que significa que os dados são calculados apenas quando são necessários.</a:t>
            </a:r>
            <a:endParaRPr lang="pt-BR" sz="2200" b="1" dirty="0"/>
          </a:p>
          <a:p>
            <a:pPr>
              <a:lnSpc>
                <a:spcPct val="100000"/>
              </a:lnSpc>
            </a:pPr>
            <a:r>
              <a:rPr lang="pt-BR" sz="2200" b="1" dirty="0"/>
              <a:t>Processamento contínuo de streams de dados: </a:t>
            </a:r>
            <a:r>
              <a:rPr lang="pt-BR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Quando se trabalha com dados em tempo real (streams), como dados de sensores ou logs de servidor, o Iterator permite a leitura e processamento contínuo desses dados.</a:t>
            </a:r>
            <a:endParaRPr lang="pt-BR" sz="2200" b="1" dirty="0"/>
          </a:p>
          <a:p>
            <a:pPr>
              <a:lnSpc>
                <a:spcPct val="100000"/>
              </a:lnSpc>
            </a:pPr>
            <a:r>
              <a:rPr lang="pt-BR" sz="2200" b="1" dirty="0"/>
              <a:t>Geração dinâmica de sequências infinitas: </a:t>
            </a:r>
            <a:r>
              <a:rPr lang="pt-BR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 Iterator, é possível criar sequências que podem teoricamente ser infinitas, como a sequência de Fibonacci ou números primos.</a:t>
            </a:r>
            <a:endParaRPr lang="pt-BR" sz="2200" b="1" dirty="0"/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825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8642-3B23-FE03-B6E3-AE021EB6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915E-6D42-AEF2-BE75-830E31F4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318314"/>
            <a:ext cx="8632723" cy="627933"/>
          </a:xfrm>
        </p:spPr>
        <p:txBody>
          <a:bodyPr>
            <a:normAutofit fontScale="90000"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3D6772-1DF5-473E-ECE2-CE9E3BC2543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8258" y="1343140"/>
            <a:ext cx="115037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Economia de Memória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Iteradores geram itens um a um, sem precisar carregar toda a coleção na memória. Isso é especialmente útil para lidar com grandes conjuntos de dados.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Eficiência em Grandes Conjuntos de Dados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Como iteradores acessam um elemento por vez, eles evitam o processamento desnecessário de grandes volumes de dados de uma só vez.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Lazy Evaluation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Os elementos de um iterador são gerados apenas quando solicitados. Isso torna iteradores ideais para operações como streaming de dados ou leitura de grandes arquivos que podem ser processados gradualmente.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Flexibilidade em Loops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Iteradores facilitam a implementação de loops que processam cada item de uma sequência sem precisar acessar a coleção diretamente.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4732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0FEA7-271F-EAA7-33B0-3D7F6763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A46CE-F333-A693-54DB-A35B2328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275303"/>
            <a:ext cx="8632723" cy="627933"/>
          </a:xfrm>
        </p:spPr>
        <p:txBody>
          <a:bodyPr>
            <a:normAutofit fontScale="90000"/>
          </a:bodyPr>
          <a:lstStyle/>
          <a:p>
            <a:r>
              <a:rPr lang="pt-BR" dirty="0"/>
              <a:t>Desvantagens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94BCB2-2CA9-25EA-82D3-76B18596E40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27587" y="1300204"/>
            <a:ext cx="1156273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Iteradores são Descartáveis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Depois de iterar até o fim de um iterador, ele não pode ser "resetado" ou reiniciado. Para iterar novamente, é necessário criar um novo iterador.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Sem Acesso Direto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Diferente de listas e outras coleções, iteradores não permitem acessar um item específico por índice. A única forma de obter elementos é avançando sequencialmente.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Difícil de Depurar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Como iteradores geram valores um a um, pode ser difícil verificar o estado do iterador ou retroceder caso algo dê errado durante o processamento.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Potencial para Exceções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Quando se chega ao fim de um iterador, ele gera uma exceção StopIteration. Isso precisa ser tratado adequadamente, o que pode aumentar a complexidade do código.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188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FBFE9-C574-30EE-DDC4-AA0EBDF0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C52EB4-50D4-D8C0-EDA6-E7B7AFC2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" y="188843"/>
            <a:ext cx="11597345" cy="53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5E2A0-A18B-E7CC-7D05-56E83C70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4A9D-FD7D-5ED5-9F54-93047EEA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131" y="3936891"/>
            <a:ext cx="4147737" cy="1295510"/>
          </a:xfrm>
        </p:spPr>
        <p:txBody>
          <a:bodyPr>
            <a:normAutofit/>
          </a:bodyPr>
          <a:lstStyle/>
          <a:p>
            <a:r>
              <a:rPr lang="pt-BR" sz="3600" dirty="0"/>
              <a:t>Exemplo Prático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65378-EEA6-FBD8-9708-6AB7A88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45" y="256308"/>
            <a:ext cx="8983362" cy="34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4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6261F-970C-9A87-6CCE-B5FBFC59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Mediator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F646E-95ED-5036-3799-ADC0C8E0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padrão de design comportamental que centraliza as interações complexas entre objetos.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Tem como </a:t>
            </a:r>
            <a:r>
              <a:rPr lang="pt-BR" b="1" dirty="0"/>
              <a:t>Função Principal</a:t>
            </a:r>
            <a:r>
              <a:rPr lang="pt-BR" dirty="0"/>
              <a:t> controla a comunicação entre objetos, conhecidos como "colaboradores", através de um mediador único. Com isso, evita-se a necessidade de cada objeto manter referências a todos os outros com os quais precisa se comunicar.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38544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993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Cambria</vt:lpstr>
      <vt:lpstr>Century Gothic</vt:lpstr>
      <vt:lpstr>Wingdings</vt:lpstr>
      <vt:lpstr>Tema do Office</vt:lpstr>
      <vt:lpstr>Padrões de Projetos: ITERATOR  / MEDIATOR</vt:lpstr>
      <vt:lpstr>O que é o Iterator ?</vt:lpstr>
      <vt:lpstr>Quando usar o Iterator?</vt:lpstr>
      <vt:lpstr>Problemas específicos resolvidos pelo Iterator</vt:lpstr>
      <vt:lpstr>Vantagens</vt:lpstr>
      <vt:lpstr>Desvantagens</vt:lpstr>
      <vt:lpstr>PowerPoint Presentation</vt:lpstr>
      <vt:lpstr>Exemplo Prático</vt:lpstr>
      <vt:lpstr>O que é o Mediator?</vt:lpstr>
      <vt:lpstr>No padrão Mediator, os principais componentes são:</vt:lpstr>
      <vt:lpstr>PowerPoint Presentation</vt:lpstr>
      <vt:lpstr>Exemplo de Problema</vt:lpstr>
      <vt:lpstr>Solução com o Mediator</vt:lpstr>
      <vt:lpstr>Interface Mediator</vt:lpstr>
      <vt:lpstr>Mediador Concreto (ConcreteMediator)</vt:lpstr>
      <vt:lpstr>Classe Colleague (Usuário)</vt:lpstr>
      <vt:lpstr>Colleague Concreto (Usuário Concreto)</vt:lpstr>
      <vt:lpstr>Exemplo de Uso do Padrão Mediator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Wellington Pozzebon</dc:creator>
  <cp:lastModifiedBy>Vitória de Oliveira Bomfim</cp:lastModifiedBy>
  <cp:revision>25</cp:revision>
  <dcterms:created xsi:type="dcterms:W3CDTF">2024-10-14T22:40:22Z</dcterms:created>
  <dcterms:modified xsi:type="dcterms:W3CDTF">2024-11-05T00:17:24Z</dcterms:modified>
</cp:coreProperties>
</file>