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58" r:id="rId3"/>
    <p:sldId id="29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97" r:id="rId12"/>
    <p:sldId id="298" r:id="rId13"/>
    <p:sldId id="299" r:id="rId14"/>
  </p:sldIdLst>
  <p:sldSz cx="9144000" cy="5143500" type="screen16x9"/>
  <p:notesSz cx="6858000" cy="9144000"/>
  <p:embeddedFontLst>
    <p:embeddedFont>
      <p:font typeface="Anek Devanagari" panose="020B0604020202020204" charset="0"/>
      <p:regular r:id="rId16"/>
      <p:bold r:id="rId17"/>
    </p:embeddedFont>
    <p:embeddedFont>
      <p:font typeface="IBM Plex Sans SemiBold" panose="020B0703050203000203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3A86EE-20C4-49EF-B56E-6F4172107DF0}">
  <a:tblStyle styleId="{9D3A86EE-20C4-49EF-B56E-6F4172107D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45" autoAdjust="0"/>
  </p:normalViewPr>
  <p:slideViewPr>
    <p:cSldViewPr snapToGrid="0">
      <p:cViewPr varScale="1">
        <p:scale>
          <a:sx n="85" d="100"/>
          <a:sy n="85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547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01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35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04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013acee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013acee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013acee2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013acee2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b0f9523d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b0f9523d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1783374" y="-2836294"/>
            <a:ext cx="13605370" cy="8269844"/>
            <a:chOff x="-1783374" y="-2836294"/>
            <a:chExt cx="13605370" cy="8269844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992710">
              <a:off x="-1182086" y="-168532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3950" y="-51550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31000" y="3941375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83950" y="2329175"/>
              <a:ext cx="867850" cy="86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2"/>
            <p:cNvSpPr/>
            <p:nvPr/>
          </p:nvSpPr>
          <p:spPr>
            <a:xfrm>
              <a:off x="857100" y="482100"/>
              <a:ext cx="7429800" cy="4179300"/>
            </a:xfrm>
            <a:prstGeom prst="roundRect">
              <a:avLst>
                <a:gd name="adj" fmla="val 3461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" name="Google Shape;16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999998">
              <a:off x="7627199" y="3549699"/>
              <a:ext cx="1592413" cy="1592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2139668">
              <a:off x="-176076" y="4511558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683300" y="-117400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2519799">
              <a:off x="97649" y="3731158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461716">
              <a:off x="6386562" y="-1685335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622325" y="633400"/>
            <a:ext cx="5899500" cy="29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622325" y="3593600"/>
            <a:ext cx="5899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3"/>
          <p:cNvGrpSpPr/>
          <p:nvPr/>
        </p:nvGrpSpPr>
        <p:grpSpPr>
          <a:xfrm>
            <a:off x="-641665" y="-3088019"/>
            <a:ext cx="13520121" cy="8559969"/>
            <a:chOff x="-641665" y="-3088019"/>
            <a:chExt cx="13520121" cy="8559969"/>
          </a:xfrm>
        </p:grpSpPr>
        <p:pic>
          <p:nvPicPr>
            <p:cNvPr id="146" name="Google Shape;14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992710">
              <a:off x="7503189" y="-1937047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26575" y="-786025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531575" y="1017725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900" y="4604100"/>
              <a:ext cx="867850" cy="86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100004">
              <a:off x="-311862" y="-639750"/>
              <a:ext cx="1592410" cy="1592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3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2" name="Google Shape;152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3674975">
              <a:off x="201136" y="4117403"/>
              <a:ext cx="893759" cy="97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1689277">
              <a:off x="8193899" y="4617033"/>
              <a:ext cx="1230655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6506431">
              <a:off x="8193898" y="3731158"/>
              <a:ext cx="1230657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3941477">
              <a:off x="-59770" y="3585309"/>
              <a:ext cx="417989" cy="2867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2"/>
          </p:nvPr>
        </p:nvSpPr>
        <p:spPr>
          <a:xfrm>
            <a:off x="1908142" y="13922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3"/>
          </p:nvPr>
        </p:nvSpPr>
        <p:spPr>
          <a:xfrm>
            <a:off x="5651877" y="13922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1"/>
          </p:nvPr>
        </p:nvSpPr>
        <p:spPr>
          <a:xfrm>
            <a:off x="1908154" y="2091850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4"/>
          </p:nvPr>
        </p:nvSpPr>
        <p:spPr>
          <a:xfrm>
            <a:off x="5651879" y="2091850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5"/>
          </p:nvPr>
        </p:nvSpPr>
        <p:spPr>
          <a:xfrm>
            <a:off x="1908152" y="29167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6"/>
          </p:nvPr>
        </p:nvSpPr>
        <p:spPr>
          <a:xfrm>
            <a:off x="5651868" y="29167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7"/>
          </p:nvPr>
        </p:nvSpPr>
        <p:spPr>
          <a:xfrm>
            <a:off x="1908183" y="3616350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8"/>
          </p:nvPr>
        </p:nvSpPr>
        <p:spPr>
          <a:xfrm>
            <a:off x="5651884" y="3616350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9" hasCustomPrompt="1"/>
          </p:nvPr>
        </p:nvSpPr>
        <p:spPr>
          <a:xfrm>
            <a:off x="908216" y="15298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13" hasCustomPrompt="1"/>
          </p:nvPr>
        </p:nvSpPr>
        <p:spPr>
          <a:xfrm>
            <a:off x="908216" y="30567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4" hasCustomPrompt="1"/>
          </p:nvPr>
        </p:nvSpPr>
        <p:spPr>
          <a:xfrm>
            <a:off x="4651991" y="15298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5" hasCustomPrompt="1"/>
          </p:nvPr>
        </p:nvSpPr>
        <p:spPr>
          <a:xfrm>
            <a:off x="4651991" y="30567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807291" flipH="1">
            <a:off x="7809767" y="3540737"/>
            <a:ext cx="4609067" cy="366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125025" flipH="1">
            <a:off x="201136" y="-40108"/>
            <a:ext cx="893759" cy="97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3326575" y="4511269"/>
            <a:ext cx="1325425" cy="13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-531575" y="2851044"/>
            <a:ext cx="1181900" cy="11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6944125" y="-328456"/>
            <a:ext cx="867850" cy="8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name="adj" fmla="val 2824"/>
            </a:avLst>
          </a:prstGeom>
          <a:solidFill>
            <a:srgbClr val="000000">
              <a:alpha val="2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699996" flipH="1">
            <a:off x="-311862" y="4098000"/>
            <a:ext cx="1592410" cy="159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9110723" flipH="1">
            <a:off x="8193899" y="248550"/>
            <a:ext cx="1230655" cy="18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293569" flipH="1">
            <a:off x="8193898" y="1134424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6858523" flipH="1">
            <a:off x="-59770" y="1178565"/>
            <a:ext cx="417989" cy="28679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1206957" y="155270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title" idx="2"/>
          </p:nvPr>
        </p:nvSpPr>
        <p:spPr>
          <a:xfrm>
            <a:off x="5058538" y="155270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1"/>
          </p:nvPr>
        </p:nvSpPr>
        <p:spPr>
          <a:xfrm>
            <a:off x="1206950" y="1946300"/>
            <a:ext cx="2878500" cy="7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3"/>
          </p:nvPr>
        </p:nvSpPr>
        <p:spPr>
          <a:xfrm>
            <a:off x="5058528" y="1946300"/>
            <a:ext cx="2878500" cy="7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title" idx="4"/>
          </p:nvPr>
        </p:nvSpPr>
        <p:spPr>
          <a:xfrm>
            <a:off x="1206957" y="307720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title" idx="5"/>
          </p:nvPr>
        </p:nvSpPr>
        <p:spPr>
          <a:xfrm>
            <a:off x="5058538" y="307720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subTitle" idx="6"/>
          </p:nvPr>
        </p:nvSpPr>
        <p:spPr>
          <a:xfrm>
            <a:off x="1206950" y="3470800"/>
            <a:ext cx="2878500" cy="7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7"/>
          </p:nvPr>
        </p:nvSpPr>
        <p:spPr>
          <a:xfrm>
            <a:off x="5058528" y="3470800"/>
            <a:ext cx="2878500" cy="7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 l="55046" b="44610"/>
          <a:stretch/>
        </p:blipFill>
        <p:spPr>
          <a:xfrm rot="7090911" flipH="1">
            <a:off x="-838865" y="3861612"/>
            <a:ext cx="2146106" cy="210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987450" y="-786025"/>
            <a:ext cx="1325425" cy="13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472450" y="2541788"/>
            <a:ext cx="1181900" cy="11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name="adj" fmla="val 2824"/>
            </a:avLst>
          </a:prstGeom>
          <a:solidFill>
            <a:srgbClr val="000000">
              <a:alpha val="2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96037" y="41701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672961">
            <a:off x="8081711" y="-61684"/>
            <a:ext cx="893758" cy="97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557597">
            <a:off x="688080" y="97409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043034">
            <a:off x="-533026" y="446846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311549">
            <a:off x="-277452" y="1313471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891600">
            <a:off x="7855800" y="4212163"/>
            <a:ext cx="1592412" cy="159241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9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1900" y="1495138"/>
            <a:ext cx="1181900" cy="11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7"/>
          <p:cNvPicPr preferRelativeResize="0"/>
          <p:nvPr/>
        </p:nvPicPr>
        <p:blipFill rotWithShape="1">
          <a:blip r:embed="rId4">
            <a:alphaModFix/>
          </a:blip>
          <a:srcRect l="55947"/>
          <a:stretch/>
        </p:blipFill>
        <p:spPr>
          <a:xfrm rot="-981166" flipH="1">
            <a:off x="8011299" y="-1005438"/>
            <a:ext cx="1713300" cy="308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725" y="4685875"/>
            <a:ext cx="1325425" cy="13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846732">
            <a:off x="-531437" y="3905699"/>
            <a:ext cx="1592411" cy="159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225" y="-328450"/>
            <a:ext cx="867850" cy="8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7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name="adj" fmla="val 2824"/>
            </a:avLst>
          </a:prstGeom>
          <a:solidFill>
            <a:srgbClr val="000000">
              <a:alpha val="2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35" name="Google Shape;23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502482">
            <a:off x="900605" y="17763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171204">
            <a:off x="8363536" y="4318729"/>
            <a:ext cx="893759" cy="97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7443865">
            <a:off x="-123527" y="477184"/>
            <a:ext cx="1230658" cy="18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19"/>
          <p:cNvGrpSpPr/>
          <p:nvPr/>
        </p:nvGrpSpPr>
        <p:grpSpPr>
          <a:xfrm>
            <a:off x="-3011274" y="-531456"/>
            <a:ext cx="14833270" cy="9320061"/>
            <a:chOff x="-3011274" y="-531456"/>
            <a:chExt cx="14833270" cy="9320061"/>
          </a:xfrm>
        </p:grpSpPr>
        <p:pic>
          <p:nvPicPr>
            <p:cNvPr id="258" name="Google Shape;25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338284">
              <a:off x="-2349820" y="3916719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807290">
              <a:off x="6446729" y="334614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19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1" name="Google Shape;26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477123" y="3604994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816548" y="-531456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660332">
              <a:off x="8218394" y="38700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67127" y="4195944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280201">
              <a:off x="7944668" y="819100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618989" y="-433137"/>
              <a:ext cx="1592413" cy="15924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0"/>
          <p:cNvGrpSpPr/>
          <p:nvPr/>
        </p:nvGrpSpPr>
        <p:grpSpPr>
          <a:xfrm>
            <a:off x="-641665" y="-3088019"/>
            <a:ext cx="13520121" cy="8559969"/>
            <a:chOff x="-641665" y="-3088019"/>
            <a:chExt cx="13520121" cy="8559969"/>
          </a:xfrm>
        </p:grpSpPr>
        <p:pic>
          <p:nvPicPr>
            <p:cNvPr id="270" name="Google Shape;27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992710">
              <a:off x="7503189" y="-1937047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26575" y="-786025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531575" y="1017725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900" y="4604100"/>
              <a:ext cx="867850" cy="86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100004">
              <a:off x="-311862" y="-639750"/>
              <a:ext cx="1592410" cy="1592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20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6" name="Google Shape;276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3674975">
              <a:off x="201136" y="4117403"/>
              <a:ext cx="893759" cy="97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1689277">
              <a:off x="8193899" y="4617033"/>
              <a:ext cx="1230655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6506431">
              <a:off x="8193898" y="3731158"/>
              <a:ext cx="1230657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3941477">
              <a:off x="-59770" y="3585309"/>
              <a:ext cx="417989" cy="2867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23474" flipH="1">
            <a:off x="4573963" y="-1519848"/>
            <a:ext cx="4773981" cy="379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8925" y="4013150"/>
            <a:ext cx="1181900" cy="11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575" y="1054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849" y="2615249"/>
            <a:ext cx="1223100" cy="1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name="adj" fmla="val 2824"/>
            </a:avLst>
          </a:prstGeom>
          <a:solidFill>
            <a:srgbClr val="000000">
              <a:alpha val="2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66803">
            <a:off x="112486" y="52715"/>
            <a:ext cx="893759" cy="97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099994">
            <a:off x="8028124" y="3420057"/>
            <a:ext cx="1230655" cy="18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188608">
            <a:off x="5885899" y="4511558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528474">
            <a:off x="8434467" y="393643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3">
            <a:alphaModFix/>
          </a:blip>
          <a:srcRect l="55046" b="20647"/>
          <a:stretch/>
        </p:blipFill>
        <p:spPr>
          <a:xfrm rot="9035121" flipH="1">
            <a:off x="-513687" y="3557488"/>
            <a:ext cx="2146103" cy="30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557597">
            <a:off x="-86970" y="9808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925239">
            <a:off x="7680780" y="98084"/>
            <a:ext cx="417989" cy="28679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712975" y="2235050"/>
            <a:ext cx="4458600" cy="14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712975" y="661875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712975" y="3715250"/>
            <a:ext cx="44586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>
            <a:off x="5437725" y="539400"/>
            <a:ext cx="3164400" cy="406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5"/>
          <p:cNvGrpSpPr/>
          <p:nvPr/>
        </p:nvGrpSpPr>
        <p:grpSpPr>
          <a:xfrm>
            <a:off x="-3011274" y="-531456"/>
            <a:ext cx="14833270" cy="9320061"/>
            <a:chOff x="-3011274" y="-531456"/>
            <a:chExt cx="14833270" cy="9320061"/>
          </a:xfrm>
        </p:grpSpPr>
        <p:pic>
          <p:nvPicPr>
            <p:cNvPr id="58" name="Google Shape;5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338284">
              <a:off x="-2349820" y="3916719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807290">
              <a:off x="6446729" y="334614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5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1" name="Google Shape;61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477123" y="3604994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816548" y="-531456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660332">
              <a:off x="8218394" y="38700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67127" y="4195944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280201">
              <a:off x="7944668" y="819100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618989" y="-433137"/>
              <a:ext cx="1592413" cy="15924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725" y="4685875"/>
            <a:ext cx="1325425" cy="13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1900" y="1495138"/>
            <a:ext cx="1181900" cy="11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6"/>
          <p:cNvPicPr preferRelativeResize="0"/>
          <p:nvPr/>
        </p:nvPicPr>
        <p:blipFill rotWithShape="1">
          <a:blip r:embed="rId4">
            <a:alphaModFix/>
          </a:blip>
          <a:srcRect l="55947"/>
          <a:stretch/>
        </p:blipFill>
        <p:spPr>
          <a:xfrm rot="-1899984">
            <a:off x="-563976" y="3260588"/>
            <a:ext cx="1713300" cy="308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443865">
            <a:off x="-123527" y="477184"/>
            <a:ext cx="1230658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7289723">
            <a:off x="7917738" y="-226476"/>
            <a:ext cx="1592410" cy="159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225" y="-328450"/>
            <a:ext cx="867850" cy="8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6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name="adj" fmla="val 2824"/>
            </a:avLst>
          </a:prstGeom>
          <a:solidFill>
            <a:srgbClr val="000000">
              <a:alpha val="2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502482">
            <a:off x="900605" y="17763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171204">
            <a:off x="8363536" y="4318729"/>
            <a:ext cx="893759" cy="97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212" y="27991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063" y="438202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688" y="1054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682727" flipH="1">
            <a:off x="-2346207" y="-781175"/>
            <a:ext cx="4773981" cy="379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3">
            <a:off x="5934691" y="2989952"/>
            <a:ext cx="4773983" cy="379263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7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name="adj" fmla="val 2824"/>
            </a:avLst>
          </a:prstGeom>
          <a:solidFill>
            <a:srgbClr val="000000">
              <a:alpha val="2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8608">
            <a:off x="97649" y="4511558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528474">
            <a:off x="146717" y="474288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2699" y="-256815"/>
            <a:ext cx="1592413" cy="15924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1073275" y="1430888"/>
            <a:ext cx="69978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"/>
          </p:nvPr>
        </p:nvSpPr>
        <p:spPr>
          <a:xfrm>
            <a:off x="1073275" y="2753513"/>
            <a:ext cx="69978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325" y="-1746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000" y="41701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7275" y="9064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682727">
            <a:off x="6765043" y="-781175"/>
            <a:ext cx="4773981" cy="379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100003" flipH="1">
            <a:off x="-1515858" y="2989952"/>
            <a:ext cx="4773983" cy="379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8"/>
          <p:cNvSpPr/>
          <p:nvPr/>
        </p:nvSpPr>
        <p:spPr>
          <a:xfrm flipH="1">
            <a:off x="365850" y="262225"/>
            <a:ext cx="8412300" cy="4619100"/>
          </a:xfrm>
          <a:prstGeom prst="roundRect">
            <a:avLst>
              <a:gd name="adj" fmla="val 2824"/>
            </a:avLst>
          </a:prstGeom>
          <a:solidFill>
            <a:srgbClr val="000000">
              <a:alpha val="2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188608" flipH="1">
            <a:off x="7864511" y="4511558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528474" flipH="1">
            <a:off x="8628110" y="474288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845175" flipH="1">
            <a:off x="-308394" y="-390716"/>
            <a:ext cx="1592411" cy="159242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4013100" y="1543050"/>
            <a:ext cx="4410300" cy="20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8"/>
          <p:cNvSpPr>
            <a:spLocks noGrp="1"/>
          </p:cNvSpPr>
          <p:nvPr>
            <p:ph type="pic" idx="2"/>
          </p:nvPr>
        </p:nvSpPr>
        <p:spPr>
          <a:xfrm>
            <a:off x="560575" y="539400"/>
            <a:ext cx="3164400" cy="406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-3011274" y="-531456"/>
            <a:ext cx="14833270" cy="9320061"/>
            <a:chOff x="-3011274" y="-531456"/>
            <a:chExt cx="14833270" cy="9320061"/>
          </a:xfrm>
        </p:grpSpPr>
        <p:pic>
          <p:nvPicPr>
            <p:cNvPr id="113" name="Google Shape;113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338284">
              <a:off x="-2349820" y="3916719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807290">
              <a:off x="6446729" y="334614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9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6" name="Google Shape;116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477123" y="3604994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816548" y="-531456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660332">
              <a:off x="8218394" y="38700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67127" y="4195944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280201">
              <a:off x="7944668" y="819100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618989" y="-433137"/>
              <a:ext cx="1592413" cy="15924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10"/>
          <p:cNvSpPr txBox="1">
            <a:spLocks noGrp="1"/>
          </p:cNvSpPr>
          <p:nvPr>
            <p:ph type="body" idx="1"/>
          </p:nvPr>
        </p:nvSpPr>
        <p:spPr>
          <a:xfrm>
            <a:off x="720000" y="3999000"/>
            <a:ext cx="7704000" cy="60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 SemiBold"/>
              <a:buNone/>
              <a:defRPr sz="4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5" r:id="rId14"/>
    <p:sldLayoutId id="214748366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46962"/>
          </p15:clr>
        </p15:guide>
        <p15:guide id="2" pos="449">
          <p15:clr>
            <a:srgbClr val="E46962"/>
          </p15:clr>
        </p15:guide>
        <p15:guide id="3" pos="5306">
          <p15:clr>
            <a:srgbClr val="E46962"/>
          </p15:clr>
        </p15:guide>
        <p15:guide id="4" orient="horz" pos="290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>
            <a:spLocks noGrp="1"/>
          </p:cNvSpPr>
          <p:nvPr>
            <p:ph type="ctrTitle"/>
          </p:nvPr>
        </p:nvSpPr>
        <p:spPr>
          <a:xfrm>
            <a:off x="1622250" y="744912"/>
            <a:ext cx="5899500" cy="29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Trabalho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Interdisciplinar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1"/>
          </p:nvPr>
        </p:nvSpPr>
        <p:spPr>
          <a:xfrm>
            <a:off x="1622325" y="3593600"/>
            <a:ext cx="5899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Professor Pedro Alves e Túlio Nogueira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xfrm>
            <a:off x="886077" y="745067"/>
            <a:ext cx="1970012" cy="687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PROJETO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25A366-F060-C069-F08D-C44C2D4B895D}"/>
              </a:ext>
            </a:extLst>
          </p:cNvPr>
          <p:cNvSpPr txBox="1"/>
          <p:nvPr/>
        </p:nvSpPr>
        <p:spPr>
          <a:xfrm>
            <a:off x="1061155" y="1569156"/>
            <a:ext cx="6073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Após a criação do protótipo interativo, o grupo desenvolveu as telas reais.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Cada tela  e funcionalidade ficou responsável por um integrante do grupo.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O desenvolvimento do projeto foi totalmente front-end.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Utilizamos HTML, CSS, Javascript, LocalStorage/JSON Server e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xfrm>
            <a:off x="1631554" y="331258"/>
            <a:ext cx="1970012" cy="687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PROJETO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A34310-A601-DB9A-AC6F-763E28AE2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54" y="1019174"/>
            <a:ext cx="6204246" cy="31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4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xfrm>
            <a:off x="1631554" y="342547"/>
            <a:ext cx="1970012" cy="687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PROJETO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B6D81A-D6FC-B17C-3962-C73D4F79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33" y="1036864"/>
            <a:ext cx="6366934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xfrm>
            <a:off x="2695377" y="2092324"/>
            <a:ext cx="3595201" cy="687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OBRIGADO!</a:t>
            </a:r>
            <a:endParaRPr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1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634796" y="984010"/>
            <a:ext cx="395236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NOME DO PROJETO: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B3D20E6-8744-8125-D20E-DC16DD22770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38903" y="1215444"/>
            <a:ext cx="2583900" cy="775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5">
                    <a:lumMod val="95000"/>
                  </a:schemeClr>
                </a:solidFill>
                <a:latin typeface="+mn-lt"/>
              </a:rPr>
              <a:t>VACINE-SE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1546F40-FB6A-C454-8930-DA16322958A6}"/>
              </a:ext>
            </a:extLst>
          </p:cNvPr>
          <p:cNvCxnSpPr>
            <a:cxnSpLocks/>
          </p:cNvCxnSpPr>
          <p:nvPr/>
        </p:nvCxnSpPr>
        <p:spPr>
          <a:xfrm>
            <a:off x="495070" y="2330605"/>
            <a:ext cx="3980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309;p26">
            <a:extLst>
              <a:ext uri="{FF2B5EF4-FFF2-40B4-BE49-F238E27FC236}">
                <a16:creationId xmlns:a16="http://schemas.microsoft.com/office/drawing/2014/main" id="{DF9012B5-A277-0169-7842-0FD17E7D0F0A}"/>
              </a:ext>
            </a:extLst>
          </p:cNvPr>
          <p:cNvSpPr txBox="1">
            <a:spLocks/>
          </p:cNvSpPr>
          <p:nvPr/>
        </p:nvSpPr>
        <p:spPr>
          <a:xfrm>
            <a:off x="-245327" y="2626191"/>
            <a:ext cx="39523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TEMA DO PROJETO:</a:t>
            </a:r>
          </a:p>
        </p:txBody>
      </p:sp>
      <p:sp>
        <p:nvSpPr>
          <p:cNvPr id="30" name="Título 2">
            <a:extLst>
              <a:ext uri="{FF2B5EF4-FFF2-40B4-BE49-F238E27FC236}">
                <a16:creationId xmlns:a16="http://schemas.microsoft.com/office/drawing/2014/main" id="{E2FCFF2A-95C0-17B4-57F4-0D5DF066FB61}"/>
              </a:ext>
            </a:extLst>
          </p:cNvPr>
          <p:cNvSpPr txBox="1">
            <a:spLocks/>
          </p:cNvSpPr>
          <p:nvPr/>
        </p:nvSpPr>
        <p:spPr>
          <a:xfrm>
            <a:off x="327802" y="3104501"/>
            <a:ext cx="3758784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pPr algn="ctr"/>
            <a:r>
              <a:rPr lang="pt-BR" dirty="0">
                <a:solidFill>
                  <a:schemeClr val="accent5">
                    <a:lumMod val="95000"/>
                  </a:schemeClr>
                </a:solidFill>
                <a:latin typeface="+mn-lt"/>
              </a:rPr>
              <a:t>CARTÃO DE VACINA DIGITAL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762699" y="1188681"/>
            <a:ext cx="395236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ACADÊMICOS: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1546F40-FB6A-C454-8930-DA16322958A6}"/>
              </a:ext>
            </a:extLst>
          </p:cNvPr>
          <p:cNvCxnSpPr>
            <a:cxnSpLocks/>
          </p:cNvCxnSpPr>
          <p:nvPr/>
        </p:nvCxnSpPr>
        <p:spPr>
          <a:xfrm>
            <a:off x="466445" y="1761381"/>
            <a:ext cx="2945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2">
            <a:extLst>
              <a:ext uri="{FF2B5EF4-FFF2-40B4-BE49-F238E27FC236}">
                <a16:creationId xmlns:a16="http://schemas.microsoft.com/office/drawing/2014/main" id="{E2FCFF2A-95C0-17B4-57F4-0D5DF066FB61}"/>
              </a:ext>
            </a:extLst>
          </p:cNvPr>
          <p:cNvSpPr txBox="1">
            <a:spLocks/>
          </p:cNvSpPr>
          <p:nvPr/>
        </p:nvSpPr>
        <p:spPr>
          <a:xfrm>
            <a:off x="644865" y="3700734"/>
            <a:ext cx="3758784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5">
                    <a:lumMod val="95000"/>
                  </a:schemeClr>
                </a:solidFill>
                <a:latin typeface="+mn-lt"/>
              </a:rPr>
              <a:t>Bárbara Guimarães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5">
                    <a:lumMod val="95000"/>
                  </a:schemeClr>
                </a:solidFill>
                <a:latin typeface="+mn-lt"/>
              </a:rPr>
              <a:t>Jennifer Gabriela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5">
                    <a:lumMod val="95000"/>
                  </a:schemeClr>
                </a:solidFill>
                <a:latin typeface="+mn-lt"/>
              </a:rPr>
              <a:t>Maria Eduarda Rodrigues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5">
                    <a:lumMod val="95000"/>
                  </a:schemeClr>
                </a:solidFill>
                <a:latin typeface="+mn-lt"/>
              </a:rPr>
              <a:t>Marina Caputo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5">
                    <a:lumMod val="95000"/>
                  </a:schemeClr>
                </a:solidFill>
                <a:latin typeface="+mn-lt"/>
              </a:rPr>
              <a:t>Matheus Braga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5">
                    <a:lumMod val="95000"/>
                  </a:schemeClr>
                </a:solidFill>
                <a:latin typeface="+mn-lt"/>
              </a:rPr>
              <a:t>Natália Reis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5">
                  <a:lumMod val="9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641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>
            <a:spLocks noGrp="1"/>
          </p:cNvSpPr>
          <p:nvPr>
            <p:ph type="title"/>
          </p:nvPr>
        </p:nvSpPr>
        <p:spPr>
          <a:xfrm>
            <a:off x="806061" y="6924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INTRODUÇÃO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720000" y="1377488"/>
            <a:ext cx="7704000" cy="178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+mn-lt"/>
                <a:ea typeface="Anek Devanagari"/>
                <a:cs typeface="Anek Devanagari"/>
                <a:sym typeface="Anek Devanagari"/>
              </a:rPr>
              <a:t>O mundo ao longo dos anos passou a utilizar cada vez mais as tecnologias em atividades simples e do dia a dia.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tx1"/>
              </a:solidFill>
              <a:latin typeface="+mn-lt"/>
              <a:ea typeface="Anek Devanagari"/>
              <a:cs typeface="Anek Devanagari"/>
              <a:sym typeface="Anek Devanagari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+mn-lt"/>
                <a:ea typeface="Anek Devanagari"/>
                <a:cs typeface="Anek Devanagari"/>
                <a:sym typeface="Anek Devanagari"/>
              </a:rPr>
              <a:t>Com o aumento dessa utilização muitas ações e documentações deixaram de ser presencias e físicos.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tx1"/>
              </a:solidFill>
              <a:latin typeface="+mn-lt"/>
              <a:ea typeface="Anek Devanagari"/>
              <a:cs typeface="Anek Devanagari"/>
              <a:sym typeface="Anek Devanagari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+mn-lt"/>
                <a:ea typeface="Anek Devanagari"/>
                <a:cs typeface="Anek Devanagari"/>
                <a:sym typeface="Anek Devanagari"/>
              </a:rPr>
              <a:t>O grupo observou uma necessidade de criar um cartão de vacina digital, em que as pessoas terão um maior controle das datas, vacinações realizadas e futuras.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tx1"/>
              </a:solidFill>
              <a:latin typeface="+mn-lt"/>
              <a:ea typeface="Anek Devanagari"/>
              <a:cs typeface="Anek Devanagari"/>
              <a:sym typeface="Anek Devanagari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  <a:latin typeface="+mn-lt"/>
              <a:ea typeface="Anek Devanagari"/>
              <a:cs typeface="Anek Devanagari"/>
              <a:sym typeface="Anek Devanagari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3F122E6E-0ADD-31BC-633F-2C1005A547FA}"/>
              </a:ext>
            </a:extLst>
          </p:cNvPr>
          <p:cNvCxnSpPr>
            <a:cxnSpLocks/>
          </p:cNvCxnSpPr>
          <p:nvPr/>
        </p:nvCxnSpPr>
        <p:spPr>
          <a:xfrm>
            <a:off x="720000" y="1240763"/>
            <a:ext cx="2945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443699" y="878643"/>
            <a:ext cx="2576635" cy="7044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PROBLEMA: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1"/>
          </p:nvPr>
        </p:nvSpPr>
        <p:spPr>
          <a:xfrm>
            <a:off x="690673" y="1583065"/>
            <a:ext cx="44586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dirty="0">
                <a:latin typeface="+mn-lt"/>
              </a:rPr>
              <a:t>Cartão de vacina impresso guardado e incompleto.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dirty="0">
                <a:latin typeface="+mn-lt"/>
              </a:rPr>
              <a:t>Esquecimento das datas de vacinações e reforços.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dirty="0">
                <a:latin typeface="+mn-lt"/>
              </a:rPr>
              <a:t>Desinformação sobre novas campanhas e importância de vacinar.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CFD7303-45B2-DC47-A8DA-3100FE99A645}"/>
              </a:ext>
            </a:extLst>
          </p:cNvPr>
          <p:cNvCxnSpPr>
            <a:cxnSpLocks/>
          </p:cNvCxnSpPr>
          <p:nvPr/>
        </p:nvCxnSpPr>
        <p:spPr>
          <a:xfrm>
            <a:off x="690673" y="1583065"/>
            <a:ext cx="2945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>
            <a:spLocks noGrp="1"/>
          </p:cNvSpPr>
          <p:nvPr>
            <p:ph type="title"/>
          </p:nvPr>
        </p:nvSpPr>
        <p:spPr>
          <a:xfrm>
            <a:off x="259061" y="639627"/>
            <a:ext cx="4023007" cy="8244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METODOLOGIA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1" name="Google Shape;331;p28"/>
          <p:cNvSpPr txBox="1">
            <a:spLocks noGrp="1"/>
          </p:cNvSpPr>
          <p:nvPr>
            <p:ph type="subTitle" idx="1"/>
          </p:nvPr>
        </p:nvSpPr>
        <p:spPr>
          <a:xfrm>
            <a:off x="783168" y="1612650"/>
            <a:ext cx="69978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>
                <a:latin typeface="+mn-lt"/>
              </a:rPr>
              <a:t>Neste projeto foram utilizadas algumas técnicas, como: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dirty="0">
                <a:latin typeface="+mn-lt"/>
              </a:rPr>
              <a:t>Matriz CSD.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dirty="0">
                <a:latin typeface="+mn-lt"/>
              </a:rPr>
              <a:t>Fluxograma.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dirty="0">
                <a:latin typeface="+mn-lt"/>
              </a:rPr>
              <a:t>Mapa de Stakeholders.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dirty="0">
                <a:latin typeface="+mn-lt"/>
              </a:rPr>
              <a:t>Mapa de Priorização.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dirty="0">
                <a:latin typeface="+mn-lt"/>
              </a:rPr>
              <a:t>Mural de possibilidades.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dirty="0">
                <a:latin typeface="+mn-lt"/>
              </a:rPr>
              <a:t>Diagrama de Personas.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323A552C-E331-DDB4-DEFB-6CD017A80E2C}"/>
              </a:ext>
            </a:extLst>
          </p:cNvPr>
          <p:cNvCxnSpPr>
            <a:cxnSpLocks/>
          </p:cNvCxnSpPr>
          <p:nvPr/>
        </p:nvCxnSpPr>
        <p:spPr>
          <a:xfrm>
            <a:off x="968249" y="1463542"/>
            <a:ext cx="2945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/>
        </p:nvSpPr>
        <p:spPr>
          <a:xfrm>
            <a:off x="-397773" y="442404"/>
            <a:ext cx="4343458" cy="27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METODOLOGIAS</a:t>
            </a:r>
            <a:endParaRPr sz="1600" dirty="0">
              <a:solidFill>
                <a:schemeClr val="tx2">
                  <a:lumMod val="60000"/>
                  <a:lumOff val="40000"/>
                </a:schemeClr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E68328-1E60-BE77-DA48-AFCD31AFC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778061"/>
            <a:ext cx="3079755" cy="17315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7B94EC3-AF9C-3235-30B6-9BBB5A238B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8" y="830199"/>
            <a:ext cx="2893111" cy="1627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9C75355-A244-09A9-21F5-A76FA14988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48182"/>
            <a:ext cx="3079755" cy="17315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882FA24-74D1-E1CA-B996-C89ECEE8E9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" y="2906006"/>
            <a:ext cx="2943225" cy="1655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9273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PROTÓTIPO INTERATIVO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864478" y="892885"/>
            <a:ext cx="7186872" cy="158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+mn-lt"/>
                <a:ea typeface="IBM Plex Sans SemiBold"/>
                <a:cs typeface="IBM Plex Sans SemiBold"/>
                <a:sym typeface="IBM Plex Sans SemiBold"/>
              </a:rPr>
              <a:t>    Após utilizar as técnicas na identificação do problema, público alvo, interação das telas, identificação de requisitos funcionais e não funcionais, esclarecimento de dúvidas e certezas e a divisão de cada função, o grupo criou um protótipo interativo do projeto.</a:t>
            </a:r>
            <a:endParaRPr dirty="0">
              <a:solidFill>
                <a:schemeClr val="dk1"/>
              </a:solidFill>
              <a:latin typeface="+mn-lt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E5AE32C-1F12-F059-EA58-7E4574DF7AB2}"/>
              </a:ext>
            </a:extLst>
          </p:cNvPr>
          <p:cNvCxnSpPr>
            <a:cxnSpLocks/>
          </p:cNvCxnSpPr>
          <p:nvPr/>
        </p:nvCxnSpPr>
        <p:spPr>
          <a:xfrm>
            <a:off x="864478" y="1017725"/>
            <a:ext cx="2945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1CBD5C93-A9F3-F09B-4A5F-D136BBA4F0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78" y="2411579"/>
            <a:ext cx="2946932" cy="228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9213300-275A-BC7C-B5ED-5F749D4BA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92" y="2411579"/>
            <a:ext cx="3146867" cy="2326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C38A960A-C4F0-327A-FC51-A0937FF7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56" y="483460"/>
            <a:ext cx="3149600" cy="1941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38B55BC-62DD-097B-0B46-A662D8BEE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3460"/>
            <a:ext cx="3392695" cy="196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DBA057D-A239-F8AB-9DEA-441100BC5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56" y="2799642"/>
            <a:ext cx="3149600" cy="2124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BDC6BA2-826B-B9DC-96D2-138CA27B0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99642"/>
            <a:ext cx="3392695" cy="212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Innovation Consulting by Slidesgo">
  <a:themeElements>
    <a:clrScheme name="Simple Light">
      <a:dk1>
        <a:srgbClr val="FFFFFF"/>
      </a:dk1>
      <a:lt1>
        <a:srgbClr val="036286"/>
      </a:lt1>
      <a:dk2>
        <a:srgbClr val="53D3F8"/>
      </a:dk2>
      <a:lt2>
        <a:srgbClr val="249AC4"/>
      </a:lt2>
      <a:accent1>
        <a:srgbClr val="011E2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269</Words>
  <Application>Microsoft Office PowerPoint</Application>
  <PresentationFormat>Apresentação na tela 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Anek Devanagari</vt:lpstr>
      <vt:lpstr>IBM Plex Sans SemiBold</vt:lpstr>
      <vt:lpstr>Arial</vt:lpstr>
      <vt:lpstr>Open Sans</vt:lpstr>
      <vt:lpstr>Technology Innovation Consulting by Slidesgo</vt:lpstr>
      <vt:lpstr>Trabalho  Interdisciplinar</vt:lpstr>
      <vt:lpstr>NOME DO PROJETO:</vt:lpstr>
      <vt:lpstr>ACADÊMICOS:</vt:lpstr>
      <vt:lpstr>INTRODUÇÃO</vt:lpstr>
      <vt:lpstr>PROBLEMA:</vt:lpstr>
      <vt:lpstr>METODOLOGIA</vt:lpstr>
      <vt:lpstr>Apresentação do PowerPoint</vt:lpstr>
      <vt:lpstr>PROTÓTIPO INTERATIVO</vt:lpstr>
      <vt:lpstr>Apresentação do PowerPoint</vt:lpstr>
      <vt:lpstr>O PROJETO</vt:lpstr>
      <vt:lpstr>O PROJETO</vt:lpstr>
      <vt:lpstr>O PROJETO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Innovation Consulting</dc:title>
  <dc:creator>Barbara</dc:creator>
  <cp:lastModifiedBy>Barbara Silva Guimaraes Rosa</cp:lastModifiedBy>
  <cp:revision>6</cp:revision>
  <dcterms:modified xsi:type="dcterms:W3CDTF">2023-12-13T21:00:48Z</dcterms:modified>
</cp:coreProperties>
</file>