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rial Narr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rial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boldItalic.fntdata"/><Relationship Id="rId30" Type="http://schemas.openxmlformats.org/officeDocument/2006/relationships/font" Target="fonts/ArialNarrow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784" y="4343396"/>
            <a:ext cx="5486385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381171" y="685791"/>
            <a:ext cx="609629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784" y="4343396"/>
            <a:ext cx="5486363" cy="4114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381175" y="685791"/>
            <a:ext cx="6096262" cy="342906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784" y="4343396"/>
            <a:ext cx="5486363" cy="4114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381175" y="685791"/>
            <a:ext cx="6096262" cy="342906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784" y="4343396"/>
            <a:ext cx="5486363" cy="4114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381175" y="685791"/>
            <a:ext cx="6096262" cy="342906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784" y="4343396"/>
            <a:ext cx="5486363" cy="4114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381175" y="685791"/>
            <a:ext cx="6096262" cy="342906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784" y="4343396"/>
            <a:ext cx="5486385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1171" y="685791"/>
            <a:ext cx="609629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784" y="4343396"/>
            <a:ext cx="5486385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381171" y="685791"/>
            <a:ext cx="609629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784" y="4343396"/>
            <a:ext cx="5486385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381171" y="685791"/>
            <a:ext cx="609629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784" y="4343396"/>
            <a:ext cx="5486385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381171" y="685791"/>
            <a:ext cx="609629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784" y="4343396"/>
            <a:ext cx="5486385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1171" y="685791"/>
            <a:ext cx="609629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784" y="4343396"/>
            <a:ext cx="5486385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171" y="685791"/>
            <a:ext cx="609629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784" y="4343396"/>
            <a:ext cx="5486363" cy="4114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381175" y="685791"/>
            <a:ext cx="6096262" cy="342906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784" y="4343396"/>
            <a:ext cx="5486385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381171" y="685791"/>
            <a:ext cx="609629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784" y="4343396"/>
            <a:ext cx="5486363" cy="4114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-6350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000" u="none" cap="none" strike="noStrike"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81175" y="685791"/>
            <a:ext cx="6096262" cy="342906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517387" y="969531"/>
            <a:ext cx="7972678" cy="3829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17387" y="969531"/>
            <a:ext cx="7972678" cy="38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17387" y="969531"/>
            <a:ext cx="3890531" cy="38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02824" y="969531"/>
            <a:ext cx="3890531" cy="38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subTitle"/>
          </p:nvPr>
        </p:nvSpPr>
        <p:spPr>
          <a:xfrm>
            <a:off x="394368" y="234457"/>
            <a:ext cx="8354896" cy="262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517387" y="969531"/>
            <a:ext cx="3890531" cy="18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517387" y="2969726"/>
            <a:ext cx="3890531" cy="18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602824" y="969531"/>
            <a:ext cx="3890531" cy="38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517387" y="969531"/>
            <a:ext cx="3890531" cy="38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02824" y="969531"/>
            <a:ext cx="3890531" cy="18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4602824" y="2969726"/>
            <a:ext cx="3890531" cy="18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517387" y="969531"/>
            <a:ext cx="3890531" cy="18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02824" y="969531"/>
            <a:ext cx="3890531" cy="18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517387" y="2969726"/>
            <a:ext cx="7972678" cy="18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17387" y="969531"/>
            <a:ext cx="7972678" cy="18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517387" y="2969726"/>
            <a:ext cx="7972678" cy="18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517387" y="969531"/>
            <a:ext cx="3890531" cy="18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602824" y="969531"/>
            <a:ext cx="3890531" cy="18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602824" y="2969726"/>
            <a:ext cx="3890531" cy="18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4" type="body"/>
          </p:nvPr>
        </p:nvSpPr>
        <p:spPr>
          <a:xfrm>
            <a:off x="517387" y="2969726"/>
            <a:ext cx="3890531" cy="18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517387" y="969531"/>
            <a:ext cx="7972678" cy="38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517387" y="969531"/>
            <a:ext cx="7972678" cy="38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04099" y="969531"/>
            <a:ext cx="4797940" cy="382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04099" y="969531"/>
            <a:ext cx="4797940" cy="382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49835" y="4683445"/>
            <a:ext cx="227432" cy="39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95097" y="4746284"/>
            <a:ext cx="278769" cy="26497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2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17387" y="969531"/>
            <a:ext cx="7972678" cy="38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wrap="square" tIns="58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76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36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oogle.com.br/search?client=ubuntu&amp;hs=y2v&amp;sa=X&amp;channel=fs&amp;dcr=0&amp;q=Thomas+H.+Cormen&amp;stick=H4sIAAAAAAAAAOPgE-LUz9U3sEwvMzNQAjOTsrKzcrWUM8qt9JPzc3JSk0sy8_P0y4syS0pS8-LL84uyi61SUzJL8osAQ11qzj0AAAA&amp;ved=0ahUKEwj0z9eEybvXAhVFGJAKHUqqBkAQmxMI0wEoATAX&amp;biw=1440&amp;bih=76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73137" y="2090559"/>
            <a:ext cx="8797358" cy="550546"/>
          </a:xfrm>
          <a:prstGeom prst="rect">
            <a:avLst/>
          </a:prstGeom>
          <a:noFill/>
          <a:ln>
            <a:noFill/>
          </a:ln>
        </p:spPr>
        <p:txBody>
          <a:bodyPr anchorCtr="0" anchor="t" bIns="42000" lIns="42000" rIns="42000" wrap="square" tIns="42000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641"/>
              <a:buFont typeface="Arial Narrow"/>
              <a:buNone/>
            </a:pPr>
            <a:r>
              <a:rPr b="1" i="0" lang="en" sz="39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Árvore B</a:t>
            </a:r>
          </a:p>
        </p:txBody>
      </p:sp>
      <p:sp>
        <p:nvSpPr>
          <p:cNvPr id="106" name="Shape 106"/>
          <p:cNvSpPr/>
          <p:nvPr/>
        </p:nvSpPr>
        <p:spPr>
          <a:xfrm>
            <a:off x="85809" y="2923594"/>
            <a:ext cx="8972015" cy="1755864"/>
          </a:xfrm>
          <a:prstGeom prst="rect">
            <a:avLst/>
          </a:prstGeom>
          <a:noFill/>
          <a:ln>
            <a:noFill/>
          </a:ln>
        </p:spPr>
        <p:txBody>
          <a:bodyPr anchorCtr="0" anchor="t" bIns="42000" lIns="42000" rIns="42000" wrap="square" tIns="42000">
            <a:noAutofit/>
          </a:bodyPr>
          <a:lstStyle/>
          <a:p>
            <a:pPr indent="-317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777"/>
              <a:buFont typeface="Arial Narrow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Carlos Henrique</a:t>
            </a:r>
          </a:p>
          <a:p>
            <a:pPr indent="-317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777"/>
              <a:buFont typeface="Arial Narrow"/>
              <a:buNone/>
            </a:pPr>
            <a:r>
              <a:rPr b="1" lang="en" sz="1800">
                <a:latin typeface="Arial Narrow"/>
                <a:ea typeface="Arial Narrow"/>
                <a:cs typeface="Arial Narrow"/>
                <a:sym typeface="Arial Narrow"/>
              </a:rPr>
              <a:t>Leonardo Alexandre</a:t>
            </a:r>
          </a:p>
          <a:p>
            <a:pPr indent="-317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777"/>
              <a:buFont typeface="Arial Narrow"/>
              <a:buNone/>
            </a:pPr>
            <a:r>
              <a:rPr b="1" lang="en" sz="1800">
                <a:latin typeface="Arial Narrow"/>
                <a:ea typeface="Arial Narrow"/>
                <a:cs typeface="Arial Narrow"/>
                <a:sym typeface="Arial Narrow"/>
              </a:rPr>
              <a:t>Raul Oliveira</a:t>
            </a:r>
          </a:p>
          <a:p>
            <a:pPr indent="-317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777"/>
              <a:buFont typeface="Arial Narrow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</a:t>
            </a:r>
            <a:r>
              <a:rPr b="1" lang="en" sz="1800">
                <a:latin typeface="Arial Narrow"/>
                <a:ea typeface="Arial Narrow"/>
                <a:cs typeface="Arial Narrow"/>
                <a:sym typeface="Arial Narrow"/>
              </a:rPr>
              <a:t>osana da Silva</a:t>
            </a:r>
          </a:p>
          <a:p>
            <a:pPr indent="-317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777"/>
              <a:buFont typeface="Arial Narrow"/>
              <a:buNone/>
            </a:pPr>
            <a:r>
              <a:rPr b="1" lang="en" sz="1800">
                <a:latin typeface="Arial Narrow"/>
                <a:ea typeface="Arial Narrow"/>
                <a:cs typeface="Arial Narrow"/>
                <a:sym typeface="Arial Narrow"/>
              </a:rPr>
              <a:t>Tarcísio Lima</a:t>
            </a:r>
          </a:p>
          <a:p>
            <a:pPr indent="-76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1" lang="en" sz="2200">
                <a:latin typeface="Arial Narrow"/>
                <a:ea typeface="Arial Narrow"/>
                <a:cs typeface="Arial Narrow"/>
                <a:sym typeface="Arial Narrow"/>
              </a:rPr>
              <a:t>www.github.com/ProjetodeP2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7891" y="497960"/>
            <a:ext cx="1047329" cy="99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8494" y="246227"/>
            <a:ext cx="870719" cy="149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94368" y="234457"/>
            <a:ext cx="8354812" cy="56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Inserção - Algoritmo (Animação)</a:t>
            </a:r>
          </a:p>
        </p:txBody>
      </p:sp>
      <p:sp>
        <p:nvSpPr>
          <p:cNvPr id="166" name="Shape 166"/>
          <p:cNvSpPr/>
          <p:nvPr/>
        </p:nvSpPr>
        <p:spPr>
          <a:xfrm>
            <a:off x="100318" y="800982"/>
            <a:ext cx="8648860" cy="4214373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215900" lvl="0" marL="0" marR="88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if.gif"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70" y="1455965"/>
            <a:ext cx="6562225" cy="1721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94368" y="234457"/>
            <a:ext cx="8354812" cy="56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Remoção - Algoritmo (Fluxograma)</a:t>
            </a:r>
          </a:p>
        </p:txBody>
      </p:sp>
      <p:sp>
        <p:nvSpPr>
          <p:cNvPr id="173" name="Shape 173"/>
          <p:cNvSpPr/>
          <p:nvPr/>
        </p:nvSpPr>
        <p:spPr>
          <a:xfrm>
            <a:off x="394365" y="800982"/>
            <a:ext cx="8095570" cy="3997635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OP - Page 1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875" y="737275"/>
            <a:ext cx="6652949" cy="427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394367" y="234457"/>
            <a:ext cx="2800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Remoção - Caso I</a:t>
            </a:r>
          </a:p>
        </p:txBody>
      </p:sp>
      <p:sp>
        <p:nvSpPr>
          <p:cNvPr id="180" name="Shape 180"/>
          <p:cNvSpPr/>
          <p:nvPr/>
        </p:nvSpPr>
        <p:spPr>
          <a:xfrm>
            <a:off x="394365" y="800982"/>
            <a:ext cx="8095500" cy="3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738325" y="234450"/>
            <a:ext cx="2082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remover(</a:t>
            </a:r>
            <a:r>
              <a:rPr b="1" lang="en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</p:txBody>
      </p:sp>
      <p:pic>
        <p:nvPicPr>
          <p:cNvPr descr="Arvore B - Page 1 (3).png" id="182" name="Shape 182"/>
          <p:cNvPicPr preferRelativeResize="0"/>
          <p:nvPr/>
        </p:nvPicPr>
        <p:blipFill rotWithShape="1">
          <a:blip r:embed="rId3">
            <a:alphaModFix/>
          </a:blip>
          <a:srcRect b="0" l="10313" r="7314" t="1835"/>
          <a:stretch/>
        </p:blipFill>
        <p:spPr>
          <a:xfrm>
            <a:off x="805863" y="800975"/>
            <a:ext cx="7532275" cy="39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94367" y="234457"/>
            <a:ext cx="2800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Remoção - Caso I</a:t>
            </a:r>
          </a:p>
        </p:txBody>
      </p:sp>
      <p:sp>
        <p:nvSpPr>
          <p:cNvPr id="188" name="Shape 188"/>
          <p:cNvSpPr/>
          <p:nvPr/>
        </p:nvSpPr>
        <p:spPr>
          <a:xfrm>
            <a:off x="394365" y="800982"/>
            <a:ext cx="8095500" cy="3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738325" y="234450"/>
            <a:ext cx="2082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remover(</a:t>
            </a:r>
            <a:r>
              <a:rPr b="1" lang="en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</p:txBody>
      </p:sp>
      <p:pic>
        <p:nvPicPr>
          <p:cNvPr descr="Arvore B - Page 1 (4).png" id="190" name="Shape 190"/>
          <p:cNvPicPr preferRelativeResize="0"/>
          <p:nvPr/>
        </p:nvPicPr>
        <p:blipFill rotWithShape="1">
          <a:blip r:embed="rId3">
            <a:alphaModFix/>
          </a:blip>
          <a:srcRect b="0" l="8334" r="6711" t="1835"/>
          <a:stretch/>
        </p:blipFill>
        <p:spPr>
          <a:xfrm>
            <a:off x="738375" y="800850"/>
            <a:ext cx="7495897" cy="40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394367" y="234457"/>
            <a:ext cx="2800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Remoção - Caso II</a:t>
            </a:r>
          </a:p>
        </p:txBody>
      </p:sp>
      <p:sp>
        <p:nvSpPr>
          <p:cNvPr id="196" name="Shape 196"/>
          <p:cNvSpPr/>
          <p:nvPr/>
        </p:nvSpPr>
        <p:spPr>
          <a:xfrm>
            <a:off x="394365" y="800982"/>
            <a:ext cx="8095500" cy="3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6193670" y="234457"/>
            <a:ext cx="2091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remover(</a:t>
            </a:r>
            <a:r>
              <a:rPr b="1" lang="en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</p:txBody>
      </p:sp>
      <p:pic>
        <p:nvPicPr>
          <p:cNvPr descr="Arvore B - Page 1.png" id="198" name="Shape 198"/>
          <p:cNvPicPr preferRelativeResize="0"/>
          <p:nvPr/>
        </p:nvPicPr>
        <p:blipFill rotWithShape="1">
          <a:blip r:embed="rId3">
            <a:alphaModFix/>
          </a:blip>
          <a:srcRect b="4313" l="10330" r="7154" t="2315"/>
          <a:stretch/>
        </p:blipFill>
        <p:spPr>
          <a:xfrm>
            <a:off x="799425" y="898612"/>
            <a:ext cx="7545149" cy="38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394367" y="234457"/>
            <a:ext cx="2800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Remoção - Caso II</a:t>
            </a:r>
          </a:p>
        </p:txBody>
      </p:sp>
      <p:sp>
        <p:nvSpPr>
          <p:cNvPr id="204" name="Shape 204"/>
          <p:cNvSpPr/>
          <p:nvPr/>
        </p:nvSpPr>
        <p:spPr>
          <a:xfrm>
            <a:off x="394365" y="800982"/>
            <a:ext cx="8095500" cy="3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6193670" y="234457"/>
            <a:ext cx="2091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remover(</a:t>
            </a:r>
            <a:r>
              <a:rPr b="1" lang="en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</p:txBody>
      </p:sp>
      <p:pic>
        <p:nvPicPr>
          <p:cNvPr descr="Arvore B - Page 1 (1).png" id="206" name="Shape 206"/>
          <p:cNvPicPr preferRelativeResize="0"/>
          <p:nvPr/>
        </p:nvPicPr>
        <p:blipFill rotWithShape="1">
          <a:blip r:embed="rId3">
            <a:alphaModFix/>
          </a:blip>
          <a:srcRect b="6172" l="9754" r="7154" t="1839"/>
          <a:stretch/>
        </p:blipFill>
        <p:spPr>
          <a:xfrm>
            <a:off x="773188" y="926800"/>
            <a:ext cx="7597621" cy="3745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94367" y="234457"/>
            <a:ext cx="2800617" cy="56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Remoção - Caso III</a:t>
            </a:r>
          </a:p>
        </p:txBody>
      </p:sp>
      <p:sp>
        <p:nvSpPr>
          <p:cNvPr id="212" name="Shape 212"/>
          <p:cNvSpPr/>
          <p:nvPr/>
        </p:nvSpPr>
        <p:spPr>
          <a:xfrm>
            <a:off x="394365" y="800982"/>
            <a:ext cx="8095570" cy="3997635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5689303" y="255532"/>
            <a:ext cx="2800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remover(35);</a:t>
            </a:r>
          </a:p>
        </p:txBody>
      </p:sp>
      <p:pic>
        <p:nvPicPr>
          <p:cNvPr descr="Arvore B - Page 1 (2).png" id="214" name="Shape 214"/>
          <p:cNvPicPr preferRelativeResize="0"/>
          <p:nvPr/>
        </p:nvPicPr>
        <p:blipFill rotWithShape="1">
          <a:blip r:embed="rId3">
            <a:alphaModFix/>
          </a:blip>
          <a:srcRect b="0" l="10051" r="7153" t="1835"/>
          <a:stretch/>
        </p:blipFill>
        <p:spPr>
          <a:xfrm>
            <a:off x="656488" y="800975"/>
            <a:ext cx="7571321" cy="399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7637625" y="1303975"/>
            <a:ext cx="5961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394367" y="234457"/>
            <a:ext cx="2800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Remoção - Caso III</a:t>
            </a:r>
          </a:p>
        </p:txBody>
      </p:sp>
      <p:sp>
        <p:nvSpPr>
          <p:cNvPr id="221" name="Shape 221"/>
          <p:cNvSpPr/>
          <p:nvPr/>
        </p:nvSpPr>
        <p:spPr>
          <a:xfrm>
            <a:off x="394365" y="800982"/>
            <a:ext cx="8095500" cy="3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689303" y="255532"/>
            <a:ext cx="2800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remover(35);</a:t>
            </a:r>
          </a:p>
        </p:txBody>
      </p:sp>
      <p:pic>
        <p:nvPicPr>
          <p:cNvPr descr="Arvore B - Page 1 (5).png" id="223" name="Shape 223"/>
          <p:cNvPicPr preferRelativeResize="0"/>
          <p:nvPr/>
        </p:nvPicPr>
        <p:blipFill rotWithShape="1">
          <a:blip r:embed="rId3">
            <a:alphaModFix/>
          </a:blip>
          <a:srcRect b="0" l="10330" r="7154" t="1835"/>
          <a:stretch/>
        </p:blipFill>
        <p:spPr>
          <a:xfrm>
            <a:off x="799463" y="800975"/>
            <a:ext cx="7545079" cy="39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394367" y="234457"/>
            <a:ext cx="2800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Remoção - Caso III</a:t>
            </a:r>
          </a:p>
        </p:txBody>
      </p:sp>
      <p:sp>
        <p:nvSpPr>
          <p:cNvPr id="229" name="Shape 229"/>
          <p:cNvSpPr/>
          <p:nvPr/>
        </p:nvSpPr>
        <p:spPr>
          <a:xfrm>
            <a:off x="394365" y="800982"/>
            <a:ext cx="8095500" cy="3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5689303" y="255532"/>
            <a:ext cx="2800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remover(35);</a:t>
            </a:r>
          </a:p>
        </p:txBody>
      </p:sp>
      <p:pic>
        <p:nvPicPr>
          <p:cNvPr descr="Arvore B - Page 1 (6).png" id="231" name="Shape 231"/>
          <p:cNvPicPr preferRelativeResize="0"/>
          <p:nvPr/>
        </p:nvPicPr>
        <p:blipFill rotWithShape="1">
          <a:blip r:embed="rId3">
            <a:alphaModFix/>
          </a:blip>
          <a:srcRect b="4887" l="9759" r="8158" t="1837"/>
          <a:stretch/>
        </p:blipFill>
        <p:spPr>
          <a:xfrm>
            <a:off x="689475" y="900550"/>
            <a:ext cx="7505302" cy="3798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394367" y="234457"/>
            <a:ext cx="2800617" cy="56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Remoção - Caso IV</a:t>
            </a:r>
          </a:p>
        </p:txBody>
      </p:sp>
      <p:sp>
        <p:nvSpPr>
          <p:cNvPr id="237" name="Shape 237"/>
          <p:cNvSpPr/>
          <p:nvPr/>
        </p:nvSpPr>
        <p:spPr>
          <a:xfrm>
            <a:off x="394365" y="800982"/>
            <a:ext cx="8095570" cy="3997635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5689303" y="234457"/>
            <a:ext cx="2800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remover(</a:t>
            </a:r>
            <a:r>
              <a:rPr b="1" lang="en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</p:txBody>
      </p:sp>
      <p:pic>
        <p:nvPicPr>
          <p:cNvPr descr="Arvore B - Page 1 (7).png" id="239" name="Shape 239"/>
          <p:cNvPicPr preferRelativeResize="0"/>
          <p:nvPr/>
        </p:nvPicPr>
        <p:blipFill rotWithShape="1">
          <a:blip r:embed="rId3">
            <a:alphaModFix/>
          </a:blip>
          <a:srcRect b="6318" l="10079" r="7906" t="1836"/>
          <a:stretch/>
        </p:blipFill>
        <p:spPr>
          <a:xfrm>
            <a:off x="822263" y="929712"/>
            <a:ext cx="7499473" cy="374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</a:p>
        </p:txBody>
      </p:sp>
      <p:sp>
        <p:nvSpPr>
          <p:cNvPr id="114" name="Shape 114"/>
          <p:cNvSpPr/>
          <p:nvPr/>
        </p:nvSpPr>
        <p:spPr>
          <a:xfrm>
            <a:off x="517387" y="969531"/>
            <a:ext cx="7972678" cy="38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209550" lvl="0" marL="279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2857"/>
              <a:buFont typeface="Noto Sans Symbols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capacidade  de memória num computador, consiste em 2 partes:</a:t>
            </a:r>
          </a:p>
          <a:p>
            <a:pPr indent="-139700" lvl="2" marL="419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4444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Memória primária: usa os chips de memória.</a:t>
            </a:r>
          </a:p>
          <a:p>
            <a:pPr indent="-139700" lvl="2" marL="419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4444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Memória secundária: baseada em discos magnéticos </a:t>
            </a:r>
          </a:p>
          <a:p>
            <a:pPr indent="-209550" lvl="0" marL="279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2857"/>
              <a:buFont typeface="Noto Sans Symbols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Discos magnéticos são mais baratos e tem maior capacidade, mas são muito mais lentos, por causa das partes mecânicas.</a:t>
            </a:r>
          </a:p>
          <a:p>
            <a:pPr indent="-222250" lvl="1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Noto Sans Symbols"/>
              <a:buChar char="∙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Árvore B tenta ler o máximo de informação possível </a:t>
            </a: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única operação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acesso ao disco.</a:t>
            </a:r>
          </a:p>
          <a:p>
            <a:pPr indent="-762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8357" y="3018265"/>
            <a:ext cx="2780651" cy="1778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94367" y="234457"/>
            <a:ext cx="2800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Remoção - Caso IV</a:t>
            </a:r>
          </a:p>
        </p:txBody>
      </p:sp>
      <p:sp>
        <p:nvSpPr>
          <p:cNvPr id="245" name="Shape 245"/>
          <p:cNvSpPr/>
          <p:nvPr/>
        </p:nvSpPr>
        <p:spPr>
          <a:xfrm>
            <a:off x="318165" y="800982"/>
            <a:ext cx="8095500" cy="3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5689303" y="234457"/>
            <a:ext cx="2800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remover(</a:t>
            </a:r>
            <a:r>
              <a:rPr b="1" lang="en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</p:txBody>
      </p:sp>
      <p:pic>
        <p:nvPicPr>
          <p:cNvPr descr="Arvore B - Page 1.png" id="247" name="Shape 247"/>
          <p:cNvPicPr preferRelativeResize="0"/>
          <p:nvPr/>
        </p:nvPicPr>
        <p:blipFill rotWithShape="1">
          <a:blip r:embed="rId3">
            <a:alphaModFix/>
          </a:blip>
          <a:srcRect b="5535" l="10473" r="8020" t="0"/>
          <a:stretch/>
        </p:blipFill>
        <p:spPr>
          <a:xfrm>
            <a:off x="715713" y="876300"/>
            <a:ext cx="7452830" cy="38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394367" y="234457"/>
            <a:ext cx="2800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Remoção - Caso IV</a:t>
            </a:r>
          </a:p>
        </p:txBody>
      </p:sp>
      <p:sp>
        <p:nvSpPr>
          <p:cNvPr id="253" name="Shape 253"/>
          <p:cNvSpPr/>
          <p:nvPr/>
        </p:nvSpPr>
        <p:spPr>
          <a:xfrm>
            <a:off x="394365" y="800982"/>
            <a:ext cx="8095500" cy="3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5689303" y="234457"/>
            <a:ext cx="2800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remover(</a:t>
            </a:r>
            <a:r>
              <a:rPr b="1" lang="en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r>
              <a:rPr b="1" i="0" lang="en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</p:txBody>
      </p:sp>
      <p:pic>
        <p:nvPicPr>
          <p:cNvPr descr="Arvore B - Page 1.png" id="255" name="Shape 255"/>
          <p:cNvPicPr preferRelativeResize="0"/>
          <p:nvPr/>
        </p:nvPicPr>
        <p:blipFill rotWithShape="1">
          <a:blip r:embed="rId3">
            <a:alphaModFix/>
          </a:blip>
          <a:srcRect b="6611" l="10327" r="13903" t="0"/>
          <a:stretch/>
        </p:blipFill>
        <p:spPr>
          <a:xfrm>
            <a:off x="978138" y="670200"/>
            <a:ext cx="6927975" cy="38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volta à Motivação…</a:t>
            </a:r>
          </a:p>
        </p:txBody>
      </p:sp>
      <p:sp>
        <p:nvSpPr>
          <p:cNvPr id="261" name="Shape 261"/>
          <p:cNvSpPr/>
          <p:nvPr/>
        </p:nvSpPr>
        <p:spPr>
          <a:xfrm>
            <a:off x="483062" y="955781"/>
            <a:ext cx="79728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913"/>
              <a:buFont typeface="Noto Sans Symbols"/>
              <a:buChar char="∙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Nos permite diminuir consideravelmente os acessos à memória secundária e aumentar a eficiência;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Árvore B</a:t>
            </a:r>
          </a:p>
        </p:txBody>
      </p:sp>
      <p:sp>
        <p:nvSpPr>
          <p:cNvPr id="121" name="Shape 121"/>
          <p:cNvSpPr/>
          <p:nvPr/>
        </p:nvSpPr>
        <p:spPr>
          <a:xfrm>
            <a:off x="517387" y="969531"/>
            <a:ext cx="7972678" cy="38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6086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é?</a:t>
            </a:r>
          </a:p>
          <a:p>
            <a:pPr indent="-146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92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uma generalização das árvores de busca binária, pois as árvores B armazenam um número maior do que um de chaves de busca em cada nó, ou no termo mais usual para essa árvore, em cada página.</a:t>
            </a:r>
          </a:p>
          <a:p>
            <a:pPr indent="-1333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6086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que serve?</a:t>
            </a:r>
          </a:p>
          <a:p>
            <a:pPr indent="-76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92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projetada para funcionar em memórias secundárias. É uma solução para cenários onde o volume de informação é alto (não pode ser armazenado na memória primária).</a:t>
            </a:r>
          </a:p>
          <a:p>
            <a:pPr indent="-234950" lvl="0" marL="292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Utilizada para diminuir a quantidade de acessos ao disco.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</a:p>
        </p:txBody>
      </p:sp>
      <p:sp>
        <p:nvSpPr>
          <p:cNvPr id="127" name="Shape 127"/>
          <p:cNvSpPr/>
          <p:nvPr/>
        </p:nvSpPr>
        <p:spPr>
          <a:xfrm>
            <a:off x="481444" y="455625"/>
            <a:ext cx="7972678" cy="38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Página;</a:t>
            </a: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∙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chaves em uma página estão todas ordenadas;</a:t>
            </a: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∙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Ordem (de acordo com </a:t>
            </a:r>
            <a:r>
              <a:rPr lang="en" sz="1900">
                <a:latin typeface="Calibri"/>
                <a:ea typeface="Calibri"/>
                <a:cs typeface="Calibri"/>
                <a:sym typeface="Calibri"/>
                <a:hlinkClick r:id="rId3"/>
              </a:rPr>
              <a:t>Thomas H. Cormen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,1989 e </a:t>
            </a: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Bayer &amp; McCreight, 1972); </a:t>
            </a: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árvore B segue os seguintes atributos:</a:t>
            </a:r>
          </a:p>
          <a:p>
            <a:pPr indent="-260350" lvl="1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 nó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(exceto a raiz)</a:t>
            </a: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tem no mínimo </a:t>
            </a:r>
            <a:r>
              <a:rPr b="1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chaves;</a:t>
            </a:r>
          </a:p>
          <a:p>
            <a:pPr indent="-260350" lvl="1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 nó tem no máximo [2</a:t>
            </a:r>
            <a:r>
              <a:rPr b="1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chaves;</a:t>
            </a:r>
          </a:p>
          <a:p>
            <a:pPr indent="-260350" lvl="1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nó interno com </a:t>
            </a:r>
            <a:r>
              <a:rPr b="1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chaves, tem </a:t>
            </a:r>
            <a:r>
              <a:rPr b="1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filhos;</a:t>
            </a:r>
          </a:p>
          <a:p>
            <a:pPr indent="-260350" lvl="1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as folhas aparecem no mesmo nível;</a:t>
            </a:r>
          </a:p>
          <a:p>
            <a:pPr indent="-76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Árvore B</a:t>
            </a:r>
          </a:p>
        </p:txBody>
      </p:sp>
      <p:sp>
        <p:nvSpPr>
          <p:cNvPr id="133" name="Shape 133"/>
          <p:cNvSpPr/>
          <p:nvPr/>
        </p:nvSpPr>
        <p:spPr>
          <a:xfrm>
            <a:off x="585476" y="982992"/>
            <a:ext cx="7972594" cy="38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8791"/>
            <a:ext cx="9144001" cy="3805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 - Definição</a:t>
            </a:r>
          </a:p>
        </p:txBody>
      </p:sp>
      <p:sp>
        <p:nvSpPr>
          <p:cNvPr id="140" name="Shape 140"/>
          <p:cNvSpPr/>
          <p:nvPr/>
        </p:nvSpPr>
        <p:spPr>
          <a:xfrm>
            <a:off x="499422" y="651258"/>
            <a:ext cx="79725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#define PageMaxSize 4</a:t>
            </a: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typedef struct bTree_element</a:t>
            </a:r>
          </a:p>
          <a:p>
            <a:pPr indent="-444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-952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key;</a:t>
            </a:r>
          </a:p>
          <a:p>
            <a:pPr indent="-952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*item;</a:t>
            </a:r>
          </a:p>
          <a:p>
            <a:pPr indent="-952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struct </a:t>
            </a: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bTree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_page</a:t>
            </a: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*left;</a:t>
            </a: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bTree_element;</a:t>
            </a: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typedef </a:t>
            </a: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 bTree_page</a:t>
            </a:r>
          </a:p>
          <a:p>
            <a:pPr indent="-444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-952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current_size;</a:t>
            </a:r>
          </a:p>
          <a:p>
            <a:pPr indent="-952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bTree_element element[PageMaxSize];</a:t>
            </a:r>
          </a:p>
          <a:p>
            <a:pPr indent="-952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 bTree_page *right;</a:t>
            </a:r>
          </a:p>
          <a:p>
            <a:pPr indent="-444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bTree;</a:t>
            </a: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94368" y="234457"/>
            <a:ext cx="8354812" cy="56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Busca</a:t>
            </a:r>
          </a:p>
        </p:txBody>
      </p:sp>
      <p:sp>
        <p:nvSpPr>
          <p:cNvPr id="146" name="Shape 146"/>
          <p:cNvSpPr/>
          <p:nvPr/>
        </p:nvSpPr>
        <p:spPr>
          <a:xfrm>
            <a:off x="517387" y="969531"/>
            <a:ext cx="7972594" cy="38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ito.jpg"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63" y="1988393"/>
            <a:ext cx="6848227" cy="167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94368" y="234457"/>
            <a:ext cx="8354896" cy="56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 - Busca</a:t>
            </a:r>
          </a:p>
        </p:txBody>
      </p:sp>
      <p:sp>
        <p:nvSpPr>
          <p:cNvPr id="153" name="Shape 153"/>
          <p:cNvSpPr/>
          <p:nvPr/>
        </p:nvSpPr>
        <p:spPr>
          <a:xfrm>
            <a:off x="517387" y="817131"/>
            <a:ext cx="79728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bTree_search(bTree *bt, int key)</a:t>
            </a:r>
          </a:p>
          <a:p>
            <a:pPr indent="-444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-1206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if(bt == NULL)</a:t>
            </a:r>
          </a:p>
          <a:p>
            <a:pPr indent="-952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1714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0;</a:t>
            </a:r>
          </a:p>
          <a:p>
            <a:pPr indent="-952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1206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for(int i = 0;  i &lt; bt-&gt;current_size;  i++)</a:t>
            </a:r>
          </a:p>
          <a:p>
            <a:pPr indent="-952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-82550" lvl="0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if(bt-&gt;element[i].key == key)</a:t>
            </a:r>
          </a:p>
          <a:p>
            <a:pPr indent="209550" lvl="0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1;</a:t>
            </a:r>
          </a:p>
          <a:p>
            <a:pPr indent="2095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 if(key &lt; bt-&gt;element[i].key)</a:t>
            </a:r>
          </a:p>
          <a:p>
            <a:pPr indent="209550" lvl="0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bTree_search(bt-&gt;element[i].left,  key);</a:t>
            </a:r>
          </a:p>
          <a:p>
            <a:pPr indent="-952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952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bTree_search(bt-&gt;right, key);</a:t>
            </a:r>
          </a:p>
          <a:p>
            <a:pPr indent="-444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42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394368" y="234457"/>
            <a:ext cx="8354812" cy="56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00" lIns="32700" rIns="32700" wrap="square" tIns="32700">
            <a:noAutofit/>
          </a:bodyPr>
          <a:lstStyle/>
          <a:p>
            <a:pPr indent="-38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Inserção - Algoritmo (Fluxograma)</a:t>
            </a:r>
          </a:p>
        </p:txBody>
      </p:sp>
      <p:sp>
        <p:nvSpPr>
          <p:cNvPr id="159" name="Shape 159"/>
          <p:cNvSpPr/>
          <p:nvPr/>
        </p:nvSpPr>
        <p:spPr>
          <a:xfrm>
            <a:off x="100283" y="800982"/>
            <a:ext cx="8648860" cy="4214373"/>
          </a:xfrm>
          <a:prstGeom prst="rect">
            <a:avLst/>
          </a:prstGeom>
          <a:noFill/>
          <a:ln>
            <a:noFill/>
          </a:ln>
        </p:spPr>
        <p:txBody>
          <a:bodyPr anchorCtr="0" anchor="t" bIns="32700" lIns="32700" rIns="32700" wrap="square" tIns="32700">
            <a:noAutofit/>
          </a:bodyPr>
          <a:lstStyle/>
          <a:p>
            <a:pPr indent="215900" lvl="0" marL="0" marR="88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40312" l="0" r="0" t="0"/>
          <a:stretch/>
        </p:blipFill>
        <p:spPr>
          <a:xfrm>
            <a:off x="1869250" y="800978"/>
            <a:ext cx="5304925" cy="409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