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76" r:id="rId4"/>
    <p:sldId id="261" r:id="rId5"/>
    <p:sldId id="257" r:id="rId6"/>
    <p:sldId id="269" r:id="rId7"/>
    <p:sldId id="278" r:id="rId8"/>
    <p:sldId id="279" r:id="rId9"/>
    <p:sldId id="280" r:id="rId10"/>
    <p:sldId id="273" r:id="rId11"/>
    <p:sldId id="272" r:id="rId12"/>
    <p:sldId id="282" r:id="rId13"/>
    <p:sldId id="281" r:id="rId14"/>
    <p:sldId id="284" r:id="rId15"/>
    <p:sldId id="285" r:id="rId16"/>
    <p:sldId id="287" r:id="rId17"/>
    <p:sldId id="286" r:id="rId18"/>
    <p:sldId id="288" r:id="rId19"/>
    <p:sldId id="283" r:id="rId20"/>
    <p:sldId id="26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30E"/>
    <a:srgbClr val="C00109"/>
    <a:srgbClr val="E60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52f8268bd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1e52f8268b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84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08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64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756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440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504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178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164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670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2f8268bd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e52f8268bd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46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2f8268bd_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e52f8268bd_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77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2f8268bd_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e52f8268bd_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7d49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9e7d49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97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7d49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9e7d49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1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7d49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9e7d49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25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7d49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9e7d49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19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63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Logotip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 r="-1926" b="17830"/>
          <a:stretch/>
        </p:blipFill>
        <p:spPr>
          <a:xfrm>
            <a:off x="524050" y="431751"/>
            <a:ext cx="2657199" cy="13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 descr="Uma imagem contendo 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524050" y="2393243"/>
            <a:ext cx="71390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Projeto Prático: </a:t>
            </a:r>
          </a:p>
          <a:p>
            <a:r>
              <a:rPr lang="pt-BR" sz="3600" b="1" dirty="0">
                <a:solidFill>
                  <a:schemeClr val="bg1"/>
                </a:solidFill>
              </a:rPr>
              <a:t>Gestão e qualidade de software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0" y="101427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tx2">
                    <a:lumMod val="25000"/>
                  </a:schemeClr>
                </a:solidFill>
              </a:rPr>
              <a:t>Coverage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62" y="1414380"/>
            <a:ext cx="5206073" cy="3527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9C8E923-B18A-404C-6DB0-7A5ACAC25C46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 err="1">
                <a:solidFill>
                  <a:schemeClr val="bg1"/>
                </a:solidFill>
              </a:rPr>
              <a:t>Metrics</a:t>
            </a:r>
            <a:r>
              <a:rPr lang="pt-BR" sz="3600" b="1" dirty="0">
                <a:solidFill>
                  <a:schemeClr val="bg1"/>
                </a:solidFill>
              </a:rPr>
              <a:t> e </a:t>
            </a:r>
            <a:r>
              <a:rPr lang="pt-BR" sz="3600" b="1" dirty="0" err="1">
                <a:solidFill>
                  <a:schemeClr val="bg1"/>
                </a:solidFill>
              </a:rPr>
              <a:t>Coverage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224549-35C3-0307-D048-05531F66A3E5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6E00EA-B0FD-F072-DFD9-01876C8E2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391" y="1013627"/>
            <a:ext cx="7251217" cy="40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224549-35C3-0307-D048-05531F66A3E5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AA13F5-8AE6-6761-C420-92894B9D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75" y="997539"/>
            <a:ext cx="7407450" cy="41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224549-35C3-0307-D048-05531F66A3E5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1EE0E2-5A9D-7330-0C70-4A4314F66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28" y="1013627"/>
            <a:ext cx="8075544" cy="39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224549-35C3-0307-D048-05531F66A3E5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51676E-CDD8-C805-FF3B-360CF4144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42" y="1188291"/>
            <a:ext cx="8656515" cy="37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224549-35C3-0307-D048-05531F66A3E5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EB8496-92EF-AAFA-BD69-F9597101A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52" y="1101739"/>
            <a:ext cx="8279296" cy="40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224549-35C3-0307-D048-05531F66A3E5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351CB9-27E8-ECAB-246C-0E8500829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52" y="1013627"/>
            <a:ext cx="8279295" cy="40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224549-35C3-0307-D048-05531F66A3E5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D535DD-B4E6-1E9D-997C-3EBDE8589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2" y="1123404"/>
            <a:ext cx="7832035" cy="38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224549-35C3-0307-D048-05531F66A3E5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D9AF54-DAA4-506B-B2C3-128CE9280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07" y="1023391"/>
            <a:ext cx="8054386" cy="39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382561" y="2379464"/>
            <a:ext cx="30693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FFFFFF"/>
                </a:solidFill>
                <a:latin typeface="+mj-lt"/>
                <a:ea typeface="Verdana"/>
                <a:cs typeface="Verdana"/>
                <a:sym typeface="Verdana"/>
              </a:rPr>
              <a:t>Obrigado!</a:t>
            </a:r>
            <a:endParaRPr sz="3200" dirty="0">
              <a:solidFill>
                <a:srgbClr val="FFFFFF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152" name="Google Shape;152;p29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 descr="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650" y="419930"/>
            <a:ext cx="716967" cy="716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C1377C1D-9691-EE68-4620-09CACA475D8E}"/>
              </a:ext>
            </a:extLst>
          </p:cNvPr>
          <p:cNvSpPr/>
          <p:nvPr/>
        </p:nvSpPr>
        <p:spPr>
          <a:xfrm>
            <a:off x="685800" y="1312789"/>
            <a:ext cx="1063486" cy="1063486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1E4ACE8-3A9C-EF5D-0659-D87A081A2A2E}"/>
              </a:ext>
            </a:extLst>
          </p:cNvPr>
          <p:cNvSpPr/>
          <p:nvPr/>
        </p:nvSpPr>
        <p:spPr>
          <a:xfrm>
            <a:off x="4572000" y="3155930"/>
            <a:ext cx="1063486" cy="1063486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4674098-B112-A86B-7345-85FDA0711B4B}"/>
              </a:ext>
            </a:extLst>
          </p:cNvPr>
          <p:cNvSpPr/>
          <p:nvPr/>
        </p:nvSpPr>
        <p:spPr>
          <a:xfrm>
            <a:off x="685574" y="3103493"/>
            <a:ext cx="1063486" cy="1063486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F9C2822-4267-AF6D-755F-253D6C1C68C6}"/>
              </a:ext>
            </a:extLst>
          </p:cNvPr>
          <p:cNvSpPr/>
          <p:nvPr/>
        </p:nvSpPr>
        <p:spPr>
          <a:xfrm>
            <a:off x="2671730" y="3155930"/>
            <a:ext cx="1063486" cy="1063486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4673D4E-1CC2-8C79-C5F0-F4C1BB2C21FF}"/>
              </a:ext>
            </a:extLst>
          </p:cNvPr>
          <p:cNvSpPr/>
          <p:nvPr/>
        </p:nvSpPr>
        <p:spPr>
          <a:xfrm>
            <a:off x="2671730" y="1312789"/>
            <a:ext cx="1063486" cy="1063486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3CC5B3A-8D59-DBF3-FAAC-35ECA494633D}"/>
              </a:ext>
            </a:extLst>
          </p:cNvPr>
          <p:cNvSpPr/>
          <p:nvPr/>
        </p:nvSpPr>
        <p:spPr>
          <a:xfrm>
            <a:off x="7078538" y="2430454"/>
            <a:ext cx="1063486" cy="1063486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E9A0316-AAA2-9168-DE53-B39510CB6608}"/>
              </a:ext>
            </a:extLst>
          </p:cNvPr>
          <p:cNvSpPr/>
          <p:nvPr/>
        </p:nvSpPr>
        <p:spPr>
          <a:xfrm>
            <a:off x="4572000" y="1312789"/>
            <a:ext cx="1063486" cy="1063486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F790C9-91E7-E98A-EB2D-5D9D77F971C2}"/>
              </a:ext>
            </a:extLst>
          </p:cNvPr>
          <p:cNvSpPr txBox="1"/>
          <p:nvPr/>
        </p:nvSpPr>
        <p:spPr>
          <a:xfrm>
            <a:off x="640734" y="2417861"/>
            <a:ext cx="1153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Erick Lopes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F3A296-859C-3A1A-527F-4D7BFC28C8A5}"/>
              </a:ext>
            </a:extLst>
          </p:cNvPr>
          <p:cNvSpPr txBox="1"/>
          <p:nvPr/>
        </p:nvSpPr>
        <p:spPr>
          <a:xfrm>
            <a:off x="2417582" y="2430454"/>
            <a:ext cx="1571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Gustavo Augusto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8D3B43-A41F-5549-3BC3-9989A3CA9E8E}"/>
              </a:ext>
            </a:extLst>
          </p:cNvPr>
          <p:cNvSpPr txBox="1"/>
          <p:nvPr/>
        </p:nvSpPr>
        <p:spPr>
          <a:xfrm>
            <a:off x="4317852" y="2430454"/>
            <a:ext cx="1571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Nadine Pereira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33772B-F97B-ACAB-99CF-A05BD3AA0A98}"/>
              </a:ext>
            </a:extLst>
          </p:cNvPr>
          <p:cNvSpPr txBox="1"/>
          <p:nvPr/>
        </p:nvSpPr>
        <p:spPr>
          <a:xfrm>
            <a:off x="431425" y="4219416"/>
            <a:ext cx="1571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Breno Costa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290897-C2A2-4A57-7B1B-A5B02A5F5430}"/>
              </a:ext>
            </a:extLst>
          </p:cNvPr>
          <p:cNvSpPr txBox="1"/>
          <p:nvPr/>
        </p:nvSpPr>
        <p:spPr>
          <a:xfrm>
            <a:off x="2417582" y="4219416"/>
            <a:ext cx="1571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Gabriel Rocha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76851A-060E-EEEB-B5B1-1B24719A69A7}"/>
              </a:ext>
            </a:extLst>
          </p:cNvPr>
          <p:cNvSpPr txBox="1"/>
          <p:nvPr/>
        </p:nvSpPr>
        <p:spPr>
          <a:xfrm>
            <a:off x="4317852" y="4204762"/>
            <a:ext cx="1571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Pedro de Oliveira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B6EE0B7-E92E-D524-6855-54D101C8E6FF}"/>
              </a:ext>
            </a:extLst>
          </p:cNvPr>
          <p:cNvSpPr txBox="1"/>
          <p:nvPr/>
        </p:nvSpPr>
        <p:spPr>
          <a:xfrm>
            <a:off x="6715646" y="3601378"/>
            <a:ext cx="1789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Rafaela Pereira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FAFD87-3C13-BD67-0CE6-7626D384D632}"/>
              </a:ext>
            </a:extLst>
          </p:cNvPr>
          <p:cNvSpPr txBox="1"/>
          <p:nvPr/>
        </p:nvSpPr>
        <p:spPr>
          <a:xfrm>
            <a:off x="0" y="16348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Integrantes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0A901F5-DC3F-2878-95E9-DF5803F99330}"/>
              </a:ext>
            </a:extLst>
          </p:cNvPr>
          <p:cNvSpPr txBox="1"/>
          <p:nvPr/>
        </p:nvSpPr>
        <p:spPr>
          <a:xfrm>
            <a:off x="6780364" y="2029892"/>
            <a:ext cx="1659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Orientadora: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30945B1-A9B3-8D8B-D56A-56F4A96D576A}"/>
              </a:ext>
            </a:extLst>
          </p:cNvPr>
          <p:cNvCxnSpPr/>
          <p:nvPr/>
        </p:nvCxnSpPr>
        <p:spPr>
          <a:xfrm>
            <a:off x="6321287" y="1490726"/>
            <a:ext cx="0" cy="2867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6;p26" descr="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614" y="259196"/>
            <a:ext cx="716967" cy="7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tângulo 16"/>
          <p:cNvSpPr/>
          <p:nvPr/>
        </p:nvSpPr>
        <p:spPr>
          <a:xfrm>
            <a:off x="0" y="32529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Motivação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096480" y="1303297"/>
            <a:ext cx="6951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A motivação para este projeto reside na necessidade de garantir a qualidade do software, identificar e corrigir possíveis falhas e melhorar a confiança do usuário no sistema. Além de aplicar de forma prática os estudos teóricos.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A implementação de testes, é essencial para detectar problemas em um estágio inicial do desenvolvimento e facilitar manutenções futuras.</a:t>
            </a:r>
          </a:p>
        </p:txBody>
      </p:sp>
    </p:spTree>
    <p:extLst>
      <p:ext uri="{BB962C8B-B14F-4D97-AF65-F5344CB8AC3E}">
        <p14:creationId xmlns:p14="http://schemas.microsoft.com/office/powerpoint/2010/main" val="20847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 descr="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6676" y="259196"/>
            <a:ext cx="716967" cy="7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631885" y="1056261"/>
            <a:ext cx="7444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O projeto em questão visa implementar um plano de teste abrangente para garantir a qualidade e confiabilidade do software. Nesta apresentação, abordaremos as três etapas principais do processo: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FBB2370-E5C6-426E-B998-65862209862D}"/>
              </a:ext>
            </a:extLst>
          </p:cNvPr>
          <p:cNvSpPr/>
          <p:nvPr/>
        </p:nvSpPr>
        <p:spPr>
          <a:xfrm>
            <a:off x="631885" y="325290"/>
            <a:ext cx="8512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Introdução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B93E3531-7595-59B5-065C-42D990AB71E3}"/>
              </a:ext>
            </a:extLst>
          </p:cNvPr>
          <p:cNvSpPr/>
          <p:nvPr/>
        </p:nvSpPr>
        <p:spPr>
          <a:xfrm flipH="1">
            <a:off x="4572000" y="2259174"/>
            <a:ext cx="4336080" cy="2884326"/>
          </a:xfrm>
          <a:prstGeom prst="parallelogram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722598-75EB-6655-46BC-22F5A2CD63C3}"/>
              </a:ext>
            </a:extLst>
          </p:cNvPr>
          <p:cNvSpPr txBox="1"/>
          <p:nvPr/>
        </p:nvSpPr>
        <p:spPr>
          <a:xfrm>
            <a:off x="708841" y="2589143"/>
            <a:ext cx="373139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Plano de Testes e Roteiro de Testes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pt-BR" sz="2000" dirty="0" err="1">
                <a:solidFill>
                  <a:schemeClr val="bg1"/>
                </a:solidFill>
              </a:rPr>
              <a:t>Junit</a:t>
            </a:r>
            <a:endParaRPr lang="pt-BR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pt-BR" sz="2000" dirty="0" err="1">
                <a:solidFill>
                  <a:schemeClr val="bg1"/>
                </a:solidFill>
              </a:rPr>
              <a:t>Metrics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dirty="0" err="1">
                <a:solidFill>
                  <a:schemeClr val="bg1"/>
                </a:solidFill>
              </a:rPr>
              <a:t>Coverage</a:t>
            </a:r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15770002-049B-03F5-3EE0-50197F436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58370">
            <a:off x="7465125" y="1978675"/>
            <a:ext cx="1899154" cy="220987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9AABFF9-F59F-339E-76D8-57F1A3865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7512">
            <a:off x="6581351" y="1248848"/>
            <a:ext cx="1899153" cy="2339266"/>
          </a:xfrm>
          <a:prstGeom prst="rect">
            <a:avLst/>
          </a:prstGeom>
        </p:spPr>
      </p:pic>
      <p:pic>
        <p:nvPicPr>
          <p:cNvPr id="141" name="Google Shape;141;p27" descr="Uma imagem contendo Ícone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4AB9E6-7F5E-776C-28A1-ED1D9E3C7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333690">
            <a:off x="5026999" y="1580320"/>
            <a:ext cx="2573351" cy="300658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8E4BD14-FDE3-8350-B1CC-7B40176DDE43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>
                <a:solidFill>
                  <a:schemeClr val="bg1"/>
                </a:solidFill>
              </a:rPr>
              <a:t>Plano de Testes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31B0216-094F-1DF1-AD2C-7591EC888E8E}"/>
              </a:ext>
            </a:extLst>
          </p:cNvPr>
          <p:cNvSpPr txBox="1"/>
          <p:nvPr/>
        </p:nvSpPr>
        <p:spPr>
          <a:xfrm>
            <a:off x="469804" y="1799957"/>
            <a:ext cx="39928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Inicialmente, desenvolvemos um plano de teste detalhado, especificando os cenários a serem testados, os recursos necessários e os critérios de aceitação.</a:t>
            </a:r>
          </a:p>
        </p:txBody>
      </p:sp>
    </p:spTree>
    <p:extLst>
      <p:ext uri="{BB962C8B-B14F-4D97-AF65-F5344CB8AC3E}">
        <p14:creationId xmlns:p14="http://schemas.microsoft.com/office/powerpoint/2010/main" val="6458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8E4BD14-FDE3-8350-B1CC-7B40176DDE43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 err="1">
                <a:solidFill>
                  <a:schemeClr val="bg1"/>
                </a:solidFill>
              </a:rPr>
              <a:t>Junit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BAC690-C327-5688-63D2-752B5ECF0F99}"/>
              </a:ext>
            </a:extLst>
          </p:cNvPr>
          <p:cNvSpPr txBox="1"/>
          <p:nvPr/>
        </p:nvSpPr>
        <p:spPr>
          <a:xfrm>
            <a:off x="469804" y="1799957"/>
            <a:ext cx="39928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Criamos um roteiro usando a linguagem GHERKIN com no mínimo 3 métodos. O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cucumber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foi utilizado para a execução dos testes, e os resultados foram registrados com capturas de tela.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C6D7B3-6B32-EF51-61C8-F42E05A1B9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860"/>
          <a:stretch/>
        </p:blipFill>
        <p:spPr>
          <a:xfrm>
            <a:off x="5278673" y="1163123"/>
            <a:ext cx="3322335" cy="12736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4569E7-8775-EB95-A75E-5A10BAF23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673" y="2436790"/>
            <a:ext cx="3322335" cy="9389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61FB8F-2782-41F8-6FD4-04203D400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801" y="3375711"/>
            <a:ext cx="3413395" cy="10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8E4BD14-FDE3-8350-B1CC-7B40176DDE43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 err="1">
                <a:solidFill>
                  <a:schemeClr val="bg1"/>
                </a:solidFill>
              </a:rPr>
              <a:t>Junit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59996DC-DF50-23E4-E784-A53FD7176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5" y="984066"/>
            <a:ext cx="8218310" cy="41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8E4BD14-FDE3-8350-B1CC-7B40176DDE43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 err="1">
                <a:solidFill>
                  <a:schemeClr val="bg1"/>
                </a:solidFill>
              </a:rPr>
              <a:t>Metrics</a:t>
            </a:r>
            <a:r>
              <a:rPr lang="pt-BR" sz="3600" b="1" dirty="0">
                <a:solidFill>
                  <a:schemeClr val="bg1"/>
                </a:solidFill>
              </a:rPr>
              <a:t> e </a:t>
            </a:r>
            <a:r>
              <a:rPr lang="pt-BR" sz="3600" b="1" dirty="0" err="1">
                <a:solidFill>
                  <a:schemeClr val="bg1"/>
                </a:solidFill>
              </a:rPr>
              <a:t>Coverage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BAC690-C327-5688-63D2-752B5ECF0F99}"/>
              </a:ext>
            </a:extLst>
          </p:cNvPr>
          <p:cNvSpPr txBox="1"/>
          <p:nvPr/>
        </p:nvSpPr>
        <p:spPr>
          <a:xfrm>
            <a:off x="641074" y="1291575"/>
            <a:ext cx="78618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Utilizamos o plugin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Jacoco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mostrar o relatório completo de cobertura do código. O plugin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Metrics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foi empregado para analisar e otimizar o código, resolvendo problemas identificados no período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avalido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Os resultados indicam: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Conjunto abrangente de testes funcionais e unitários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Cobertura significativa do código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Relatório de cobertura eficaz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Métricas reveladoras sobre a qualidade do código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0" y="101427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tx2">
                    <a:lumMod val="25000"/>
                  </a:schemeClr>
                </a:solidFill>
              </a:rPr>
              <a:t>Metrics</a:t>
            </a:r>
            <a:endParaRPr lang="pt-BR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6" y="1414380"/>
            <a:ext cx="6536928" cy="3590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934316D-5696-5D5A-870E-75DE624B64BD}"/>
              </a:ext>
            </a:extLst>
          </p:cNvPr>
          <p:cNvSpPr txBox="1"/>
          <p:nvPr/>
        </p:nvSpPr>
        <p:spPr>
          <a:xfrm>
            <a:off x="0" y="17560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3600" b="1" dirty="0" err="1">
                <a:solidFill>
                  <a:schemeClr val="bg1"/>
                </a:solidFill>
              </a:rPr>
              <a:t>Metrics</a:t>
            </a:r>
            <a:r>
              <a:rPr lang="pt-BR" sz="3600" b="1" dirty="0">
                <a:solidFill>
                  <a:schemeClr val="bg1"/>
                </a:solidFill>
              </a:rPr>
              <a:t> e </a:t>
            </a:r>
            <a:r>
              <a:rPr lang="pt-BR" sz="3600" b="1" dirty="0" err="1">
                <a:solidFill>
                  <a:schemeClr val="bg1"/>
                </a:solidFill>
              </a:rPr>
              <a:t>Coverage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275</Words>
  <Application>Microsoft Office PowerPoint</Application>
  <PresentationFormat>Apresentação na tela (16:9)</PresentationFormat>
  <Paragraphs>45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Simple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Nadine Pereira</dc:creator>
  <cp:lastModifiedBy>Nadine Pereira</cp:lastModifiedBy>
  <cp:revision>33</cp:revision>
  <dcterms:modified xsi:type="dcterms:W3CDTF">2023-12-04T21:59:27Z</dcterms:modified>
</cp:coreProperties>
</file>