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15113000" cy="21374100"/>
  <p:notesSz cx="6858000" cy="9144000"/>
  <p:embeddedFontLst>
    <p:embeddedFont>
      <p:font typeface="Biryani Bold" charset="1" panose="00000800000000000000"/>
      <p:regular r:id="rId7"/>
    </p:embeddedFont>
    <p:embeddedFont>
      <p:font typeface="Biryani" charset="1" panose="00000500000000000000"/>
      <p:regular r:id="rId8"/>
    </p:embeddedFont>
    <p:embeddedFont>
      <p:font typeface="Open Sans Bold" charset="1" panose="020B0806030504020204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8.fntdata"/><Relationship Id="rId3" Type="http://schemas.openxmlformats.org/officeDocument/2006/relationships/viewProps" Target="viewProps.xml"/><Relationship Id="rId7" Type="http://schemas.openxmlformats.org/officeDocument/2006/relationships/font" Target="fonts/font7.fntdata"/><Relationship Id="rId12" Type="http://schemas.openxmlformats.org/officeDocument/2006/relationships/customXml" Target="../customXml/item3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customXml" Target="../customXml/item2.xml"/><Relationship Id="rId5" Type="http://schemas.openxmlformats.org/officeDocument/2006/relationships/tableStyles" Target="tableStyles.xml"/><Relationship Id="rId10" Type="http://schemas.openxmlformats.org/officeDocument/2006/relationships/customXml" Target="../customXml/item1.xml"/><Relationship Id="rId4" Type="http://schemas.openxmlformats.org/officeDocument/2006/relationships/theme" Target="theme/theme1.xml"/><Relationship Id="rId9" Type="http://schemas.openxmlformats.org/officeDocument/2006/relationships/font" Target="fonts/font9.fntdata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292000" y="20477979"/>
            <a:ext cx="10061472" cy="1106028"/>
            <a:chOff x="0" y="0"/>
            <a:chExt cx="1802902" cy="19818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02902" cy="198188"/>
            </a:xfrm>
            <a:custGeom>
              <a:avLst/>
              <a:gdLst/>
              <a:ahLst/>
              <a:cxnLst/>
              <a:rect r="r" b="b" t="t" l="l"/>
              <a:pathLst>
                <a:path h="198188" w="1802902">
                  <a:moveTo>
                    <a:pt x="0" y="0"/>
                  </a:moveTo>
                  <a:lnTo>
                    <a:pt x="1802902" y="0"/>
                  </a:lnTo>
                  <a:lnTo>
                    <a:pt x="1802902" y="198188"/>
                  </a:lnTo>
                  <a:lnTo>
                    <a:pt x="0" y="198188"/>
                  </a:lnTo>
                  <a:close/>
                </a:path>
              </a:pathLst>
            </a:custGeom>
            <a:solidFill>
              <a:srgbClr val="DDDDD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802902" cy="2362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5400000">
            <a:off x="1876666" y="17753290"/>
            <a:ext cx="1572357" cy="6089078"/>
            <a:chOff x="0" y="0"/>
            <a:chExt cx="822264" cy="318428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22264" cy="3184282"/>
            </a:xfrm>
            <a:custGeom>
              <a:avLst/>
              <a:gdLst/>
              <a:ahLst/>
              <a:cxnLst/>
              <a:rect r="r" b="b" t="t" l="l"/>
              <a:pathLst>
                <a:path h="3184282" w="822264">
                  <a:moveTo>
                    <a:pt x="274236" y="3165212"/>
                  </a:moveTo>
                  <a:cubicBezTo>
                    <a:pt x="316391" y="3176726"/>
                    <a:pt x="364317" y="3184282"/>
                    <a:pt x="411353" y="3184282"/>
                  </a:cubicBezTo>
                  <a:cubicBezTo>
                    <a:pt x="458392" y="3184282"/>
                    <a:pt x="503654" y="3177804"/>
                    <a:pt x="545365" y="3166291"/>
                  </a:cubicBezTo>
                  <a:cubicBezTo>
                    <a:pt x="546254" y="3165931"/>
                    <a:pt x="547141" y="3165931"/>
                    <a:pt x="548028" y="3165572"/>
                  </a:cubicBezTo>
                  <a:cubicBezTo>
                    <a:pt x="704671" y="3119517"/>
                    <a:pt x="820045" y="2997903"/>
                    <a:pt x="822264" y="2803102"/>
                  </a:cubicBezTo>
                  <a:lnTo>
                    <a:pt x="822264" y="0"/>
                  </a:lnTo>
                  <a:lnTo>
                    <a:pt x="0" y="0"/>
                  </a:lnTo>
                  <a:lnTo>
                    <a:pt x="0" y="2801022"/>
                  </a:lnTo>
                  <a:cubicBezTo>
                    <a:pt x="2219" y="2998621"/>
                    <a:pt x="115818" y="3120237"/>
                    <a:pt x="274236" y="3165212"/>
                  </a:cubicBezTo>
                  <a:close/>
                </a:path>
              </a:pathLst>
            </a:custGeom>
            <a:solidFill>
              <a:srgbClr val="646464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22264" cy="30953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401132" y="20118648"/>
            <a:ext cx="4523424" cy="1285207"/>
          </a:xfrm>
          <a:custGeom>
            <a:avLst/>
            <a:gdLst/>
            <a:ahLst/>
            <a:cxnLst/>
            <a:rect r="r" b="b" t="t" l="l"/>
            <a:pathLst>
              <a:path h="1285207" w="4523424">
                <a:moveTo>
                  <a:pt x="0" y="0"/>
                </a:moveTo>
                <a:lnTo>
                  <a:pt x="4523424" y="0"/>
                </a:lnTo>
                <a:lnTo>
                  <a:pt x="4523424" y="1285207"/>
                </a:lnTo>
                <a:lnTo>
                  <a:pt x="0" y="12852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248329" y="20685497"/>
            <a:ext cx="1757701" cy="582238"/>
          </a:xfrm>
          <a:custGeom>
            <a:avLst/>
            <a:gdLst/>
            <a:ahLst/>
            <a:cxnLst/>
            <a:rect r="r" b="b" t="t" l="l"/>
            <a:pathLst>
              <a:path h="582238" w="1757701">
                <a:moveTo>
                  <a:pt x="0" y="0"/>
                </a:moveTo>
                <a:lnTo>
                  <a:pt x="1757701" y="0"/>
                </a:lnTo>
                <a:lnTo>
                  <a:pt x="1757701" y="582238"/>
                </a:lnTo>
                <a:lnTo>
                  <a:pt x="0" y="5822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383658" y="18672131"/>
            <a:ext cx="1487042" cy="1487042"/>
          </a:xfrm>
          <a:custGeom>
            <a:avLst/>
            <a:gdLst/>
            <a:ahLst/>
            <a:cxnLst/>
            <a:rect r="r" b="b" t="t" l="l"/>
            <a:pathLst>
              <a:path h="1487042" w="1487042">
                <a:moveTo>
                  <a:pt x="0" y="0"/>
                </a:moveTo>
                <a:lnTo>
                  <a:pt x="1487042" y="0"/>
                </a:lnTo>
                <a:lnTo>
                  <a:pt x="1487042" y="1487042"/>
                </a:lnTo>
                <a:lnTo>
                  <a:pt x="0" y="14870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388099" y="18584317"/>
            <a:ext cx="1662671" cy="1662671"/>
          </a:xfrm>
          <a:custGeom>
            <a:avLst/>
            <a:gdLst/>
            <a:ahLst/>
            <a:cxnLst/>
            <a:rect r="r" b="b" t="t" l="l"/>
            <a:pathLst>
              <a:path h="1662671" w="1662671">
                <a:moveTo>
                  <a:pt x="0" y="0"/>
                </a:moveTo>
                <a:lnTo>
                  <a:pt x="1662671" y="0"/>
                </a:lnTo>
                <a:lnTo>
                  <a:pt x="1662671" y="1662671"/>
                </a:lnTo>
                <a:lnTo>
                  <a:pt x="0" y="166267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973111" y="18441643"/>
            <a:ext cx="2597359" cy="1948019"/>
          </a:xfrm>
          <a:custGeom>
            <a:avLst/>
            <a:gdLst/>
            <a:ahLst/>
            <a:cxnLst/>
            <a:rect r="r" b="b" t="t" l="l"/>
            <a:pathLst>
              <a:path h="1948019" w="2597359">
                <a:moveTo>
                  <a:pt x="0" y="0"/>
                </a:moveTo>
                <a:lnTo>
                  <a:pt x="2597359" y="0"/>
                </a:lnTo>
                <a:lnTo>
                  <a:pt x="2597359" y="1948019"/>
                </a:lnTo>
                <a:lnTo>
                  <a:pt x="0" y="194801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360466" y="8148108"/>
            <a:ext cx="4536000" cy="3786697"/>
            <a:chOff x="0" y="0"/>
            <a:chExt cx="812800" cy="67853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678533"/>
            </a:xfrm>
            <a:custGeom>
              <a:avLst/>
              <a:gdLst/>
              <a:ahLst/>
              <a:cxnLst/>
              <a:rect r="r" b="b" t="t" l="l"/>
              <a:pathLst>
                <a:path h="678533" w="812800">
                  <a:moveTo>
                    <a:pt x="42669" y="0"/>
                  </a:moveTo>
                  <a:lnTo>
                    <a:pt x="770131" y="0"/>
                  </a:lnTo>
                  <a:cubicBezTo>
                    <a:pt x="793696" y="0"/>
                    <a:pt x="812800" y="19104"/>
                    <a:pt x="812800" y="42669"/>
                  </a:cubicBezTo>
                  <a:lnTo>
                    <a:pt x="812800" y="635864"/>
                  </a:lnTo>
                  <a:cubicBezTo>
                    <a:pt x="812800" y="647181"/>
                    <a:pt x="808304" y="658034"/>
                    <a:pt x="800302" y="666036"/>
                  </a:cubicBezTo>
                  <a:cubicBezTo>
                    <a:pt x="792300" y="674038"/>
                    <a:pt x="781447" y="678533"/>
                    <a:pt x="770131" y="678533"/>
                  </a:cubicBezTo>
                  <a:lnTo>
                    <a:pt x="42669" y="678533"/>
                  </a:lnTo>
                  <a:cubicBezTo>
                    <a:pt x="19104" y="678533"/>
                    <a:pt x="0" y="659430"/>
                    <a:pt x="0" y="635864"/>
                  </a:cubicBezTo>
                  <a:lnTo>
                    <a:pt x="0" y="42669"/>
                  </a:lnTo>
                  <a:cubicBezTo>
                    <a:pt x="0" y="19104"/>
                    <a:pt x="19104" y="0"/>
                    <a:pt x="42669" y="0"/>
                  </a:cubicBezTo>
                  <a:close/>
                </a:path>
              </a:pathLst>
            </a:custGeom>
            <a:solidFill>
              <a:srgbClr val="387146">
                <a:alpha val="16863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812800" cy="7166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5284386" y="8148108"/>
            <a:ext cx="4536000" cy="3786697"/>
            <a:chOff x="0" y="0"/>
            <a:chExt cx="812800" cy="67853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678533"/>
            </a:xfrm>
            <a:custGeom>
              <a:avLst/>
              <a:gdLst/>
              <a:ahLst/>
              <a:cxnLst/>
              <a:rect r="r" b="b" t="t" l="l"/>
              <a:pathLst>
                <a:path h="678533" w="812800">
                  <a:moveTo>
                    <a:pt x="42669" y="0"/>
                  </a:moveTo>
                  <a:lnTo>
                    <a:pt x="770131" y="0"/>
                  </a:lnTo>
                  <a:cubicBezTo>
                    <a:pt x="793696" y="0"/>
                    <a:pt x="812800" y="19104"/>
                    <a:pt x="812800" y="42669"/>
                  </a:cubicBezTo>
                  <a:lnTo>
                    <a:pt x="812800" y="635864"/>
                  </a:lnTo>
                  <a:cubicBezTo>
                    <a:pt x="812800" y="647181"/>
                    <a:pt x="808304" y="658034"/>
                    <a:pt x="800302" y="666036"/>
                  </a:cubicBezTo>
                  <a:cubicBezTo>
                    <a:pt x="792300" y="674038"/>
                    <a:pt x="781447" y="678533"/>
                    <a:pt x="770131" y="678533"/>
                  </a:cubicBezTo>
                  <a:lnTo>
                    <a:pt x="42669" y="678533"/>
                  </a:lnTo>
                  <a:cubicBezTo>
                    <a:pt x="19104" y="678533"/>
                    <a:pt x="0" y="659430"/>
                    <a:pt x="0" y="635864"/>
                  </a:cubicBezTo>
                  <a:lnTo>
                    <a:pt x="0" y="42669"/>
                  </a:lnTo>
                  <a:cubicBezTo>
                    <a:pt x="0" y="19104"/>
                    <a:pt x="19104" y="0"/>
                    <a:pt x="42669" y="0"/>
                  </a:cubicBezTo>
                  <a:close/>
                </a:path>
              </a:pathLst>
            </a:custGeom>
            <a:solidFill>
              <a:srgbClr val="387146">
                <a:alpha val="16863"/>
              </a:srgbClr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812800" cy="7166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0210911" y="8148108"/>
            <a:ext cx="4536000" cy="3786697"/>
            <a:chOff x="0" y="0"/>
            <a:chExt cx="812800" cy="678533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678533"/>
            </a:xfrm>
            <a:custGeom>
              <a:avLst/>
              <a:gdLst/>
              <a:ahLst/>
              <a:cxnLst/>
              <a:rect r="r" b="b" t="t" l="l"/>
              <a:pathLst>
                <a:path h="678533" w="812800">
                  <a:moveTo>
                    <a:pt x="42669" y="0"/>
                  </a:moveTo>
                  <a:lnTo>
                    <a:pt x="770131" y="0"/>
                  </a:lnTo>
                  <a:cubicBezTo>
                    <a:pt x="793696" y="0"/>
                    <a:pt x="812800" y="19104"/>
                    <a:pt x="812800" y="42669"/>
                  </a:cubicBezTo>
                  <a:lnTo>
                    <a:pt x="812800" y="635864"/>
                  </a:lnTo>
                  <a:cubicBezTo>
                    <a:pt x="812800" y="647181"/>
                    <a:pt x="808304" y="658034"/>
                    <a:pt x="800302" y="666036"/>
                  </a:cubicBezTo>
                  <a:cubicBezTo>
                    <a:pt x="792300" y="674038"/>
                    <a:pt x="781447" y="678533"/>
                    <a:pt x="770131" y="678533"/>
                  </a:cubicBezTo>
                  <a:lnTo>
                    <a:pt x="42669" y="678533"/>
                  </a:lnTo>
                  <a:cubicBezTo>
                    <a:pt x="19104" y="678533"/>
                    <a:pt x="0" y="659430"/>
                    <a:pt x="0" y="635864"/>
                  </a:cubicBezTo>
                  <a:lnTo>
                    <a:pt x="0" y="42669"/>
                  </a:lnTo>
                  <a:cubicBezTo>
                    <a:pt x="0" y="19104"/>
                    <a:pt x="19104" y="0"/>
                    <a:pt x="42669" y="0"/>
                  </a:cubicBezTo>
                  <a:close/>
                </a:path>
              </a:pathLst>
            </a:custGeom>
            <a:solidFill>
              <a:srgbClr val="387146">
                <a:alpha val="16863"/>
              </a:srgbClr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812800" cy="7166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2534982" y="12668230"/>
            <a:ext cx="4776543" cy="3786697"/>
            <a:chOff x="0" y="0"/>
            <a:chExt cx="855903" cy="678533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55903" cy="678533"/>
            </a:xfrm>
            <a:custGeom>
              <a:avLst/>
              <a:gdLst/>
              <a:ahLst/>
              <a:cxnLst/>
              <a:rect r="r" b="b" t="t" l="l"/>
              <a:pathLst>
                <a:path h="678533" w="855903">
                  <a:moveTo>
                    <a:pt x="40521" y="0"/>
                  </a:moveTo>
                  <a:lnTo>
                    <a:pt x="815382" y="0"/>
                  </a:lnTo>
                  <a:cubicBezTo>
                    <a:pt x="826129" y="0"/>
                    <a:pt x="836435" y="4269"/>
                    <a:pt x="844035" y="11868"/>
                  </a:cubicBezTo>
                  <a:cubicBezTo>
                    <a:pt x="851634" y="19467"/>
                    <a:pt x="855903" y="29774"/>
                    <a:pt x="855903" y="40521"/>
                  </a:cubicBezTo>
                  <a:lnTo>
                    <a:pt x="855903" y="638013"/>
                  </a:lnTo>
                  <a:cubicBezTo>
                    <a:pt x="855903" y="648760"/>
                    <a:pt x="851634" y="659066"/>
                    <a:pt x="844035" y="666665"/>
                  </a:cubicBezTo>
                  <a:cubicBezTo>
                    <a:pt x="836435" y="674264"/>
                    <a:pt x="826129" y="678533"/>
                    <a:pt x="815382" y="678533"/>
                  </a:cubicBezTo>
                  <a:lnTo>
                    <a:pt x="40521" y="678533"/>
                  </a:lnTo>
                  <a:cubicBezTo>
                    <a:pt x="18142" y="678533"/>
                    <a:pt x="0" y="660392"/>
                    <a:pt x="0" y="638013"/>
                  </a:cubicBezTo>
                  <a:lnTo>
                    <a:pt x="0" y="40521"/>
                  </a:lnTo>
                  <a:cubicBezTo>
                    <a:pt x="0" y="18142"/>
                    <a:pt x="18142" y="0"/>
                    <a:pt x="40521" y="0"/>
                  </a:cubicBezTo>
                  <a:close/>
                </a:path>
              </a:pathLst>
            </a:custGeom>
            <a:solidFill>
              <a:srgbClr val="387146">
                <a:alpha val="16863"/>
              </a:srgbClr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855903" cy="7166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7809560" y="12630130"/>
            <a:ext cx="4802701" cy="3786697"/>
            <a:chOff x="0" y="0"/>
            <a:chExt cx="860590" cy="678533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60590" cy="678533"/>
            </a:xfrm>
            <a:custGeom>
              <a:avLst/>
              <a:gdLst/>
              <a:ahLst/>
              <a:cxnLst/>
              <a:rect r="r" b="b" t="t" l="l"/>
              <a:pathLst>
                <a:path h="678533" w="860590">
                  <a:moveTo>
                    <a:pt x="40300" y="0"/>
                  </a:moveTo>
                  <a:lnTo>
                    <a:pt x="820290" y="0"/>
                  </a:lnTo>
                  <a:cubicBezTo>
                    <a:pt x="842547" y="0"/>
                    <a:pt x="860590" y="18043"/>
                    <a:pt x="860590" y="40300"/>
                  </a:cubicBezTo>
                  <a:lnTo>
                    <a:pt x="860590" y="638234"/>
                  </a:lnTo>
                  <a:cubicBezTo>
                    <a:pt x="860590" y="648922"/>
                    <a:pt x="856344" y="659172"/>
                    <a:pt x="848786" y="666730"/>
                  </a:cubicBezTo>
                  <a:cubicBezTo>
                    <a:pt x="841229" y="674288"/>
                    <a:pt x="830978" y="678533"/>
                    <a:pt x="820290" y="678533"/>
                  </a:cubicBezTo>
                  <a:lnTo>
                    <a:pt x="40300" y="678533"/>
                  </a:lnTo>
                  <a:cubicBezTo>
                    <a:pt x="18043" y="678533"/>
                    <a:pt x="0" y="660491"/>
                    <a:pt x="0" y="638234"/>
                  </a:cubicBezTo>
                  <a:lnTo>
                    <a:pt x="0" y="40300"/>
                  </a:lnTo>
                  <a:cubicBezTo>
                    <a:pt x="0" y="18043"/>
                    <a:pt x="18043" y="0"/>
                    <a:pt x="40300" y="0"/>
                  </a:cubicBezTo>
                  <a:close/>
                </a:path>
              </a:pathLst>
            </a:custGeom>
            <a:solidFill>
              <a:srgbClr val="387146">
                <a:alpha val="16863"/>
              </a:srgbClr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860590" cy="7166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28" id="28"/>
          <p:cNvSpPr/>
          <p:nvPr/>
        </p:nvSpPr>
        <p:spPr>
          <a:xfrm flipH="false" flipV="false" rot="0">
            <a:off x="-12624" y="0"/>
            <a:ext cx="15132624" cy="4591385"/>
          </a:xfrm>
          <a:custGeom>
            <a:avLst/>
            <a:gdLst/>
            <a:ahLst/>
            <a:cxnLst/>
            <a:rect r="r" b="b" t="t" l="l"/>
            <a:pathLst>
              <a:path h="4591385" w="15132624">
                <a:moveTo>
                  <a:pt x="0" y="0"/>
                </a:moveTo>
                <a:lnTo>
                  <a:pt x="15132624" y="0"/>
                </a:lnTo>
                <a:lnTo>
                  <a:pt x="15132624" y="4591385"/>
                </a:lnTo>
                <a:lnTo>
                  <a:pt x="0" y="459138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60639" r="0" b="-24753"/>
            </a:stretch>
          </a:blipFill>
        </p:spPr>
      </p:sp>
      <p:grpSp>
        <p:nvGrpSpPr>
          <p:cNvPr name="Group 29" id="29"/>
          <p:cNvGrpSpPr/>
          <p:nvPr/>
        </p:nvGrpSpPr>
        <p:grpSpPr>
          <a:xfrm rot="0">
            <a:off x="361768" y="-1321417"/>
            <a:ext cx="2301076" cy="2833417"/>
            <a:chOff x="0" y="0"/>
            <a:chExt cx="3068101" cy="3777889"/>
          </a:xfrm>
        </p:grpSpPr>
        <p:grpSp>
          <p:nvGrpSpPr>
            <p:cNvPr name="Group 30" id="30"/>
            <p:cNvGrpSpPr/>
            <p:nvPr/>
          </p:nvGrpSpPr>
          <p:grpSpPr>
            <a:xfrm rot="0">
              <a:off x="0" y="0"/>
              <a:ext cx="3068101" cy="3777889"/>
              <a:chOff x="0" y="0"/>
              <a:chExt cx="660400" cy="813180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660400" cy="813180"/>
              </a:xfrm>
              <a:custGeom>
                <a:avLst/>
                <a:gdLst/>
                <a:ahLst/>
                <a:cxnLst/>
                <a:rect r="r" b="b" t="t" l="l"/>
                <a:pathLst>
                  <a:path h="813180" w="660400">
                    <a:moveTo>
                      <a:pt x="220252" y="794111"/>
                    </a:moveTo>
                    <a:cubicBezTo>
                      <a:pt x="254109" y="805625"/>
                      <a:pt x="292600" y="813180"/>
                      <a:pt x="330378" y="813180"/>
                    </a:cubicBezTo>
                    <a:cubicBezTo>
                      <a:pt x="368157" y="813180"/>
                      <a:pt x="404509" y="806703"/>
                      <a:pt x="438009" y="795189"/>
                    </a:cubicBezTo>
                    <a:cubicBezTo>
                      <a:pt x="438723" y="794830"/>
                      <a:pt x="439435" y="794830"/>
                      <a:pt x="440148" y="794470"/>
                    </a:cubicBezTo>
                    <a:cubicBezTo>
                      <a:pt x="565955" y="748415"/>
                      <a:pt x="658618" y="626801"/>
                      <a:pt x="660400" y="48466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484310"/>
                    </a:lnTo>
                    <a:cubicBezTo>
                      <a:pt x="1782" y="627520"/>
                      <a:pt x="93019" y="749135"/>
                      <a:pt x="220252" y="794111"/>
                    </a:cubicBezTo>
                    <a:close/>
                  </a:path>
                </a:pathLst>
              </a:custGeom>
              <a:solidFill>
                <a:srgbClr val="646464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32" id="32"/>
              <p:cNvSpPr txBox="true"/>
              <p:nvPr/>
            </p:nvSpPr>
            <p:spPr>
              <a:xfrm>
                <a:off x="0" y="-38100"/>
                <a:ext cx="660400" cy="7242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sp>
          <p:nvSpPr>
            <p:cNvPr name="Freeform 33" id="33"/>
            <p:cNvSpPr/>
            <p:nvPr/>
          </p:nvSpPr>
          <p:spPr>
            <a:xfrm flipH="false" flipV="false" rot="0">
              <a:off x="362250" y="2160314"/>
              <a:ext cx="2343601" cy="776318"/>
            </a:xfrm>
            <a:custGeom>
              <a:avLst/>
              <a:gdLst/>
              <a:ahLst/>
              <a:cxnLst/>
              <a:rect r="r" b="b" t="t" l="l"/>
              <a:pathLst>
                <a:path h="776318" w="2343601">
                  <a:moveTo>
                    <a:pt x="0" y="0"/>
                  </a:moveTo>
                  <a:lnTo>
                    <a:pt x="2343601" y="0"/>
                  </a:lnTo>
                  <a:lnTo>
                    <a:pt x="2343601" y="776318"/>
                  </a:lnTo>
                  <a:lnTo>
                    <a:pt x="0" y="7763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sp>
        <p:nvSpPr>
          <p:cNvPr name="TextBox 34" id="34"/>
          <p:cNvSpPr txBox="true"/>
          <p:nvPr/>
        </p:nvSpPr>
        <p:spPr>
          <a:xfrm rot="0">
            <a:off x="1729201" y="5204883"/>
            <a:ext cx="12160718" cy="2209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24"/>
              </a:lnSpc>
            </a:pPr>
            <a:r>
              <a:rPr lang="en-US" b="true" sz="3687" spc="-95">
                <a:solidFill>
                  <a:srgbClr val="000000"/>
                </a:solidFill>
                <a:latin typeface="Biryani Bold"/>
                <a:ea typeface="Biryani Bold"/>
                <a:cs typeface="Biryani Bold"/>
                <a:sym typeface="Biryani Bold"/>
              </a:rPr>
              <a:t>DESENVOLVIMENTO DE INTERFACE DE GESTÃO PARA UMA PLATAFORMA DE SERVIÇOS PARA APOIO AO USO PROFISSIONAL DE MOTA ELÉTRICA</a:t>
            </a:r>
          </a:p>
          <a:p>
            <a:pPr algn="ctr">
              <a:lnSpc>
                <a:spcPts val="4424"/>
              </a:lnSpc>
            </a:pPr>
          </a:p>
        </p:txBody>
      </p:sp>
      <p:sp>
        <p:nvSpPr>
          <p:cNvPr name="TextBox 35" id="35"/>
          <p:cNvSpPr txBox="true"/>
          <p:nvPr/>
        </p:nvSpPr>
        <p:spPr>
          <a:xfrm rot="0">
            <a:off x="5939436" y="20656922"/>
            <a:ext cx="5931409" cy="647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60"/>
              </a:lnSpc>
            </a:pPr>
            <a:r>
              <a:rPr lang="en-US" sz="1900">
                <a:solidFill>
                  <a:srgbClr val="000000"/>
                </a:solidFill>
                <a:latin typeface="Biryani"/>
                <a:ea typeface="Biryani"/>
                <a:cs typeface="Biryani"/>
                <a:sym typeface="Biryani"/>
              </a:rPr>
              <a:t>Escola de Ciências e Tecnologia</a:t>
            </a:r>
          </a:p>
          <a:p>
            <a:pPr algn="l">
              <a:lnSpc>
                <a:spcPts val="2660"/>
              </a:lnSpc>
            </a:pPr>
            <a:r>
              <a:rPr lang="en-US" sz="1900">
                <a:solidFill>
                  <a:srgbClr val="000000"/>
                </a:solidFill>
                <a:latin typeface="Biryani"/>
                <a:ea typeface="Biryani"/>
                <a:cs typeface="Biryani"/>
                <a:sym typeface="Biryani"/>
              </a:rPr>
              <a:t>Universidade Trás os Montes e Alto Douro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401132" y="18388502"/>
            <a:ext cx="5967799" cy="1488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u="sng" b="true">
                <a:solidFill>
                  <a:srgbClr val="000000"/>
                </a:solidFill>
                <a:latin typeface="Biryani Bold"/>
                <a:ea typeface="Biryani Bold"/>
                <a:cs typeface="Biryani Bold"/>
                <a:sym typeface="Biryani Bold"/>
              </a:rPr>
              <a:t> Equipa de Orientação:</a:t>
            </a: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Biryani"/>
                <a:ea typeface="Biryani"/>
                <a:cs typeface="Biryani"/>
                <a:sym typeface="Biryani"/>
              </a:rPr>
              <a:t> </a:t>
            </a:r>
            <a:r>
              <a:rPr lang="en-US" sz="2100">
                <a:solidFill>
                  <a:srgbClr val="000000"/>
                </a:solidFill>
                <a:latin typeface="Biryani"/>
                <a:ea typeface="Biryani"/>
                <a:cs typeface="Biryani"/>
                <a:sym typeface="Biryani"/>
              </a:rPr>
              <a:t>Professor Tiago Pinto</a:t>
            </a: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Biryani"/>
                <a:ea typeface="Biryani"/>
                <a:cs typeface="Biryani"/>
                <a:sym typeface="Biryani"/>
              </a:rPr>
              <a:t> Professor Arsénio Reis</a:t>
            </a:r>
          </a:p>
          <a:p>
            <a:pPr algn="l">
              <a:lnSpc>
                <a:spcPts val="2940"/>
              </a:lnSpc>
            </a:pPr>
          </a:p>
        </p:txBody>
      </p:sp>
      <p:sp>
        <p:nvSpPr>
          <p:cNvPr name="TextBox 37" id="37"/>
          <p:cNvSpPr txBox="true"/>
          <p:nvPr/>
        </p:nvSpPr>
        <p:spPr>
          <a:xfrm rot="0">
            <a:off x="4069230" y="6973358"/>
            <a:ext cx="6981540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6F9877"/>
                </a:solidFill>
                <a:latin typeface="Biryani Bold"/>
                <a:ea typeface="Biryani Bold"/>
                <a:cs typeface="Biryani Bold"/>
                <a:sym typeface="Biryani Bold"/>
              </a:rPr>
              <a:t>João Gama (al80002) e </a:t>
            </a:r>
            <a:r>
              <a:rPr lang="en-US" sz="2499" b="true">
                <a:solidFill>
                  <a:srgbClr val="6F9877"/>
                </a:solidFill>
                <a:latin typeface="Biryani Bold"/>
                <a:ea typeface="Biryani Bold"/>
                <a:cs typeface="Biryani Bold"/>
                <a:sym typeface="Biryani Bold"/>
              </a:rPr>
              <a:t>Nuno Melo (al78335)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919857" y="8245295"/>
            <a:ext cx="1483370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b="true" sz="3200" u="sng">
                <a:solidFill>
                  <a:srgbClr val="38714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Projeto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600662" y="9068890"/>
            <a:ext cx="4121760" cy="2347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379"/>
              </a:lnSpc>
              <a:spcBef>
                <a:spcPct val="0"/>
              </a:spcBef>
            </a:pPr>
            <a:r>
              <a:rPr lang="en-US" b="true" sz="1699">
                <a:solidFill>
                  <a:srgbClr val="000000"/>
                </a:solidFill>
                <a:latin typeface="Biryani Bold"/>
                <a:ea typeface="Biryani Bold"/>
                <a:cs typeface="Biryani Bold"/>
                <a:sym typeface="Biryani Bold"/>
              </a:rPr>
              <a:t>Est</a:t>
            </a:r>
            <a:r>
              <a:rPr lang="en-US" b="true" sz="1699">
                <a:solidFill>
                  <a:srgbClr val="000000"/>
                </a:solidFill>
                <a:latin typeface="Biryani Bold"/>
                <a:ea typeface="Biryani Bold"/>
                <a:cs typeface="Biryani Bold"/>
                <a:sym typeface="Biryani Bold"/>
              </a:rPr>
              <a:t>e projeto foi desenvolvido no âmbito da Unidade Curricular "Laboratório de Projeto em Engenharia Informática" e visa a criação de uma interface de gestão para uma plataforma de serviços de apoio ao uso profissional de motas elétricas.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6521081" y="8245295"/>
            <a:ext cx="2062609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b="true" sz="3200" u="sng">
                <a:solidFill>
                  <a:srgbClr val="38714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Problema 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5491505" y="8862515"/>
            <a:ext cx="4121760" cy="2938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379"/>
              </a:lnSpc>
              <a:spcBef>
                <a:spcPct val="0"/>
              </a:spcBef>
            </a:pPr>
            <a:r>
              <a:rPr lang="en-US" b="true" sz="1699">
                <a:solidFill>
                  <a:srgbClr val="000000"/>
                </a:solidFill>
                <a:latin typeface="Biryani Bold"/>
                <a:ea typeface="Biryani Bold"/>
                <a:cs typeface="Biryani Bold"/>
                <a:sym typeface="Biryani Bold"/>
              </a:rPr>
              <a:t>P</a:t>
            </a:r>
            <a:r>
              <a:rPr lang="en-US" b="true" sz="1699">
                <a:solidFill>
                  <a:srgbClr val="000000"/>
                </a:solidFill>
                <a:latin typeface="Biryani Bold"/>
                <a:ea typeface="Biryani Bold"/>
                <a:cs typeface="Biryani Bold"/>
                <a:sym typeface="Biryani Bold"/>
              </a:rPr>
              <a:t>rofissionais que utilizam motas elétricas enfrentam desafios na gestão operacional, como o agendamento de manutenções, controlo das rotas, análise de dados, entre outros. A ausência de uma interface de gestão eficaz dificulta a visualização de informações críticas e compromete a tomada de decisões informadas. 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1650772" y="8245295"/>
            <a:ext cx="1572518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b="true" sz="3200" u="sng">
                <a:solidFill>
                  <a:srgbClr val="38714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Solução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0418030" y="8862515"/>
            <a:ext cx="4121760" cy="2938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379"/>
              </a:lnSpc>
              <a:spcBef>
                <a:spcPct val="0"/>
              </a:spcBef>
            </a:pPr>
            <a:r>
              <a:rPr lang="en-US" b="true" sz="1699">
                <a:solidFill>
                  <a:srgbClr val="000000"/>
                </a:solidFill>
                <a:latin typeface="Biryani Bold"/>
                <a:ea typeface="Biryani Bold"/>
                <a:cs typeface="Biryani Bold"/>
                <a:sym typeface="Biryani Bold"/>
              </a:rPr>
              <a:t>A p</a:t>
            </a:r>
            <a:r>
              <a:rPr lang="en-US" b="true" sz="1699">
                <a:solidFill>
                  <a:srgbClr val="000000"/>
                </a:solidFill>
                <a:latin typeface="Biryani Bold"/>
                <a:ea typeface="Biryani Bold"/>
                <a:cs typeface="Biryani Bold"/>
                <a:sym typeface="Biryani Bold"/>
              </a:rPr>
              <a:t>roposta passa pelo desenvolvimento de uma interface gráfica intuitiva e responsiva, que permita aos gestores visualizar e controlar dados operacionais em tempo real. A interface permitirá o agendamento de tarefas, gestão de utilizadores, visualização de rotas, alertas de manutenção e suporte via chat.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2639306" y="12741111"/>
            <a:ext cx="4554438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b="true" sz="3200" u="sng">
                <a:solidFill>
                  <a:srgbClr val="38714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Tecnologias utilizadas 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2855645" y="13355156"/>
            <a:ext cx="4121760" cy="2938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379"/>
              </a:lnSpc>
              <a:spcBef>
                <a:spcPct val="0"/>
              </a:spcBef>
            </a:pPr>
            <a:r>
              <a:rPr lang="en-US" b="true" sz="1699">
                <a:solidFill>
                  <a:srgbClr val="000000"/>
                </a:solidFill>
                <a:latin typeface="Biryani Bold"/>
                <a:ea typeface="Biryani Bold"/>
                <a:cs typeface="Biryani Bold"/>
                <a:sym typeface="Biryani Bold"/>
              </a:rPr>
              <a:t>Para garantir uma int</a:t>
            </a:r>
            <a:r>
              <a:rPr lang="en-US" b="true" sz="1699">
                <a:solidFill>
                  <a:srgbClr val="000000"/>
                </a:solidFill>
                <a:latin typeface="Biryani Bold"/>
                <a:ea typeface="Biryani Bold"/>
                <a:cs typeface="Biryani Bold"/>
                <a:sym typeface="Biryani Bold"/>
              </a:rPr>
              <a:t>erface eficiente, escalável e segura, foi necessário analisar diferentes tecnologias de frontend. A escolha recaiu sobre ReactJS.  Esta combinação oferece uma experiência de utilizador fluida e moderna, com alto desempenho e flexibilidade para construir interfaces dinâmicas e escaláveis, facilitando assim a gestão da plataforma.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8909632" y="12703011"/>
            <a:ext cx="2602557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b="true" sz="3200" u="sng">
                <a:solidFill>
                  <a:srgbClr val="38714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Notas Finais 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8150030" y="13526606"/>
            <a:ext cx="4121760" cy="2052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379"/>
              </a:lnSpc>
              <a:spcBef>
                <a:spcPct val="0"/>
              </a:spcBef>
            </a:pPr>
            <a:r>
              <a:rPr lang="en-US" b="true" sz="1699">
                <a:solidFill>
                  <a:srgbClr val="000000"/>
                </a:solidFill>
                <a:latin typeface="Biryani Bold"/>
                <a:ea typeface="Biryani Bold"/>
                <a:cs typeface="Biryani Bold"/>
                <a:sym typeface="Biryani Bold"/>
              </a:rPr>
              <a:t>Com esta int</a:t>
            </a:r>
            <a:r>
              <a:rPr lang="en-US" b="true" sz="1699">
                <a:solidFill>
                  <a:srgbClr val="000000"/>
                </a:solidFill>
                <a:latin typeface="Biryani Bold"/>
                <a:ea typeface="Biryani Bold"/>
                <a:cs typeface="Biryani Bold"/>
                <a:sym typeface="Biryani Bold"/>
              </a:rPr>
              <a:t>erface, espera-se que os utilizadores e profissionais possam usufruir de uma ferramenta prática e poderosa, promovendo uma maior eficiência, sustentabilidade e controlo sobre as operações diárias com motas elétricas.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622C9374F374C42B6061B2127D1ABB9" ma:contentTypeVersion="10" ma:contentTypeDescription="Criar um novo documento." ma:contentTypeScope="" ma:versionID="45a36f1407b36f796d20ecd14b6b0119">
  <xsd:schema xmlns:xsd="http://www.w3.org/2001/XMLSchema" xmlns:xs="http://www.w3.org/2001/XMLSchema" xmlns:p="http://schemas.microsoft.com/office/2006/metadata/properties" xmlns:ns2="70fbdb38-7998-429b-b3e3-ccc0e9e07cf9" xmlns:ns3="1068ea0e-2ac7-430e-8976-3c2193e1d2e5" targetNamespace="http://schemas.microsoft.com/office/2006/metadata/properties" ma:root="true" ma:fieldsID="c8a7022450403700f661b216d4b1b973" ns2:_="" ns3:_="">
    <xsd:import namespace="70fbdb38-7998-429b-b3e3-ccc0e9e07cf9"/>
    <xsd:import namespace="1068ea0e-2ac7-430e-8976-3c2193e1d2e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fbdb38-7998-429b-b3e3-ccc0e9e07c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Etiquetas de Imagem" ma:readOnly="false" ma:fieldId="{5cf76f15-5ced-4ddc-b409-7134ff3c332f}" ma:taxonomyMulti="true" ma:sspId="10010dbc-2f12-4955-a669-e43d8195e16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68ea0e-2ac7-430e-8976-3c2193e1d2e5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618fefd3-dce2-435a-9678-ff1e57454a42}" ma:internalName="TaxCatchAll" ma:showField="CatchAllData" ma:web="1068ea0e-2ac7-430e-8976-3c2193e1d2e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068ea0e-2ac7-430e-8976-3c2193e1d2e5" xsi:nil="true"/>
    <lcf76f155ced4ddcb4097134ff3c332f xmlns="70fbdb38-7998-429b-b3e3-ccc0e9e07cf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93DCF1B-7349-4A60-84D4-CEC6B70A5B79}"/>
</file>

<file path=customXml/itemProps2.xml><?xml version="1.0" encoding="utf-8"?>
<ds:datastoreItem xmlns:ds="http://schemas.openxmlformats.org/officeDocument/2006/customXml" ds:itemID="{17FAF909-74AC-46AD-9591-53FEB4B2BCE6}"/>
</file>

<file path=customXml/itemProps3.xml><?xml version="1.0" encoding="utf-8"?>
<ds:datastoreItem xmlns:ds="http://schemas.openxmlformats.org/officeDocument/2006/customXml" ds:itemID="{FE85AAAD-F99B-4175-A08C-F58335FD2833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Orange Modern Call For Papers Academic Research Poster</dc:title>
  <cp:revision>1</cp:revision>
  <dcterms:created xsi:type="dcterms:W3CDTF">2006-08-16T00:00:00Z</dcterms:created>
  <dcterms:modified xsi:type="dcterms:W3CDTF">2011-08-01T06:04:30Z</dcterms:modified>
  <dc:identifier>DAGpWH5_g2k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0x010100A622C9374F374C42B6061B2127D1ABB9</vt:lpwstr>
  </property>
</Properties>
</file>