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7" r:id="rId1"/>
  </p:sldMasterIdLst>
  <p:notesMasterIdLst>
    <p:notesMasterId r:id="rId15"/>
  </p:notesMasterIdLst>
  <p:sldIdLst>
    <p:sldId id="256" r:id="rId2"/>
    <p:sldId id="277" r:id="rId3"/>
    <p:sldId id="258" r:id="rId4"/>
    <p:sldId id="278" r:id="rId5"/>
    <p:sldId id="276" r:id="rId6"/>
    <p:sldId id="262" r:id="rId7"/>
    <p:sldId id="261" r:id="rId8"/>
    <p:sldId id="263" r:id="rId9"/>
    <p:sldId id="266" r:id="rId10"/>
    <p:sldId id="274" r:id="rId11"/>
    <p:sldId id="273" r:id="rId12"/>
    <p:sldId id="257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DE5D7F-DA3E-4A9D-9591-209EABEB7C8A}" v="948" dt="2024-04-03T21:05:36.724"/>
    <p1510:client id="{32286E2C-8237-44B0-86E3-20B1AC12AE42}" v="168" dt="2024-04-03T21:11:05.608"/>
    <p1510:client id="{74D0F274-2F39-4451-9E8B-0AF325FE8D38}" v="235" dt="2024-04-03T22:03:14.305"/>
    <p1510:client id="{C2ECC1BE-174F-4EDC-99DF-BE184921E302}" v="8" dt="2024-04-04T02:06:06.668"/>
    <p1510:client id="{D8A85CFB-C7A5-4CC9-9243-D6F5AED4CE94}" v="1879" dt="2024-04-04T02:36:43.389"/>
    <p1510:client id="{E21E3684-0690-40C8-875E-D72AEEFB988A}" v="1500" dt="2024-04-04T02:11:33.029"/>
    <p1510:client id="{EC85BB84-B038-4E58-859B-FE4BD805AC43}" v="230" dt="2024-04-03T23:15:04.927"/>
    <p1510:client id="{FA51E9A0-3AC6-420A-A0D6-656CBEE2C599}" v="2731" dt="2024-04-04T00:59:20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8" y="-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0BD8E-A2F5-4E1E-818A-61A20B69A315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15548-93EF-44B7-B7F8-8A54DC1BE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425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de7457949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de7457949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de7457949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de7457949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de7457949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de7457949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de7457949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de7457949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0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1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51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 &amp; body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1714533" y="1564533"/>
            <a:ext cx="6315600" cy="6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42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42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42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42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42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42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42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42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ontserrat"/>
              <a:buNone/>
              <a:defRPr sz="42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1714500" y="2655533"/>
            <a:ext cx="5719200" cy="28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867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867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867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867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867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867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pectral Light"/>
              <a:buChar char="⏷"/>
              <a:defRPr sz="1867">
                <a:solidFill>
                  <a:srgbClr val="FFFFFF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906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2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9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7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5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3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1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5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8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svg"/><Relationship Id="rId5" Type="http://schemas.openxmlformats.org/officeDocument/2006/relationships/image" Target="../media/image20.png"/><Relationship Id="rId4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73394" y="4704385"/>
            <a:ext cx="5410727" cy="965939"/>
          </a:xfrm>
        </p:spPr>
        <p:txBody>
          <a:bodyPr>
            <a:noAutofit/>
          </a:bodyPr>
          <a:lstStyle/>
          <a:p>
            <a:pPr algn="r"/>
            <a:r>
              <a:rPr lang="pt-BR" sz="5400" err="1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Dotum" panose="020B0503020000020004" pitchFamily="34" charset="-127"/>
                <a:cs typeface="CordiaUPC" panose="020B0502040204020203" pitchFamily="34" charset="-34"/>
              </a:rPr>
              <a:t>Performance</a:t>
            </a:r>
            <a:r>
              <a:rPr lang="pt-BR" sz="5400" err="1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  <a:ea typeface="Dotum" panose="020B0503020000020004" pitchFamily="34" charset="-127"/>
                <a:cs typeface="CordiaUPC" panose="020B0502040204020203" pitchFamily="34" charset="-34"/>
              </a:rPr>
              <a:t>X</a:t>
            </a:r>
            <a:endParaRPr lang="pt-BR" sz="540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  <a:ea typeface="Dotum" panose="020B0503020000020004" pitchFamily="34" charset="-127"/>
              <a:cs typeface="CordiaUPC" panose="020B0502040204020203" pitchFamily="34" charset="-34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370969" y="6129067"/>
            <a:ext cx="4671669" cy="513278"/>
          </a:xfrm>
        </p:spPr>
        <p:txBody>
          <a:bodyPr>
            <a:noAutofit/>
          </a:bodyPr>
          <a:lstStyle/>
          <a:p>
            <a:pPr algn="r"/>
            <a:r>
              <a:rPr lang="pt-BR" sz="280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Dotum" panose="020B0503020000020004" pitchFamily="34" charset="-127"/>
                <a:cs typeface="CordiaUPC" panose="020B0502040204020203" pitchFamily="34" charset="-34"/>
              </a:rPr>
              <a:t>Grupo </a:t>
            </a:r>
            <a:r>
              <a:rPr lang="pt-BR" sz="280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  <a:ea typeface="Dotum" panose="020B0503020000020004" pitchFamily="34" charset="-127"/>
                <a:cs typeface="CordiaUPC" panose="020B0502040204020203" pitchFamily="34" charset="-34"/>
              </a:rPr>
              <a:t>Pandora</a:t>
            </a: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A3B7E662-02F6-CB2A-A1EB-D232C3928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16958" y="0"/>
            <a:ext cx="7667625" cy="5762625"/>
          </a:xfrm>
          <a:prstGeom prst="rect">
            <a:avLst/>
          </a:prstGeom>
        </p:spPr>
      </p:pic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0C4EA63D-8D2C-A0AD-E5EA-DE6E4378D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632" y="215655"/>
            <a:ext cx="50482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10</a:t>
            </a:fld>
            <a:endParaRPr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67D5B66A-8892-4FA5-548D-2CE244E76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85801" y="4153177"/>
            <a:ext cx="14441025" cy="2713926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1022A61A-E220-8D0A-9E3B-BF9334459B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72007" y="6034537"/>
            <a:ext cx="1182320" cy="70788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C9A04C6-C0E9-4A17-E6DD-7BB532FB4127}"/>
              </a:ext>
            </a:extLst>
          </p:cNvPr>
          <p:cNvSpPr txBox="1"/>
          <p:nvPr/>
        </p:nvSpPr>
        <p:spPr>
          <a:xfrm>
            <a:off x="483675" y="1957556"/>
            <a:ext cx="72191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>
                <a:solidFill>
                  <a:schemeClr val="bg1"/>
                </a:solidFill>
                <a:latin typeface="Century Gothic" panose="020B0502020202020204" pitchFamily="34" charset="0"/>
              </a:rPr>
              <a:t>Brain</a:t>
            </a:r>
            <a:r>
              <a:rPr lang="pt-BR" sz="440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Storm</a:t>
            </a:r>
          </a:p>
        </p:txBody>
      </p:sp>
      <p:pic>
        <p:nvPicPr>
          <p:cNvPr id="9" name="Imagem 8" descr="Gráfico&#10;&#10;Descrição gerada automaticamente">
            <a:extLst>
              <a:ext uri="{FF2B5EF4-FFF2-40B4-BE49-F238E27FC236}">
                <a16:creationId xmlns:a16="http://schemas.microsoft.com/office/drawing/2014/main" id="{5A0D83EC-E38E-CFA4-F0BC-CD0BEEC174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3269" y="793341"/>
            <a:ext cx="7515801" cy="309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09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11</a:t>
            </a:fld>
            <a:endParaRPr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8887017B-609C-5C22-FAEB-6B82C6115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948506" y="4285257"/>
            <a:ext cx="14441025" cy="2713926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6294B885-CFF2-9826-4D49-EA50B48F3C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92519" y="5709309"/>
            <a:ext cx="1182320" cy="70788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EA8E882-7792-BFC2-2C14-10CBE3795A38}"/>
              </a:ext>
            </a:extLst>
          </p:cNvPr>
          <p:cNvSpPr txBox="1"/>
          <p:nvPr/>
        </p:nvSpPr>
        <p:spPr>
          <a:xfrm>
            <a:off x="325055" y="1915586"/>
            <a:ext cx="72191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>
                <a:solidFill>
                  <a:schemeClr val="bg1"/>
                </a:solidFill>
                <a:latin typeface="Century Gothic" panose="020B0502020202020204" pitchFamily="34" charset="0"/>
              </a:rPr>
              <a:t>Diagrama de </a:t>
            </a:r>
            <a:r>
              <a:rPr lang="pt-BR" sz="400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Classe</a:t>
            </a: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9B4093B6-C616-5679-A8D4-809676E751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70911"/>
            <a:ext cx="4792824" cy="359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50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6654976-6B54-1A1D-4D46-BF7CDEA9A673}"/>
              </a:ext>
            </a:extLst>
          </p:cNvPr>
          <p:cNvSpPr txBox="1">
            <a:spLocks/>
          </p:cNvSpPr>
          <p:nvPr/>
        </p:nvSpPr>
        <p:spPr>
          <a:xfrm rot="10800000" flipV="1">
            <a:off x="1471412" y="4058139"/>
            <a:ext cx="9063982" cy="11539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7200">
              <a:solidFill>
                <a:schemeClr val="tx2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3" name="Gráfico 12" descr="Três pincéis com tinta nas pontas">
            <a:extLst>
              <a:ext uri="{FF2B5EF4-FFF2-40B4-BE49-F238E27FC236}">
                <a16:creationId xmlns:a16="http://schemas.microsoft.com/office/drawing/2014/main" id="{BDBC1D1B-752D-4D10-5073-9A3850C4A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631331" y="-1583953"/>
            <a:ext cx="4572000" cy="6329422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100ED531-B200-1998-EA78-2ED5F405B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92000" y="3009454"/>
            <a:ext cx="9448800" cy="494347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114E4DC-6938-C225-0FD3-E2CCFDF523BB}"/>
              </a:ext>
            </a:extLst>
          </p:cNvPr>
          <p:cNvSpPr txBox="1"/>
          <p:nvPr/>
        </p:nvSpPr>
        <p:spPr>
          <a:xfrm flipH="1">
            <a:off x="2736054" y="2734700"/>
            <a:ext cx="76884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>
                <a:solidFill>
                  <a:schemeClr val="bg1"/>
                </a:solidFill>
                <a:latin typeface="Century Gothic" panose="020B0502020202020204" pitchFamily="34" charset="0"/>
              </a:rPr>
              <a:t>Links</a:t>
            </a:r>
            <a:r>
              <a:rPr lang="pt-BR" sz="8000">
                <a:latin typeface="Century Gothic" panose="020B0502020202020204" pitchFamily="34" charset="0"/>
              </a:rPr>
              <a:t> </a:t>
            </a:r>
            <a:r>
              <a:rPr lang="pt-BR" sz="800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Externos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57017CC-C1D4-3C87-C305-3C1539DC21CE}"/>
              </a:ext>
            </a:extLst>
          </p:cNvPr>
          <p:cNvSpPr txBox="1"/>
          <p:nvPr/>
        </p:nvSpPr>
        <p:spPr>
          <a:xfrm>
            <a:off x="403056" y="4750416"/>
            <a:ext cx="11120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solidFill>
                  <a:schemeClr val="bg1"/>
                </a:solidFill>
              </a:rPr>
              <a:t>Link</a:t>
            </a:r>
            <a:r>
              <a:rPr lang="pt-BR" sz="2400"/>
              <a:t> </a:t>
            </a:r>
            <a:r>
              <a:rPr lang="pt-BR" sz="2400">
                <a:solidFill>
                  <a:schemeClr val="accent4">
                    <a:lumMod val="75000"/>
                  </a:schemeClr>
                </a:solidFill>
              </a:rPr>
              <a:t>MkDocs</a:t>
            </a:r>
            <a:r>
              <a:rPr lang="pt-BR" sz="2400">
                <a:solidFill>
                  <a:schemeClr val="bg1"/>
                </a:solidFill>
              </a:rPr>
              <a:t>:   https://projetos-de-extensao.github.io/PBE_24.2_8002_II_Pandora/</a:t>
            </a:r>
          </a:p>
          <a:p>
            <a:endParaRPr lang="pt-BR" sz="2400"/>
          </a:p>
          <a:p>
            <a:r>
              <a:rPr lang="pt-BR" sz="2400">
                <a:solidFill>
                  <a:schemeClr val="bg1"/>
                </a:solidFill>
              </a:rPr>
              <a:t>Link </a:t>
            </a:r>
            <a:r>
              <a:rPr lang="pt-BR" sz="2400">
                <a:solidFill>
                  <a:schemeClr val="accent4">
                    <a:lumMod val="75000"/>
                  </a:schemeClr>
                </a:solidFill>
              </a:rPr>
              <a:t>Marvel</a:t>
            </a:r>
            <a:r>
              <a:rPr lang="pt-BR" sz="2400">
                <a:solidFill>
                  <a:schemeClr val="bg1"/>
                </a:solidFill>
                <a:latin typeface="Century Gothic" panose="020B0502020202020204" pitchFamily="34" charset="0"/>
              </a:rPr>
              <a:t>:  https://marvelapp.com/prototype/1b78ge39 </a:t>
            </a:r>
          </a:p>
        </p:txBody>
      </p:sp>
    </p:spTree>
    <p:extLst>
      <p:ext uri="{BB962C8B-B14F-4D97-AF65-F5344CB8AC3E}">
        <p14:creationId xmlns:p14="http://schemas.microsoft.com/office/powerpoint/2010/main" val="29076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13</a:t>
            </a:fld>
            <a:endParaRPr lang="e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5B0182-079A-21EF-35BE-167810CB0DC7}"/>
              </a:ext>
            </a:extLst>
          </p:cNvPr>
          <p:cNvSpPr txBox="1"/>
          <p:nvPr/>
        </p:nvSpPr>
        <p:spPr>
          <a:xfrm flipH="1">
            <a:off x="2544681" y="3981598"/>
            <a:ext cx="710263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400" b="1" spc="300">
              <a:solidFill>
                <a:srgbClr val="ECECEC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2400" spc="300">
                <a:solidFill>
                  <a:srgbClr val="ECECEC"/>
                </a:solidFill>
                <a:latin typeface="Century Gothic" panose="020B0502020202020204" pitchFamily="34" charset="0"/>
              </a:rPr>
              <a:t>Estamos </a:t>
            </a:r>
            <a:r>
              <a:rPr lang="en-US" sz="2400" spc="300" err="1">
                <a:solidFill>
                  <a:srgbClr val="ECECEC"/>
                </a:solidFill>
                <a:latin typeface="Century Gothic" panose="020B0502020202020204" pitchFamily="34" charset="0"/>
              </a:rPr>
              <a:t>entusiasmados</a:t>
            </a:r>
            <a:r>
              <a:rPr lang="en-US" sz="2400" spc="300">
                <a:solidFill>
                  <a:srgbClr val="ECECEC"/>
                </a:solidFill>
                <a:latin typeface="Century Gothic" panose="020B0502020202020204" pitchFamily="34" charset="0"/>
              </a:rPr>
              <a:t> com o </a:t>
            </a:r>
            <a:r>
              <a:rPr lang="en-US" sz="2400" spc="300" err="1">
                <a:solidFill>
                  <a:srgbClr val="ECECEC"/>
                </a:solidFill>
                <a:latin typeface="Century Gothic" panose="020B0502020202020204" pitchFamily="34" charset="0"/>
              </a:rPr>
              <a:t>progresso</a:t>
            </a:r>
            <a:r>
              <a:rPr lang="en-US" sz="2400" spc="300">
                <a:solidFill>
                  <a:srgbClr val="ECECEC"/>
                </a:solidFill>
                <a:latin typeface="Century Gothic" panose="020B0502020202020204" pitchFamily="34" charset="0"/>
              </a:rPr>
              <a:t> do </a:t>
            </a:r>
            <a:r>
              <a:rPr lang="en-US" sz="2400" spc="300" err="1">
                <a:solidFill>
                  <a:srgbClr val="ECECEC"/>
                </a:solidFill>
                <a:latin typeface="Century Gothic" panose="020B0502020202020204" pitchFamily="34" charset="0"/>
              </a:rPr>
              <a:t>projeto</a:t>
            </a:r>
            <a:r>
              <a:rPr lang="en-US" sz="2400" spc="300">
                <a:solidFill>
                  <a:srgbClr val="ECECEC"/>
                </a:solidFill>
                <a:latin typeface="Century Gothic" panose="020B0502020202020204" pitchFamily="34" charset="0"/>
              </a:rPr>
              <a:t> e </a:t>
            </a:r>
            <a:r>
              <a:rPr lang="en-US" sz="2400" spc="300" err="1">
                <a:solidFill>
                  <a:srgbClr val="ECECEC"/>
                </a:solidFill>
                <a:latin typeface="Century Gothic" panose="020B0502020202020204" pitchFamily="34" charset="0"/>
              </a:rPr>
              <a:t>ansiosos</a:t>
            </a:r>
            <a:r>
              <a:rPr lang="en-US" sz="2400" spc="300">
                <a:solidFill>
                  <a:srgbClr val="ECECEC"/>
                </a:solidFill>
                <a:latin typeface="Century Gothic" panose="020B0502020202020204" pitchFamily="34" charset="0"/>
              </a:rPr>
              <a:t> para </a:t>
            </a:r>
            <a:r>
              <a:rPr lang="en-US" sz="2400" spc="300" err="1">
                <a:solidFill>
                  <a:srgbClr val="ECECEC"/>
                </a:solidFill>
                <a:latin typeface="Century Gothic" panose="020B0502020202020204" pitchFamily="34" charset="0"/>
              </a:rPr>
              <a:t>apresentar</a:t>
            </a:r>
            <a:r>
              <a:rPr lang="en-US" sz="2400" spc="300">
                <a:solidFill>
                  <a:srgbClr val="ECECEC"/>
                </a:solidFill>
                <a:latin typeface="Century Gothic" panose="020B0502020202020204" pitchFamily="34" charset="0"/>
              </a:rPr>
              <a:t> </a:t>
            </a:r>
            <a:r>
              <a:rPr lang="en-US" sz="2400" spc="300" err="1">
                <a:solidFill>
                  <a:srgbClr val="ECECEC"/>
                </a:solidFill>
                <a:latin typeface="Century Gothic" panose="020B0502020202020204" pitchFamily="34" charset="0"/>
              </a:rPr>
              <a:t>resultados</a:t>
            </a:r>
            <a:r>
              <a:rPr lang="en-US" sz="2400" spc="300">
                <a:solidFill>
                  <a:srgbClr val="ECECEC"/>
                </a:solidFill>
                <a:latin typeface="Century Gothic" panose="020B0502020202020204" pitchFamily="34" charset="0"/>
              </a:rPr>
              <a:t> </a:t>
            </a:r>
            <a:r>
              <a:rPr lang="en-US" sz="2400" spc="300" err="1">
                <a:solidFill>
                  <a:srgbClr val="ECECEC"/>
                </a:solidFill>
                <a:latin typeface="Century Gothic" panose="020B0502020202020204" pitchFamily="34" charset="0"/>
              </a:rPr>
              <a:t>significativos</a:t>
            </a:r>
            <a:r>
              <a:rPr lang="en-US" sz="2400" spc="300">
                <a:solidFill>
                  <a:srgbClr val="ECECEC"/>
                </a:solidFill>
                <a:latin typeface="Century Gothic" panose="020B0502020202020204" pitchFamily="34" charset="0"/>
              </a:rPr>
              <a:t> </a:t>
            </a:r>
            <a:r>
              <a:rPr lang="en-US" sz="2400" spc="300" err="1">
                <a:solidFill>
                  <a:srgbClr val="ECECEC"/>
                </a:solidFill>
                <a:latin typeface="Century Gothic" panose="020B0502020202020204" pitchFamily="34" charset="0"/>
              </a:rPr>
              <a:t>em</a:t>
            </a:r>
            <a:r>
              <a:rPr lang="en-US" sz="2400" spc="300">
                <a:solidFill>
                  <a:srgbClr val="ECECEC"/>
                </a:solidFill>
                <a:latin typeface="Century Gothic" panose="020B0502020202020204" pitchFamily="34" charset="0"/>
              </a:rPr>
              <a:t> breve!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97DC19C-1DAA-AF2C-FC93-2C01D229A21A}"/>
              </a:ext>
            </a:extLst>
          </p:cNvPr>
          <p:cNvSpPr txBox="1"/>
          <p:nvPr/>
        </p:nvSpPr>
        <p:spPr>
          <a:xfrm>
            <a:off x="3836691" y="2757855"/>
            <a:ext cx="451861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660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  <a:ea typeface="+mn-lt"/>
                <a:cs typeface="+mn-lt"/>
              </a:rPr>
              <a:t>Obrigado!</a:t>
            </a:r>
            <a:endParaRPr lang="pt-BR" sz="6600">
              <a:solidFill>
                <a:schemeClr val="tx2">
                  <a:lumMod val="75000"/>
                  <a:lumOff val="25000"/>
                </a:schemeClr>
              </a:solidFill>
              <a:latin typeface="Century Gothic"/>
            </a:endParaRPr>
          </a:p>
        </p:txBody>
      </p:sp>
      <p:pic>
        <p:nvPicPr>
          <p:cNvPr id="8" name="Gráfico 7" descr="Uma fita amarrada em um laço">
            <a:extLst>
              <a:ext uri="{FF2B5EF4-FFF2-40B4-BE49-F238E27FC236}">
                <a16:creationId xmlns:a16="http://schemas.microsoft.com/office/drawing/2014/main" id="{D4909B87-AF54-AD9D-A0F0-FB2CAD282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445625" y="0"/>
            <a:ext cx="6858000" cy="6858000"/>
          </a:xfrm>
          <a:prstGeom prst="rect">
            <a:avLst/>
          </a:prstGeom>
        </p:spPr>
      </p:pic>
      <p:pic>
        <p:nvPicPr>
          <p:cNvPr id="10" name="Gráfico 9" descr="Confete">
            <a:extLst>
              <a:ext uri="{FF2B5EF4-FFF2-40B4-BE49-F238E27FC236}">
                <a16:creationId xmlns:a16="http://schemas.microsoft.com/office/drawing/2014/main" id="{37C31F42-8EAE-3E98-9160-974949A43D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19777" y="-1493604"/>
            <a:ext cx="9412144" cy="941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21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0800000" flipV="1">
            <a:off x="996606" y="4799553"/>
            <a:ext cx="10198783" cy="1153941"/>
          </a:xfrm>
        </p:spPr>
        <p:txBody>
          <a:bodyPr>
            <a:noAutofit/>
          </a:bodyPr>
          <a:lstStyle/>
          <a:p>
            <a:pPr algn="ctr"/>
            <a:r>
              <a:rPr lang="pt-BR" sz="7200">
                <a:solidFill>
                  <a:schemeClr val="bg1"/>
                </a:solidFill>
                <a:latin typeface="Century Gothic" panose="020B0502020202020204" pitchFamily="34" charset="0"/>
              </a:rPr>
              <a:t>Visão Geral do </a:t>
            </a:r>
            <a:r>
              <a:rPr lang="pt-BR" sz="7200">
                <a:solidFill>
                  <a:schemeClr val="tx2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Projeto</a:t>
            </a:r>
          </a:p>
        </p:txBody>
      </p:sp>
      <p:pic>
        <p:nvPicPr>
          <p:cNvPr id="11" name="Gráfico 10" descr="Um livro aberto">
            <a:extLst>
              <a:ext uri="{FF2B5EF4-FFF2-40B4-BE49-F238E27FC236}">
                <a16:creationId xmlns:a16="http://schemas.microsoft.com/office/drawing/2014/main" id="{AADA91F7-C5C0-F63F-B78F-FC6CAE7A5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48932" y="-1379837"/>
            <a:ext cx="4572000" cy="4572000"/>
          </a:xfrm>
          <a:prstGeom prst="rect">
            <a:avLst/>
          </a:prstGeom>
        </p:spPr>
      </p:pic>
      <p:pic>
        <p:nvPicPr>
          <p:cNvPr id="6" name="Gráfico 5" descr="Uma régua e um lápis">
            <a:extLst>
              <a:ext uri="{FF2B5EF4-FFF2-40B4-BE49-F238E27FC236}">
                <a16:creationId xmlns:a16="http://schemas.microsoft.com/office/drawing/2014/main" id="{D52251A4-CD43-2D1D-4D67-8B0D4FDE1D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7788" y="-388500"/>
            <a:ext cx="7336420" cy="733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53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>
                    <a:lumMod val="95000"/>
                  </a:schemeClr>
                </a:solidFill>
                <a:latin typeface="Century Gothic"/>
              </a:rPr>
              <a:t>O que é o </a:t>
            </a:r>
            <a:r>
              <a:rPr lang="pt-BR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</a:rPr>
              <a:t>Projeto</a:t>
            </a:r>
            <a:r>
              <a:rPr lang="pt-BR">
                <a:solidFill>
                  <a:schemeClr val="bg1">
                    <a:lumMod val="95000"/>
                  </a:schemeClr>
                </a:solidFill>
                <a:latin typeface="Century Gothic"/>
              </a:rPr>
              <a:t>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6119" y="2271587"/>
            <a:ext cx="4438036" cy="108918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pt-BR" sz="1800" b="0" i="0">
                <a:solidFill>
                  <a:srgbClr val="F0F6FC"/>
                </a:solidFill>
                <a:effectLst/>
                <a:latin typeface="Century Gothic" panose="020B0502020202020204" pitchFamily="34" charset="0"/>
              </a:rPr>
              <a:t>O projeto é um programa inovador de monitoramento de atividades físicas que visa transformar a forma como os usuários gerenciam e otimizam sua saúde e bem-estar. Este sistema vai além do simples rastreamento de exercícios, oferecendo uma experiência enriquecida com uma série de recursos adicionais.</a:t>
            </a:r>
            <a:endParaRPr lang="pt-BR" sz="1800">
              <a:solidFill>
                <a:schemeClr val="bg1"/>
              </a:solidFill>
              <a:latin typeface="Century Gothic" panose="020B0502020202020204" pitchFamily="34" charset="0"/>
              <a:ea typeface="+mn-lt"/>
              <a:cs typeface="CordiaUPC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96415204-A061-7789-710A-402EA5283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534150" y="1029074"/>
            <a:ext cx="4737650" cy="4799851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871CFBB9-AFD9-7C10-854C-BFF5DB70E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21830" y="547686"/>
            <a:ext cx="7667625" cy="5762625"/>
          </a:xfrm>
          <a:prstGeom prst="rect">
            <a:avLst/>
          </a:prstGeom>
        </p:spPr>
      </p:pic>
      <p:pic>
        <p:nvPicPr>
          <p:cNvPr id="13" name="Gráfico 12" descr="Planetas do sistema solar">
            <a:extLst>
              <a:ext uri="{FF2B5EF4-FFF2-40B4-BE49-F238E27FC236}">
                <a16:creationId xmlns:a16="http://schemas.microsoft.com/office/drawing/2014/main" id="{72CAB6E1-14DD-7BC9-71D2-3406B0A906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705992">
            <a:off x="-7628197" y="-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22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14AF1-3E6F-9A9C-1906-7FDEBB27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2752725"/>
            <a:ext cx="2209800" cy="1350963"/>
          </a:xfrm>
        </p:spPr>
        <p:txBody>
          <a:bodyPr>
            <a:normAutofit/>
          </a:bodyPr>
          <a:lstStyle/>
          <a:p>
            <a:r>
              <a:rPr lang="pt-BR" sz="5400">
                <a:solidFill>
                  <a:schemeClr val="bg1"/>
                </a:solidFill>
                <a:latin typeface="Century Gothic"/>
              </a:rPr>
              <a:t>5</a:t>
            </a:r>
            <a:r>
              <a:rPr lang="pt-BR" sz="540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</a:rPr>
              <a:t>W</a:t>
            </a:r>
            <a:r>
              <a:rPr lang="pt-BR" sz="5400">
                <a:solidFill>
                  <a:schemeClr val="bg1"/>
                </a:solidFill>
                <a:latin typeface="Century Gothic"/>
              </a:rPr>
              <a:t>2</a:t>
            </a:r>
            <a:r>
              <a:rPr lang="pt-BR" sz="540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</a:rPr>
              <a:t>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8ACF63-70E7-CEEC-D339-F548D6A90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1500" y="212217"/>
            <a:ext cx="8115300" cy="65611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endParaRPr lang="pt-BR">
              <a:solidFill>
                <a:schemeClr val="bg1"/>
              </a:solidFill>
              <a:latin typeface="Century Gothic"/>
            </a:endParaRPr>
          </a:p>
          <a:p>
            <a:pPr>
              <a:buNone/>
            </a:pPr>
            <a:endParaRPr lang="pt-BR" sz="200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FEC576-DC96-A9D1-11E1-0131780001DD}"/>
              </a:ext>
            </a:extLst>
          </p:cNvPr>
          <p:cNvSpPr txBox="1"/>
          <p:nvPr/>
        </p:nvSpPr>
        <p:spPr>
          <a:xfrm>
            <a:off x="6399353" y="-2862322"/>
            <a:ext cx="5336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>
                <a:solidFill>
                  <a:srgbClr val="E3E3E3"/>
                </a:solidFill>
                <a:effectLst/>
                <a:latin typeface="Google Sans"/>
              </a:rPr>
              <a:t>      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4985BDF-A29A-B3A1-CB67-2AFF9F6D3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665" y="861296"/>
            <a:ext cx="8341567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</a:b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Century Gothic" panose="020B0502020202020204" pitchFamily="34" charset="0"/>
              </a:rPr>
              <a:t>What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Um programa de monitoramento de atividades esportivas para rastrear e analisar desempenho físico, com recursos como monitoramento de passos, frequência cardíaca, distância, calorias queimadas, feedback personalizado e planos de treinamento.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</a:b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Century Gothic" panose="020B0502020202020204" pitchFamily="34" charset="0"/>
              </a:rPr>
              <a:t>Why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O objetivo é ajudar usuários a otimizar desempenho físico e promover um estilo de vida saudável, fornecendo dados motivacionais para manter objetivos de fitness e acompanhar o progresso.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</a:br>
            <a:r>
              <a:rPr kumimoji="0" lang="pt-BR" altLang="pt-BR" sz="16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Century Gothic" panose="020B0502020202020204" pitchFamily="34" charset="0"/>
              </a:rPr>
              <a:t>Who</a:t>
            </a:r>
            <a:r>
              <a:rPr kumimoji="0" lang="pt-BR" altLang="pt-BR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Destinado a atletas amadores e profissionais, entusiastas de fitness, e iniciantes que desejam melhorar saúde e condicionamento físico.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</a:br>
            <a:r>
              <a:rPr kumimoji="0" lang="pt-BR" altLang="pt-BR" sz="16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Century Gothic" panose="020B0502020202020204" pitchFamily="34" charset="0"/>
              </a:rPr>
              <a:t>Where</a:t>
            </a:r>
            <a:r>
              <a:rPr kumimoji="0" lang="pt-BR" altLang="pt-BR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Disponível nas lojas de aplicativos (Google Play e Apple App Store) e por meio de uma interface web. A divulgação será feita via marketing digital, redes sociais e parcerias com influenciadores. 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ptos Black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736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14AF1-3E6F-9A9C-1906-7FDEBB27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2752725"/>
            <a:ext cx="2209800" cy="1350963"/>
          </a:xfrm>
        </p:spPr>
        <p:txBody>
          <a:bodyPr>
            <a:normAutofit/>
          </a:bodyPr>
          <a:lstStyle/>
          <a:p>
            <a:r>
              <a:rPr lang="pt-BR" sz="540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</a:rPr>
              <a:t>5</a:t>
            </a:r>
            <a:r>
              <a:rPr lang="pt-BR" sz="5400">
                <a:solidFill>
                  <a:schemeClr val="bg1"/>
                </a:solidFill>
                <a:latin typeface="Century Gothic"/>
              </a:rPr>
              <a:t>W</a:t>
            </a:r>
            <a:r>
              <a:rPr lang="pt-BR" sz="5400">
                <a:solidFill>
                  <a:schemeClr val="tx2">
                    <a:lumMod val="75000"/>
                    <a:lumOff val="25000"/>
                  </a:schemeClr>
                </a:solidFill>
                <a:latin typeface="Century Gothic"/>
              </a:rPr>
              <a:t>2</a:t>
            </a:r>
            <a:r>
              <a:rPr lang="pt-BR" sz="5400">
                <a:solidFill>
                  <a:schemeClr val="bg1"/>
                </a:solidFill>
                <a:latin typeface="Century Gothic"/>
              </a:rPr>
              <a:t>H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FEC576-DC96-A9D1-11E1-0131780001DD}"/>
              </a:ext>
            </a:extLst>
          </p:cNvPr>
          <p:cNvSpPr txBox="1"/>
          <p:nvPr/>
        </p:nvSpPr>
        <p:spPr>
          <a:xfrm>
            <a:off x="4277543" y="1351508"/>
            <a:ext cx="6863207" cy="415498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</a:br>
            <a:r>
              <a:rPr kumimoji="0" lang="pt-BR" altLang="pt-BR" sz="16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Century Gothic" panose="020B0502020202020204" pitchFamily="34" charset="0"/>
              </a:rPr>
              <a:t>When</a:t>
            </a:r>
            <a:r>
              <a:rPr kumimoji="0" lang="pt-BR" altLang="pt-BR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Utilizado ao iniciar uma rotina de exercícios, estabelecer metas ou monitorar desempenho, sendo acessado regularmente para acompanhar progresso e ajustar treinos.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</a:br>
            <a:r>
              <a:rPr kumimoji="0" lang="pt-BR" altLang="pt-BR" sz="16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Century Gothic" panose="020B0502020202020204" pitchFamily="34" charset="0"/>
              </a:rPr>
              <a:t>How</a:t>
            </a:r>
            <a:r>
              <a:rPr kumimoji="0" lang="pt-BR" altLang="pt-BR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Desenvolvimento com tecnologias de rastreamento, interface amigável e análises detalhadas, promovido através de marketing digital, parcerias e eventos de fitness, com feedback contínuo para melhorias.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</a:br>
            <a:r>
              <a:rPr kumimoji="0" lang="pt-BR" altLang="pt-BR" sz="16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Century Gothic" panose="020B0502020202020204" pitchFamily="34" charset="0"/>
              </a:rPr>
              <a:t>How Much 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Estimativa de 100 a 200 horas de trabalho para pesquisa, planejamento, desenvolvimento, testes e documentação, garantindo funcionalidade e apresentação adequadas ao projeto acadêmico.</a:t>
            </a:r>
          </a:p>
          <a:p>
            <a:pPr marL="342900" indent="-342900">
              <a:buFont typeface="Calibri"/>
              <a:buChar char="-"/>
            </a:pPr>
            <a:endParaRPr lang="pt-BR" sz="2000">
              <a:solidFill>
                <a:schemeClr val="bg1"/>
              </a:solidFill>
              <a:latin typeface="Century Gothic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88B4D4A4-98E4-1909-CA76-D8E9D2C63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4666" y="346773"/>
            <a:ext cx="4570314" cy="59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47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E0895-90F4-D6C5-A2A7-21B31313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>
                <a:solidFill>
                  <a:schemeClr val="bg1"/>
                </a:solidFill>
                <a:latin typeface="Century Gothic"/>
              </a:rPr>
              <a:t>Lista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BBEA4-76B9-47FF-79B9-B3F38674E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292"/>
            <a:ext cx="6650620" cy="48796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800">
                <a:solidFill>
                  <a:schemeClr val="bg1"/>
                </a:solidFill>
                <a:latin typeface="Century Gothic"/>
              </a:rPr>
              <a:t>Integração com Dispositivos</a:t>
            </a:r>
          </a:p>
          <a:p>
            <a:r>
              <a:rPr lang="pt-BR" sz="1800">
                <a:solidFill>
                  <a:schemeClr val="bg1"/>
                </a:solidFill>
                <a:latin typeface="Century Gothic"/>
              </a:rPr>
              <a:t>Precisão no GPS</a:t>
            </a:r>
          </a:p>
          <a:p>
            <a:r>
              <a:rPr lang="pt-BR" sz="1800">
                <a:solidFill>
                  <a:schemeClr val="bg1"/>
                </a:solidFill>
                <a:latin typeface="Century Gothic"/>
              </a:rPr>
              <a:t>Funcionalidades de Rede Social</a:t>
            </a:r>
          </a:p>
          <a:p>
            <a:r>
              <a:rPr lang="pt-BR" sz="1800">
                <a:solidFill>
                  <a:schemeClr val="bg1"/>
                </a:solidFill>
                <a:latin typeface="Century Gothic"/>
              </a:rPr>
              <a:t>Atualizações e Novidades por Email</a:t>
            </a:r>
          </a:p>
          <a:p>
            <a:r>
              <a:rPr lang="pt-BR" sz="1800">
                <a:solidFill>
                  <a:schemeClr val="bg1"/>
                </a:solidFill>
                <a:latin typeface="Century Gothic"/>
              </a:rPr>
              <a:t>Estreitamento de Relações entre Membros</a:t>
            </a:r>
          </a:p>
          <a:p>
            <a:r>
              <a:rPr lang="pt-BR" sz="1800">
                <a:solidFill>
                  <a:schemeClr val="bg1"/>
                </a:solidFill>
                <a:latin typeface="Century Gothic"/>
              </a:rPr>
              <a:t>Desempenho</a:t>
            </a:r>
          </a:p>
          <a:p>
            <a:r>
              <a:rPr lang="pt-BR" sz="1800">
                <a:solidFill>
                  <a:schemeClr val="bg1"/>
                </a:solidFill>
                <a:latin typeface="Century Gothic"/>
              </a:rPr>
              <a:t>Compatibilidade com Dispositivos</a:t>
            </a:r>
          </a:p>
          <a:p>
            <a:r>
              <a:rPr lang="pt-BR" sz="1800">
                <a:solidFill>
                  <a:schemeClr val="bg1"/>
                </a:solidFill>
                <a:latin typeface="Century Gothic"/>
              </a:rPr>
              <a:t>Segurança e Privacidade</a:t>
            </a:r>
          </a:p>
          <a:p>
            <a:r>
              <a:rPr lang="pt-BR" sz="1800">
                <a:solidFill>
                  <a:schemeClr val="bg1"/>
                </a:solidFill>
                <a:latin typeface="Century Gothic"/>
              </a:rPr>
              <a:t>Personalização Avançada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C2447BB7-356D-3594-D275-0EBAA16B1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7390" y="2589292"/>
            <a:ext cx="9448800" cy="494347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37978A52-682E-51AF-B260-85E7E4E34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2911" y="1040965"/>
            <a:ext cx="4721236" cy="581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91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14AF1-3E6F-9A9C-1906-7FDEBB27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>
                <a:solidFill>
                  <a:schemeClr val="bg1"/>
                </a:solidFill>
                <a:latin typeface="Century Gothic"/>
              </a:rPr>
              <a:t>Casos de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8ACF63-70E7-CEEC-D339-F548D6A90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>
                <a:solidFill>
                  <a:schemeClr val="bg1"/>
                </a:solidFill>
                <a:latin typeface="Century Gothic"/>
              </a:rPr>
              <a:t>Registrar Atividade Física</a:t>
            </a:r>
          </a:p>
          <a:p>
            <a:r>
              <a:rPr lang="pt-BR" sz="2000">
                <a:solidFill>
                  <a:schemeClr val="bg1"/>
                </a:solidFill>
                <a:latin typeface="Century Gothic"/>
              </a:rPr>
              <a:t>Conectar Dispositivo de Mediação</a:t>
            </a:r>
          </a:p>
          <a:p>
            <a:r>
              <a:rPr lang="pt-BR" sz="2000">
                <a:solidFill>
                  <a:schemeClr val="bg1"/>
                </a:solidFill>
                <a:latin typeface="Century Gothic"/>
              </a:rPr>
              <a:t>Rastrear via GPS</a:t>
            </a:r>
          </a:p>
          <a:p>
            <a:r>
              <a:rPr lang="pt-BR" sz="2000">
                <a:solidFill>
                  <a:schemeClr val="bg1"/>
                </a:solidFill>
                <a:latin typeface="Century Gothic"/>
              </a:rPr>
              <a:t>Interagir com Membros Grupais</a:t>
            </a:r>
          </a:p>
          <a:p>
            <a:r>
              <a:rPr lang="pt-BR" sz="2000">
                <a:solidFill>
                  <a:schemeClr val="bg1"/>
                </a:solidFill>
                <a:latin typeface="Century Gothic"/>
              </a:rPr>
              <a:t>Personalizar Perfil e Metas</a:t>
            </a:r>
          </a:p>
          <a:p>
            <a:r>
              <a:rPr lang="pt-BR" sz="2000">
                <a:solidFill>
                  <a:schemeClr val="bg1"/>
                </a:solidFill>
                <a:latin typeface="Century Gothic"/>
              </a:rPr>
              <a:t>Vizualizar Histórico</a:t>
            </a:r>
          </a:p>
          <a:p>
            <a:r>
              <a:rPr lang="pt-BR" sz="2000">
                <a:solidFill>
                  <a:schemeClr val="bg1"/>
                </a:solidFill>
                <a:latin typeface="Century Gothic"/>
              </a:rPr>
              <a:t>Gerenciar Configurações</a:t>
            </a:r>
          </a:p>
          <a:p>
            <a:r>
              <a:rPr lang="pt-BR" sz="2000">
                <a:solidFill>
                  <a:schemeClr val="bg1"/>
                </a:solidFill>
                <a:latin typeface="Century Gothic"/>
              </a:rPr>
              <a:t>Receber Notificações de Atividades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31DDAF65-B2F9-DA1E-4979-CE484D8D6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0751" y="1413517"/>
            <a:ext cx="9448800" cy="4943475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9C111B28-AE75-486B-3DEB-7A6094ECAC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37625" y="2873134"/>
            <a:ext cx="4570314" cy="59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66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 descr="Planetas do sistema solar">
            <a:extLst>
              <a:ext uri="{FF2B5EF4-FFF2-40B4-BE49-F238E27FC236}">
                <a16:creationId xmlns:a16="http://schemas.microsoft.com/office/drawing/2014/main" id="{B8D41384-C88F-13CD-4991-5B36A4BBF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5992">
            <a:off x="2452296" y="-743631"/>
            <a:ext cx="6858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10800000" flipV="1">
            <a:off x="201951" y="4874198"/>
            <a:ext cx="11788097" cy="1153941"/>
          </a:xfrm>
        </p:spPr>
        <p:txBody>
          <a:bodyPr>
            <a:noAutofit/>
          </a:bodyPr>
          <a:lstStyle/>
          <a:p>
            <a:pPr algn="ctr"/>
            <a:r>
              <a:rPr lang="pt-BR" sz="6000">
                <a:solidFill>
                  <a:schemeClr val="bg1"/>
                </a:solidFill>
                <a:latin typeface="Century Gothic" panose="020B0502020202020204" pitchFamily="34" charset="0"/>
              </a:rPr>
              <a:t>Vizualização de </a:t>
            </a:r>
            <a:r>
              <a:rPr lang="pt-BR" sz="600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Estruturas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A9E896E7-03F7-4CA2-F7F4-91820D97B6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17270" y="457200"/>
            <a:ext cx="76676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63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9</a:t>
            </a:fld>
            <a:endParaRPr/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EFFF0725-1F97-DD5B-46CB-8F39313DF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159" y="4028497"/>
            <a:ext cx="14441025" cy="2713926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36F7CAF3-8C51-E22B-4ABD-FBAE0A2A16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04720" y="5604262"/>
            <a:ext cx="1182320" cy="707886"/>
          </a:xfrm>
          <a:prstGeom prst="rect">
            <a:avLst/>
          </a:prstGeom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81021D0D-62E0-9D0E-4621-16A43EF3D8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6731" y="424208"/>
            <a:ext cx="6627779" cy="340178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A69AF8E-F255-7883-2DA6-BE15F9EAF879}"/>
              </a:ext>
            </a:extLst>
          </p:cNvPr>
          <p:cNvSpPr txBox="1"/>
          <p:nvPr/>
        </p:nvSpPr>
        <p:spPr>
          <a:xfrm>
            <a:off x="569167" y="1740379"/>
            <a:ext cx="39292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>
                <a:solidFill>
                  <a:schemeClr val="bg1"/>
                </a:solidFill>
                <a:latin typeface="Century Gothic" panose="020B0502020202020204" pitchFamily="34" charset="0"/>
              </a:rPr>
              <a:t>Mapa </a:t>
            </a:r>
            <a:r>
              <a:rPr lang="pt-BR" sz="440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Mental</a:t>
            </a:r>
          </a:p>
        </p:txBody>
      </p:sp>
    </p:spTree>
    <p:extLst>
      <p:ext uri="{BB962C8B-B14F-4D97-AF65-F5344CB8AC3E}">
        <p14:creationId xmlns:p14="http://schemas.microsoft.com/office/powerpoint/2010/main" val="1345726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409</Words>
  <Application>Microsoft Office PowerPoint</Application>
  <PresentationFormat>Widescreen</PresentationFormat>
  <Paragraphs>53</Paragraphs>
  <Slides>13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4" baseType="lpstr">
      <vt:lpstr>Aptos</vt:lpstr>
      <vt:lpstr>Aptos Black</vt:lpstr>
      <vt:lpstr>Aptos Display</vt:lpstr>
      <vt:lpstr>Arial</vt:lpstr>
      <vt:lpstr>Arvo</vt:lpstr>
      <vt:lpstr>Calibri</vt:lpstr>
      <vt:lpstr>Century Gothic</vt:lpstr>
      <vt:lpstr>Google Sans</vt:lpstr>
      <vt:lpstr>Montserrat</vt:lpstr>
      <vt:lpstr>Spectral Light</vt:lpstr>
      <vt:lpstr>Office Theme</vt:lpstr>
      <vt:lpstr>PerformanceX</vt:lpstr>
      <vt:lpstr>Visão Geral do Projeto</vt:lpstr>
      <vt:lpstr>O que é o Projeto ?</vt:lpstr>
      <vt:lpstr>5W2H</vt:lpstr>
      <vt:lpstr>5W2H</vt:lpstr>
      <vt:lpstr>Lista de Requisitos</vt:lpstr>
      <vt:lpstr>Casos de uso</vt:lpstr>
      <vt:lpstr>Vizualização de Estruturas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Bem-vindo(a)</dc:creator>
  <cp:lastModifiedBy>Higia Limp Rio</cp:lastModifiedBy>
  <cp:revision>2</cp:revision>
  <dcterms:created xsi:type="dcterms:W3CDTF">2024-04-01T21:44:11Z</dcterms:created>
  <dcterms:modified xsi:type="dcterms:W3CDTF">2024-09-27T03:34:27Z</dcterms:modified>
</cp:coreProperties>
</file>