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57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4A3C"/>
    <a:srgbClr val="42633C"/>
    <a:srgbClr val="413E8E"/>
    <a:srgbClr val="F57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27C06-12D4-4C29-AF76-DFE1DEB1C1E2}" v="790" dt="2025-04-03T23:48:00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859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D0A7F-EED1-E1CA-FB18-445C09FBC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2C76A8-BB8B-A89F-130B-EF704A795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73EE038-888C-969A-78D7-01A55D83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0A6-CB63-4A4D-B151-405007BA7C28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F9C0E3-89AC-8DD1-609D-859AF4BF5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DC4EC5-729B-169E-C114-BBD4E5B9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98C2-2D9E-4BEC-913C-E2E941264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88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E6AFB-A15E-F17C-B764-F9847BA4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9B81F2D-8B8D-874D-3F98-5BCB90E4F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A05A3C-6027-E440-D7C9-649CB4BFF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0A6-CB63-4A4D-B151-405007BA7C28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5CCD8B-8448-F2C2-3530-AFA088DC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9023B4-88CD-9445-7ACE-74B2DACB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98C2-2D9E-4BEC-913C-E2E941264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849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09B8907-6BFE-25FF-413A-51F502C8B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17AE09-0C7A-602B-D1CC-2BB6DA770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1680B0-9566-30C2-DFF7-F6A94578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0A6-CB63-4A4D-B151-405007BA7C28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1736D0-6E47-26FE-9453-0D8EFA3E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D36672-9FDD-E5AE-D626-749D1847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98C2-2D9E-4BEC-913C-E2E941264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40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C4A61-EFD5-C66B-3ECC-A5E5EAAE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2FB595-5D58-EF1D-090D-E9E6C67A0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6D216C-B829-13AD-FBEC-FE15B7670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0A6-CB63-4A4D-B151-405007BA7C28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FA3459-4AC6-504A-1848-696E8EF5E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CE3F6-393C-6EBE-CAFB-5894EA35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98C2-2D9E-4BEC-913C-E2E941264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73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AB80C-49D0-24C9-37D3-D8685E8D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ADED98-9DDD-DA88-6E5D-A96F92797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BABD19-3E2B-D1A4-5E65-99CC7F4F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0A6-CB63-4A4D-B151-405007BA7C28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31BC00-D9F1-93FB-A015-474119A6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3B2E23-64E3-19DA-1B31-1C6A32C9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98C2-2D9E-4BEC-913C-E2E941264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333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1AAAC-136C-2B4A-82C0-97F3A7A69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5F3D2F-69E6-B1E1-81C4-4669989EE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56317C-D07E-3EBA-66AF-73343C15E6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E4EB9C-D112-6855-78E0-8B90647A2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0A6-CB63-4A4D-B151-405007BA7C28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56B922-B96B-4006-8ED1-97D677D4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B70813-0676-ED40-9C8E-D5FF21D7A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98C2-2D9E-4BEC-913C-E2E941264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98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D7EE7-26FF-4B92-415A-6E696D43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D4A1E8-3648-D7C1-F290-2C013C92B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167566-9689-6D10-15F6-114B4E48AC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076A630-C7C2-CF50-6D55-0D4692A553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AA1ADAF-EFEF-88EB-3231-D11C4E4D9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E7CA8A-D313-ECFF-2B0F-0411B5FE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0A6-CB63-4A4D-B151-405007BA7C28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F5B05BE-2B1B-F3D5-3E55-A0361E46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9ECB50B-E050-1538-81C5-294995EB4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98C2-2D9E-4BEC-913C-E2E941264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637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BE15D-181D-027B-04F8-32551556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EF99D0-93D6-BD3F-B1E7-8386D3CF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0A6-CB63-4A4D-B151-405007BA7C28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80D00A4-1E0D-732D-5E27-83E00025A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011F4CA-58A1-1E2E-4593-951396AD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98C2-2D9E-4BEC-913C-E2E941264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55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FA7277A-57AD-E8A5-2E93-42ADA9FD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0A6-CB63-4A4D-B151-405007BA7C28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E22F915-A2AB-0A1C-7828-CE993B49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473E64-00B2-4584-FA21-59F5E1A4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98C2-2D9E-4BEC-913C-E2E941264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34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A5FF9D-B9C1-209F-3D2D-C8F08151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707D88-5F35-0615-46D8-03F25F51C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0F6F9E-4DB1-3004-32D7-DF0A8CD2C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7BB2EC-EF46-D45E-031D-966D78609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0A6-CB63-4A4D-B151-405007BA7C28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F94846-4D70-B8D7-E46C-0AE295C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BEFFAE-BCC5-05A7-DBE0-6A09DC1C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98C2-2D9E-4BEC-913C-E2E941264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689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9C6762-AF47-C1C7-8F28-1FB97239E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6D423C3-0364-24E7-5298-554D079F8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5E0540-89B5-F508-1852-50EC003DD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29F3C2-4701-2389-5C31-F7E65555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EA0A6-CB63-4A4D-B151-405007BA7C28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728D9D-E7B2-2710-EE1B-81900E22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4C047C-463B-FDB9-A4C6-4A9599F9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4C98C2-2D9E-4BEC-913C-E2E941264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446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97461B3-C4B8-6C80-F746-B8D47331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979928-78B7-77B2-1B31-1E30714AA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762190-9926-22B2-7231-86AEF2CE7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7EA0A6-CB63-4A4D-B151-405007BA7C28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23B13E-3C10-8032-B180-001DE3C01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64F104-8004-6054-4A69-8F6CC5EA4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4C98C2-2D9E-4BEC-913C-E2E941264D0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12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57E38"/>
            </a:gs>
            <a:gs pos="0">
              <a:srgbClr val="F57E38">
                <a:lumMod val="90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2E02B-C622-51C1-098C-D1C3C3D8B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0122" y="2501981"/>
            <a:ext cx="5357567" cy="927019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QuarterBackers</a:t>
            </a:r>
          </a:p>
        </p:txBody>
      </p:sp>
      <p:pic>
        <p:nvPicPr>
          <p:cNvPr id="5" name="Imagem 4" descr="Desenho de personagem&#10;&#10;O conteúdo gerado por IA pode estar incorreto.">
            <a:extLst>
              <a:ext uri="{FF2B5EF4-FFF2-40B4-BE49-F238E27FC236}">
                <a16:creationId xmlns:a16="http://schemas.microsoft.com/office/drawing/2014/main" id="{9CE2E7C9-7BE7-52E0-1528-42657B0FD74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200"/>
                    </a14:imgEffect>
                    <a14:imgEffect>
                      <a14:saturation sat="10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403" y="2071971"/>
            <a:ext cx="1787038" cy="178703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90120A55-1986-D1F5-7D4C-94C34C249EDB}"/>
              </a:ext>
            </a:extLst>
          </p:cNvPr>
          <p:cNvSpPr txBox="1"/>
          <p:nvPr/>
        </p:nvSpPr>
        <p:spPr>
          <a:xfrm>
            <a:off x="4750759" y="3274672"/>
            <a:ext cx="470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+mj-lt"/>
              </a:rPr>
              <a:t>Lançando do servidor até a palma de suas mãos.</a:t>
            </a:r>
          </a:p>
        </p:txBody>
      </p:sp>
    </p:spTree>
    <p:extLst>
      <p:ext uri="{BB962C8B-B14F-4D97-AF65-F5344CB8AC3E}">
        <p14:creationId xmlns:p14="http://schemas.microsoft.com/office/powerpoint/2010/main" val="132393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rgbClr val="42633C"/>
            </a:gs>
            <a:gs pos="0">
              <a:srgbClr val="42633C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6CE184-5E94-160A-6836-F56DD9470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CCE882E6-81B4-6DA5-47ED-5910AE457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7305" y="188540"/>
            <a:ext cx="5937390" cy="842656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  <a:cs typeface="Aharoni" panose="02010803020104030203" pitchFamily="2" charset="-79"/>
              </a:rPr>
              <a:t>Dados do Censo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F6F8FE-7D42-3238-6C9E-68DCCA8D0F98}"/>
              </a:ext>
            </a:extLst>
          </p:cNvPr>
          <p:cNvSpPr txBox="1"/>
          <p:nvPr/>
        </p:nvSpPr>
        <p:spPr>
          <a:xfrm>
            <a:off x="1118647" y="2403837"/>
            <a:ext cx="4094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+mj-lt"/>
              </a:rPr>
              <a:t>Primeiramente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, trabalhamos estudando os dados comumente coletados em um censo demográfico do IBGE. No entanto, selecionamos aqueles que consideramos </a:t>
            </a:r>
            <a:r>
              <a:rPr lang="pt-BR" b="1" dirty="0">
                <a:solidFill>
                  <a:schemeClr val="bg1"/>
                </a:solidFill>
                <a:latin typeface="+mj-lt"/>
              </a:rPr>
              <a:t>relevantes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 </a:t>
            </a:r>
            <a:r>
              <a:rPr lang="pt-BR" b="1" dirty="0">
                <a:solidFill>
                  <a:schemeClr val="bg1"/>
                </a:solidFill>
                <a:latin typeface="+mj-lt"/>
              </a:rPr>
              <a:t>para atender as demandas da Ilha Primeira.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6A95798-D6EC-7A67-4A85-2E6B9502239F}"/>
              </a:ext>
            </a:extLst>
          </p:cNvPr>
          <p:cNvSpPr txBox="1"/>
          <p:nvPr/>
        </p:nvSpPr>
        <p:spPr>
          <a:xfrm>
            <a:off x="6978978" y="2403837"/>
            <a:ext cx="4094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+mj-lt"/>
              </a:rPr>
              <a:t>Selecionamos dados de diversas áreas, tais como:</a:t>
            </a:r>
            <a:r>
              <a:rPr lang="pt-BR" b="1" dirty="0">
                <a:solidFill>
                  <a:schemeClr val="bg1"/>
                </a:solidFill>
                <a:latin typeface="+mj-lt"/>
              </a:rPr>
              <a:t> Crescimento Populacional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, </a:t>
            </a:r>
            <a:r>
              <a:rPr lang="pt-BR" b="1" dirty="0">
                <a:solidFill>
                  <a:schemeClr val="bg1"/>
                </a:solidFill>
                <a:latin typeface="+mj-lt"/>
              </a:rPr>
              <a:t>Território, Pirâmide Etária, Cor ou Raça, Sexo, Alfabetização, Características dos Domicílios, Nível de Instrução e Composição Alimentar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5198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413E8E"/>
            </a:gs>
            <a:gs pos="0">
              <a:srgbClr val="413E8E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7EF561-1377-FDB6-DDD7-1C56A0D51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50991-A3E3-DACE-7316-5A62EBFAD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76258" y="188540"/>
            <a:ext cx="2039483" cy="842656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  <a:cs typeface="Aharoni" panose="02010803020104030203" pitchFamily="2" charset="-79"/>
              </a:rPr>
              <a:t>5W2H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10D0CF8-1F6F-FF06-B3E0-930F20BC215E}"/>
              </a:ext>
            </a:extLst>
          </p:cNvPr>
          <p:cNvSpPr txBox="1"/>
          <p:nvPr/>
        </p:nvSpPr>
        <p:spPr>
          <a:xfrm>
            <a:off x="669302" y="2967334"/>
            <a:ext cx="44069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+mj-lt"/>
              </a:rPr>
              <a:t>Utilizamos da ferramenta 5W2H para evidenciar os propósitos e aprimorar nosso </a:t>
            </a:r>
            <a:r>
              <a:rPr lang="pt-BR" b="1" dirty="0">
                <a:solidFill>
                  <a:schemeClr val="bg1"/>
                </a:solidFill>
                <a:latin typeface="+mj-lt"/>
              </a:rPr>
              <a:t>panorama geral do sistema.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5BF0E91-EA81-8237-F75B-408926A7E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119" y="2079492"/>
            <a:ext cx="6075579" cy="269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7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rgbClr val="634A3C"/>
            </a:gs>
            <a:gs pos="0">
              <a:srgbClr val="634A3C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A4C811-623B-156F-2166-D3FFCDC44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9AA0968-7CA1-0FDB-8DC4-70E5DA6952C8}"/>
              </a:ext>
            </a:extLst>
          </p:cNvPr>
          <p:cNvSpPr txBox="1">
            <a:spLocks/>
          </p:cNvSpPr>
          <p:nvPr/>
        </p:nvSpPr>
        <p:spPr>
          <a:xfrm>
            <a:off x="3127305" y="197967"/>
            <a:ext cx="5937390" cy="842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1"/>
                </a:solidFill>
                <a:cs typeface="Aharoni" panose="02010803020104030203" pitchFamily="2" charset="-79"/>
              </a:rPr>
              <a:t>Brainstorm</a:t>
            </a:r>
            <a:endParaRPr lang="pt-BR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E05460-4790-014B-627F-19561212FDE1}"/>
              </a:ext>
            </a:extLst>
          </p:cNvPr>
          <p:cNvSpPr txBox="1"/>
          <p:nvPr/>
        </p:nvSpPr>
        <p:spPr>
          <a:xfrm>
            <a:off x="1118647" y="2403837"/>
            <a:ext cx="4094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+mj-lt"/>
              </a:rPr>
              <a:t>Primeiramente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, trabalhamos estudando os dados comumente coletados em um censo demográfico do IBGE. No entanto, selecionamos aqueles que consideramos </a:t>
            </a:r>
            <a:r>
              <a:rPr lang="pt-BR" b="1" dirty="0">
                <a:solidFill>
                  <a:schemeClr val="bg1"/>
                </a:solidFill>
                <a:latin typeface="+mj-lt"/>
              </a:rPr>
              <a:t>relevantes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 </a:t>
            </a:r>
            <a:r>
              <a:rPr lang="pt-BR" b="1" dirty="0">
                <a:solidFill>
                  <a:schemeClr val="bg1"/>
                </a:solidFill>
                <a:latin typeface="+mj-lt"/>
              </a:rPr>
              <a:t>para atender as demandas da Ilha Primeira.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083CF0-3506-C7C8-B272-67F8984830C7}"/>
              </a:ext>
            </a:extLst>
          </p:cNvPr>
          <p:cNvSpPr txBox="1"/>
          <p:nvPr/>
        </p:nvSpPr>
        <p:spPr>
          <a:xfrm>
            <a:off x="6978978" y="2403837"/>
            <a:ext cx="4094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+mj-lt"/>
              </a:rPr>
              <a:t>Selecionamos dados de diversas áreas, tais como:</a:t>
            </a:r>
            <a:r>
              <a:rPr lang="pt-BR" b="1" dirty="0">
                <a:solidFill>
                  <a:schemeClr val="bg1"/>
                </a:solidFill>
                <a:latin typeface="+mj-lt"/>
              </a:rPr>
              <a:t> Crescimento Populacional</a:t>
            </a:r>
            <a:r>
              <a:rPr lang="pt-BR" dirty="0">
                <a:solidFill>
                  <a:schemeClr val="bg1"/>
                </a:solidFill>
                <a:latin typeface="+mj-lt"/>
              </a:rPr>
              <a:t>, </a:t>
            </a:r>
            <a:r>
              <a:rPr lang="pt-BR" b="1" dirty="0">
                <a:solidFill>
                  <a:schemeClr val="bg1"/>
                </a:solidFill>
                <a:latin typeface="+mj-lt"/>
              </a:rPr>
              <a:t>Território, Pirâmide Etária, Cor ou Raça, Sexo, Alfabetização, Características dos Domicílios, Nível de Instrução e Composição Alimentar</a:t>
            </a:r>
            <a:endParaRPr lang="pt-BR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261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rgbClr val="42633C"/>
            </a:gs>
            <a:gs pos="0">
              <a:srgbClr val="42633C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525A38-91DF-9E8F-99A2-131358B5E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9B20CB9-8044-E3B3-CABD-1B73BA4A8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41" y="1358303"/>
            <a:ext cx="9088118" cy="4801270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F55E88D-B0B3-49D5-C608-C36F61D8B545}"/>
              </a:ext>
            </a:extLst>
          </p:cNvPr>
          <p:cNvSpPr txBox="1">
            <a:spLocks/>
          </p:cNvSpPr>
          <p:nvPr/>
        </p:nvSpPr>
        <p:spPr>
          <a:xfrm>
            <a:off x="4003998" y="188540"/>
            <a:ext cx="4184004" cy="8426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>
                <a:solidFill>
                  <a:schemeClr val="bg1"/>
                </a:solidFill>
                <a:cs typeface="Aharoni" panose="02010803020104030203" pitchFamily="2" charset="-79"/>
              </a:rPr>
              <a:t>Casos de Uso</a:t>
            </a:r>
            <a:endParaRPr lang="pt-BR" b="1" dirty="0">
              <a:solidFill>
                <a:schemeClr val="bg1"/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7521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413E8E"/>
            </a:gs>
            <a:gs pos="0">
              <a:srgbClr val="413E8E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867D5-74FA-4EDF-F53C-96F62CF9E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4D8389-2239-75A0-71D5-D524F15B9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059" y="188540"/>
            <a:ext cx="6367882" cy="842656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  <a:cs typeface="Aharoni" panose="02010803020104030203" pitchFamily="2" charset="-79"/>
              </a:rPr>
              <a:t>Diagrama de Classes</a:t>
            </a:r>
          </a:p>
        </p:txBody>
      </p:sp>
      <p:pic>
        <p:nvPicPr>
          <p:cNvPr id="4" name="Imagem 3" descr="Diagrama">
            <a:extLst>
              <a:ext uri="{FF2B5EF4-FFF2-40B4-BE49-F238E27FC236}">
                <a16:creationId xmlns:a16="http://schemas.microsoft.com/office/drawing/2014/main" id="{E4CA04AC-56C6-0BA8-631E-FBA82D457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42" y="1638686"/>
            <a:ext cx="5041316" cy="358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259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rgbClr val="634A3C"/>
            </a:gs>
            <a:gs pos="0">
              <a:srgbClr val="634A3C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573143-5480-AFC8-861D-6CA06FB57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2C233A93-770E-4415-20BC-5D4983DAC21C}"/>
              </a:ext>
            </a:extLst>
          </p:cNvPr>
          <p:cNvSpPr txBox="1">
            <a:spLocks/>
          </p:cNvSpPr>
          <p:nvPr/>
        </p:nvSpPr>
        <p:spPr>
          <a:xfrm>
            <a:off x="4003998" y="191240"/>
            <a:ext cx="4184004" cy="78767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chemeClr val="bg1"/>
                </a:solidFill>
                <a:cs typeface="Aharoni" panose="02010803020104030203" pitchFamily="2" charset="-79"/>
              </a:rPr>
              <a:t>Mapa Mental</a:t>
            </a:r>
          </a:p>
        </p:txBody>
      </p:sp>
      <p:pic>
        <p:nvPicPr>
          <p:cNvPr id="7" name="Imagem 6" descr="Uma imagem contendo Diagrama">
            <a:extLst>
              <a:ext uri="{FF2B5EF4-FFF2-40B4-BE49-F238E27FC236}">
                <a16:creationId xmlns:a16="http://schemas.microsoft.com/office/drawing/2014/main" id="{0F889F8C-3663-1862-0008-2FC8E9C6D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31" y="1536569"/>
            <a:ext cx="9473938" cy="413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1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5000">
              <a:srgbClr val="42633C"/>
            </a:gs>
            <a:gs pos="0">
              <a:srgbClr val="42633C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D56101-DF4C-ACCE-A498-A0BC74D34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32FCCBA4-B3D4-71DC-4318-D31B0910C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3998" y="188540"/>
            <a:ext cx="4184004" cy="842656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bg1"/>
                </a:solidFill>
                <a:cs typeface="Aharoni" panose="02010803020104030203" pitchFamily="2" charset="-79"/>
              </a:rPr>
              <a:t>Protótipo</a:t>
            </a:r>
          </a:p>
        </p:txBody>
      </p:sp>
    </p:spTree>
    <p:extLst>
      <p:ext uri="{BB962C8B-B14F-4D97-AF65-F5344CB8AC3E}">
        <p14:creationId xmlns:p14="http://schemas.microsoft.com/office/powerpoint/2010/main" val="104154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57E38"/>
            </a:gs>
            <a:gs pos="0">
              <a:srgbClr val="F57E38">
                <a:lumMod val="90000"/>
              </a:srgbClr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E6B5EE-EE28-001C-E94F-A6D8ED624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4CB70-53D6-6BE0-3FAE-E6F5CAF91D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6954" y="2621722"/>
            <a:ext cx="5658092" cy="1614556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OBRIGADO PELA</a:t>
            </a:r>
            <a:br>
              <a:rPr lang="pt-BR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pt-BR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ATENÇÃO</a:t>
            </a:r>
          </a:p>
        </p:txBody>
      </p:sp>
    </p:spTree>
    <p:extLst>
      <p:ext uri="{BB962C8B-B14F-4D97-AF65-F5344CB8AC3E}">
        <p14:creationId xmlns:p14="http://schemas.microsoft.com/office/powerpoint/2010/main" val="2432330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177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Aharoni</vt:lpstr>
      <vt:lpstr>Aptos</vt:lpstr>
      <vt:lpstr>Aptos Display</vt:lpstr>
      <vt:lpstr>Arial</vt:lpstr>
      <vt:lpstr>Tema do Office</vt:lpstr>
      <vt:lpstr>QuarterBackers</vt:lpstr>
      <vt:lpstr>Dados do Censo</vt:lpstr>
      <vt:lpstr>5W2H</vt:lpstr>
      <vt:lpstr>Apresentação do PowerPoint</vt:lpstr>
      <vt:lpstr>Apresentação do PowerPoint</vt:lpstr>
      <vt:lpstr>Diagrama de Classes</vt:lpstr>
      <vt:lpstr>Apresentação do PowerPoint</vt:lpstr>
      <vt:lpstr>Protótipo</vt:lpstr>
      <vt:lpstr>OBRIGADO PELA ATENÇÃO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Estevão Moraes</dc:creator>
  <cp:lastModifiedBy>Estevão Moraes</cp:lastModifiedBy>
  <cp:revision>2</cp:revision>
  <dcterms:created xsi:type="dcterms:W3CDTF">2025-03-30T19:05:23Z</dcterms:created>
  <dcterms:modified xsi:type="dcterms:W3CDTF">2025-04-03T23:54:12Z</dcterms:modified>
</cp:coreProperties>
</file>