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433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1094" y="1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11BC35-12DD-4C3F-BFFC-DB5B4B4898E7}" type="datetimeFigureOut">
              <a:rPr lang="pt-BR" smtClean="0"/>
              <a:t>20/03/2025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8C104E-4ADD-4736-9F13-B99D9504873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71671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>
          <a:extLst>
            <a:ext uri="{FF2B5EF4-FFF2-40B4-BE49-F238E27FC236}">
              <a16:creationId xmlns:a16="http://schemas.microsoft.com/office/drawing/2014/main" id="{91575A34-CA85-F26C-6FD3-19372EE76A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2207cedb8ab_0_6:notes">
            <a:extLst>
              <a:ext uri="{FF2B5EF4-FFF2-40B4-BE49-F238E27FC236}">
                <a16:creationId xmlns:a16="http://schemas.microsoft.com/office/drawing/2014/main" id="{D7B7B381-083B-9B81-4345-9FBA67901DA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7" name="Google Shape;267;g2207cedb8ab_0_6:notes">
            <a:extLst>
              <a:ext uri="{FF2B5EF4-FFF2-40B4-BE49-F238E27FC236}">
                <a16:creationId xmlns:a16="http://schemas.microsoft.com/office/drawing/2014/main" id="{057E8965-9535-9829-608F-CA61D33F6AF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68" name="Google Shape;268;g2207cedb8ab_0_6:notes">
            <a:extLst>
              <a:ext uri="{FF2B5EF4-FFF2-40B4-BE49-F238E27FC236}">
                <a16:creationId xmlns:a16="http://schemas.microsoft.com/office/drawing/2014/main" id="{EB155EA2-0736-818D-A7B6-43EDCAB231E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267501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6AA5B3-359B-7FA5-4B2F-9A5C6AD5D4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D9D249B-30EC-8131-80E5-15100C06E3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3D9AFF7-DBD2-B7A0-8102-2A73BC1E8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EB709-6764-438A-B5B2-43D6D5E6B5B2}" type="datetimeFigureOut">
              <a:rPr lang="pt-BR" smtClean="0"/>
              <a:t>20/03/2025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20F75378-EAE6-CDC4-5184-69E68D29D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3AD65A8-09CE-986B-D825-9433723777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A8D5B-0070-41FC-B23A-E0C5DF74EC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97215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18B055-C5F2-88B2-EFC6-81D1C4A662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0E0D565D-A500-9B21-54CC-48CF320FD7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D9B0919-B81B-44D5-9F66-083416D1F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EB709-6764-438A-B5B2-43D6D5E6B5B2}" type="datetimeFigureOut">
              <a:rPr lang="pt-BR" smtClean="0"/>
              <a:t>20/03/2025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196F277-546F-B006-770A-1A74C12E9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47495D2-5398-EDD8-980F-7EAF6C72D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A8D5B-0070-41FC-B23A-E0C5DF74EC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76921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2797316-3F41-2A24-7169-0D47F6AE99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8665CB8B-D9A8-A458-D2DD-0451BB7BDB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5B7B7B4-36C3-C278-4DEE-2617B3DC0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EB709-6764-438A-B5B2-43D6D5E6B5B2}" type="datetimeFigureOut">
              <a:rPr lang="pt-BR" smtClean="0"/>
              <a:t>20/03/2025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0BA9B92-C94A-72F3-A906-584326E53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D0D8724-9C14-AC85-D9B2-DD8B2B4C0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A8D5B-0070-41FC-B23A-E0C5DF74EC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235734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D1FDD76-2911-46DD-E030-4FA8D2FA5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83A228C-8717-F848-FAFA-194DB5223D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BC87250-381A-9ABA-9389-6E58E64B4D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EB709-6764-438A-B5B2-43D6D5E6B5B2}" type="datetimeFigureOut">
              <a:rPr lang="pt-BR" smtClean="0"/>
              <a:t>20/03/2025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13CE266-9C22-AB10-65C9-4D075AFEC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EBD1EDB-D069-A723-F5B8-A96F109316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A8D5B-0070-41FC-B23A-E0C5DF74EC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217580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79D325-4AB6-D543-35CD-5E064D9EC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BAE654A-26B7-BEEE-4656-26D7155E13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F29BB4E-775A-777B-4486-08BF30F19D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EB709-6764-438A-B5B2-43D6D5E6B5B2}" type="datetimeFigureOut">
              <a:rPr lang="pt-BR" smtClean="0"/>
              <a:t>20/03/2025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0DEA17C-29DD-1217-4FC8-1FD0D02EB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F7407A7-D283-C8CF-C66C-3BD47A6A55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A8D5B-0070-41FC-B23A-E0C5DF74EC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239224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6579E1-9831-02A2-E2E6-39F08FD2C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8E20FC7-EB56-3BD7-F2BE-B60A5233C7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4D8B01A4-F05D-2A57-9039-4790119C32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EFC8B60-E9D9-50CC-3F7A-7D1CDC26F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EB709-6764-438A-B5B2-43D6D5E6B5B2}" type="datetimeFigureOut">
              <a:rPr lang="pt-BR" smtClean="0"/>
              <a:t>20/03/2025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3458CD80-CEFE-50BB-AC48-CE4C196D5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85A8AC9-30B5-52E2-29FE-B1CC6FF290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A8D5B-0070-41FC-B23A-E0C5DF74EC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48781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FD6ECED-7EAE-E54A-A912-3497911FE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85E7A644-450C-194E-6259-B3D0AE1E43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DB556DE-EC85-64C2-2A04-E1BCE286E9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FD63D9A-3AF0-6D22-3F38-22F27540F2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852ECB7-230A-973B-0784-9A2B8E2B8DA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AF556A25-12ED-8076-8EAB-9DA99FBAC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EB709-6764-438A-B5B2-43D6D5E6B5B2}" type="datetimeFigureOut">
              <a:rPr lang="pt-BR" smtClean="0"/>
              <a:t>20/03/2025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2FAEA57F-E366-5C6F-6081-1FBB01981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3FD5C74-60DC-4BCB-FD4A-19D68B0A1B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A8D5B-0070-41FC-B23A-E0C5DF74EC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4468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B20722-7E90-80CF-4061-4452F3448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6BB7AE29-03E2-81A3-9016-C4A97C4DD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EB709-6764-438A-B5B2-43D6D5E6B5B2}" type="datetimeFigureOut">
              <a:rPr lang="pt-BR" smtClean="0"/>
              <a:t>20/03/2025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73727138-C9A8-493B-553A-796648D5F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712599B-FCEB-E84C-297D-214457FE15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A8D5B-0070-41FC-B23A-E0C5DF74EC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7911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B89875FB-678D-3ACA-FDF3-337FB5528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EB709-6764-438A-B5B2-43D6D5E6B5B2}" type="datetimeFigureOut">
              <a:rPr lang="pt-BR" smtClean="0"/>
              <a:t>20/03/2025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297C0946-6B2B-9DC4-BDE5-83B272C5D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319E5D8-0A45-D230-76C2-1DB926488D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A8D5B-0070-41FC-B23A-E0C5DF74EC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0714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A8F77A-1752-3F33-5CB8-0AE4B097C7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F7D2F52-AE25-F49E-8401-0AFE39E762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C9F0986-423D-6AD4-15A9-1BC719C09B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28359C97-E2E6-4DA8-5E2D-1611D8BAC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EB709-6764-438A-B5B2-43D6D5E6B5B2}" type="datetimeFigureOut">
              <a:rPr lang="pt-BR" smtClean="0"/>
              <a:t>20/03/2025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3E4C1D7-A9C6-8533-5632-3982EC09E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682A69B-A03C-EE23-D64E-BE90A5849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A8D5B-0070-41FC-B23A-E0C5DF74EC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887024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895EE7-2396-F2E3-AD72-FDDF79FD2E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2748271-9AEB-1482-4E2C-43F1A604456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D53A9B2A-419A-7E9B-97A1-E551A6CC84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58262414-477A-B5B0-8A06-8A9837FA1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6EB709-6764-438A-B5B2-43D6D5E6B5B2}" type="datetimeFigureOut">
              <a:rPr lang="pt-BR" smtClean="0"/>
              <a:t>20/03/2025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FD468B9F-FDF6-33C5-CFC4-C327A5AE0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02597BE-25FB-2219-91CD-694065BD1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5A8D5B-0070-41FC-B23A-E0C5DF74EC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013754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189280B-4358-0A30-2CC8-7FB66BF9D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C14F727-89A5-C6B6-34F5-7E2658E3A3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9D9B3ED-C1BD-2098-2FCE-C4BD4EA4DE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76EB709-6764-438A-B5B2-43D6D5E6B5B2}" type="datetimeFigureOut">
              <a:rPr lang="pt-BR" smtClean="0"/>
              <a:t>20/03/2025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0E76C3C-F36A-0961-DEA5-5B8F0A9FE6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217D46C-1458-CB2A-06D0-2C642C2782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25A8D5B-0070-41FC-B23A-E0C5DF74EC4A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39604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9">
          <a:extLst>
            <a:ext uri="{FF2B5EF4-FFF2-40B4-BE49-F238E27FC236}">
              <a16:creationId xmlns:a16="http://schemas.microsoft.com/office/drawing/2014/main" id="{4E290E88-F19E-201A-5215-8AC4257CA5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C86C82C-C5C7-6F6D-7087-FAFD2A1C02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8684" y="360831"/>
            <a:ext cx="8854633" cy="497539"/>
          </a:xfrm>
        </p:spPr>
        <p:txBody>
          <a:bodyPr anchor="ctr">
            <a:noAutofit/>
          </a:bodyPr>
          <a:lstStyle/>
          <a:p>
            <a:pPr algn="ctr"/>
            <a:r>
              <a:rPr lang="pt-BR" sz="2400" b="1" dirty="0"/>
              <a:t>Investimento Acumulado Ano: Software Front Office e Nuvem </a:t>
            </a:r>
            <a:br>
              <a:rPr lang="pt-BR" sz="2400" b="1" dirty="0"/>
            </a:br>
            <a:r>
              <a:rPr lang="pt-BR" sz="1050" b="1" dirty="0"/>
              <a:t>(Licenças de Software, Nuvem(Cloud), Servidores, Banco de Dados, e/ou Salários – 02/2025)</a:t>
            </a:r>
          </a:p>
        </p:txBody>
      </p:sp>
      <p:graphicFrame>
        <p:nvGraphicFramePr>
          <p:cNvPr id="7" name="Tabela 6">
            <a:extLst>
              <a:ext uri="{FF2B5EF4-FFF2-40B4-BE49-F238E27FC236}">
                <a16:creationId xmlns:a16="http://schemas.microsoft.com/office/drawing/2014/main" id="{4234065B-4EC9-9B83-848F-E3994C086A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1010330"/>
              </p:ext>
            </p:extLst>
          </p:nvPr>
        </p:nvGraphicFramePr>
        <p:xfrm>
          <a:off x="1599248" y="1108000"/>
          <a:ext cx="8993505" cy="5151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08879">
                  <a:extLst>
                    <a:ext uri="{9D8B030D-6E8A-4147-A177-3AD203B41FA5}">
                      <a16:colId xmlns:a16="http://schemas.microsoft.com/office/drawing/2014/main" val="2135881087"/>
                    </a:ext>
                  </a:extLst>
                </a:gridCol>
                <a:gridCol w="2314480">
                  <a:extLst>
                    <a:ext uri="{9D8B030D-6E8A-4147-A177-3AD203B41FA5}">
                      <a16:colId xmlns:a16="http://schemas.microsoft.com/office/drawing/2014/main" val="1661661941"/>
                    </a:ext>
                  </a:extLst>
                </a:gridCol>
                <a:gridCol w="1969097">
                  <a:extLst>
                    <a:ext uri="{9D8B030D-6E8A-4147-A177-3AD203B41FA5}">
                      <a16:colId xmlns:a16="http://schemas.microsoft.com/office/drawing/2014/main" val="3106063384"/>
                    </a:ext>
                  </a:extLst>
                </a:gridCol>
                <a:gridCol w="3401049">
                  <a:extLst>
                    <a:ext uri="{9D8B030D-6E8A-4147-A177-3AD203B41FA5}">
                      <a16:colId xmlns:a16="http://schemas.microsoft.com/office/drawing/2014/main" val="2542335714"/>
                    </a:ext>
                  </a:extLst>
                </a:gridCol>
              </a:tblGrid>
              <a:tr h="547368">
                <a:tc>
                  <a:txBody>
                    <a:bodyPr/>
                    <a:lstStyle/>
                    <a:p>
                      <a:r>
                        <a:rPr lang="pt-BR" sz="1000" dirty="0"/>
                        <a:t>Front Office  (FO )</a:t>
                      </a:r>
                    </a:p>
                    <a:p>
                      <a:r>
                        <a:rPr lang="pt-BR" sz="1000" dirty="0"/>
                        <a:t>e Cloud </a:t>
                      </a:r>
                      <a:r>
                        <a:rPr lang="pt-BR" sz="1000" dirty="0" err="1"/>
                        <a:t>Computing</a:t>
                      </a:r>
                      <a:endParaRPr lang="pt-BR" sz="1000" dirty="0"/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600" b="1" dirty="0"/>
                        <a:t>TASY</a:t>
                      </a:r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altLang="pt-BR" sz="7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Obs</a:t>
                      </a:r>
                      <a:r>
                        <a:rPr lang="pt-BR" altLang="pt-BR" sz="7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: CDU (Cessão de Direito de Uso)</a:t>
                      </a:r>
                      <a:endParaRPr lang="pt-BR" sz="700" b="1" kern="1200" dirty="0">
                        <a:solidFill>
                          <a:schemeClr val="lt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b="1" dirty="0"/>
                        <a:t>MV</a:t>
                      </a:r>
                      <a:endParaRPr lang="pt-BR" sz="1000" b="1" dirty="0"/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Obs</a:t>
                      </a:r>
                      <a:r>
                        <a:rPr lang="pt-BR" sz="7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: Usando o Valor da nuvem Oracle/</a:t>
                      </a:r>
                      <a:r>
                        <a:rPr lang="pt-BR" sz="7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Tasy</a:t>
                      </a:r>
                      <a:r>
                        <a:rPr lang="pt-BR" sz="7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/ Ano</a:t>
                      </a:r>
                    </a:p>
                  </a:txBody>
                  <a:tcPr anchor="b"/>
                </a:tc>
                <a:tc>
                  <a:txBody>
                    <a:bodyPr/>
                    <a:lstStyle/>
                    <a:p>
                      <a:pPr marL="0" algn="ctr" defTabSz="685800" rtl="0" eaLnBrk="1" latinLnBrk="0" hangingPunct="1"/>
                      <a:r>
                        <a:rPr lang="pt-BR" sz="16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AGHUse</a:t>
                      </a:r>
                      <a:r>
                        <a:rPr lang="pt-BR" sz="16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/Sonda</a:t>
                      </a:r>
                    </a:p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kern="1200" dirty="0" err="1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Obs</a:t>
                      </a:r>
                      <a:r>
                        <a:rPr lang="pt-BR" sz="700" b="1" kern="1200" dirty="0">
                          <a:solidFill>
                            <a:schemeClr val="lt1"/>
                          </a:solidFill>
                          <a:latin typeface="+mn-lt"/>
                          <a:ea typeface="+mn-ea"/>
                          <a:cs typeface="+mn-cs"/>
                        </a:rPr>
                        <a:t>: Salários: 20.000,00 + 6 × 5.000,00 + 3.000,00 = 53.000,00</a:t>
                      </a:r>
                    </a:p>
                  </a:txBody>
                  <a:tcPr anchor="b"/>
                </a:tc>
                <a:extLst>
                  <a:ext uri="{0D108BD9-81ED-4DB2-BD59-A6C34878D82A}">
                    <a16:rowId xmlns:a16="http://schemas.microsoft.com/office/drawing/2014/main" val="3355674634"/>
                  </a:ext>
                </a:extLst>
              </a:tr>
              <a:tr h="465447">
                <a:tc>
                  <a:txBody>
                    <a:bodyPr/>
                    <a:lstStyle/>
                    <a:p>
                      <a:pPr algn="r"/>
                      <a:r>
                        <a:rPr lang="pt-BR" sz="1000" b="1" dirty="0"/>
                        <a:t>Total no </a:t>
                      </a:r>
                      <a:r>
                        <a:rPr lang="pt-B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1º ano:</a:t>
                      </a:r>
                      <a:endParaRPr lang="pt-BR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1" u="none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R$ 2.940.023,88</a:t>
                      </a:r>
                    </a:p>
                    <a:p>
                      <a:pPr marL="0" marR="0" lvl="0" indent="0" algn="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0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(1.022.792,28 +  396.051,60 + 1.521.180,00)</a:t>
                      </a:r>
                    </a:p>
                    <a:p>
                      <a:pPr marL="0" marR="0" lvl="0" indent="0" algn="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(valor mês: 245.001,99)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1" u="none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R$ 2.367.966,03</a:t>
                      </a:r>
                    </a:p>
                    <a:p>
                      <a:pPr marL="0" marR="0" lvl="0" indent="0" algn="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0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(1.971.914,40 + 396.051,63)</a:t>
                      </a:r>
                    </a:p>
                    <a:p>
                      <a:pPr marL="0" marR="0" lvl="0" indent="0" algn="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(valor mês: 197.330,50)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1" u="none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R$ 4.215.965,96</a:t>
                      </a:r>
                    </a:p>
                    <a:p>
                      <a:pPr marL="0" marR="0" lvl="0" indent="0" algn="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0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(319.445,52 × 12 + 28.087,08 + 25.127,72 × 12 + 20.000,00 + 6 × 5.000,00 + 3.000,00)</a:t>
                      </a:r>
                    </a:p>
                    <a:p>
                      <a:pPr marL="0" marR="0" lvl="0" indent="0" algn="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(valor mês:  351.330,49)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52625497"/>
                  </a:ext>
                </a:extLst>
              </a:tr>
              <a:tr h="465447">
                <a:tc>
                  <a:txBody>
                    <a:bodyPr/>
                    <a:lstStyle/>
                    <a:p>
                      <a:pPr marL="0" marR="0" lvl="0" indent="0" algn="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dirty="0"/>
                        <a:t>Total no </a:t>
                      </a:r>
                      <a:r>
                        <a:rPr lang="pt-B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2º ano:</a:t>
                      </a:r>
                      <a:endParaRPr lang="pt-BR" sz="1000" b="1" dirty="0"/>
                    </a:p>
                    <a:p>
                      <a:pPr algn="r"/>
                      <a:endParaRPr lang="pt-BR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1" u="none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R$ 4.369.621,28</a:t>
                      </a:r>
                    </a:p>
                    <a:p>
                      <a:pPr marL="0" marR="0" lvl="0" indent="0" algn="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0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(2.940.023,88+ 894943,19+415.854,21+1,5*79200,00)</a:t>
                      </a:r>
                    </a:p>
                    <a:p>
                      <a:pPr marL="0" marR="0" lvl="0" indent="0" algn="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(+ 1.429.597,40)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1" u="none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R$ 3.423.900,24</a:t>
                      </a:r>
                    </a:p>
                    <a:p>
                      <a:pPr marL="0" marR="0" lvl="0" indent="0" algn="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0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(2.367.966,03 + 53.340,00 * 12 + 415.854,21)</a:t>
                      </a:r>
                    </a:p>
                    <a:p>
                      <a:pPr marL="0" marR="0" lvl="0" indent="0" algn="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(+ 1.055.934,21)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1" u="none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R$ 6.487.171,72</a:t>
                      </a:r>
                    </a:p>
                    <a:p>
                      <a:pPr marL="0" marR="0" lvl="0" indent="0" algn="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800" b="0" dirty="0"/>
                        <a:t>(</a:t>
                      </a:r>
                      <a:r>
                        <a:rPr lang="pt-BR" sz="700" b="0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4.215.965,96+319.445,52*6+25.127,72 × 12 + 20.000,00 + 6 × 5.000,00 + 3.000,00</a:t>
                      </a:r>
                      <a:r>
                        <a:rPr lang="pt-BR" sz="800" b="0" dirty="0"/>
                        <a:t>)</a:t>
                      </a:r>
                    </a:p>
                    <a:p>
                      <a:pPr marL="0" marR="0" lvl="0" indent="0" algn="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(+ 2.271.205,76)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05994282"/>
                  </a:ext>
                </a:extLst>
              </a:tr>
              <a:tr h="465447">
                <a:tc>
                  <a:txBody>
                    <a:bodyPr/>
                    <a:lstStyle/>
                    <a:p>
                      <a:pPr marL="0" marR="0" lvl="0" indent="0" algn="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dirty="0"/>
                        <a:t>Total no </a:t>
                      </a:r>
                      <a:r>
                        <a:rPr lang="pt-B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3º ano:</a:t>
                      </a:r>
                      <a:endParaRPr lang="pt-BR" sz="1000" b="1" dirty="0"/>
                    </a:p>
                    <a:p>
                      <a:pPr algn="r"/>
                      <a:endParaRPr lang="pt-BR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1" u="none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R$ 5.735.875,49</a:t>
                      </a:r>
                    </a:p>
                    <a:p>
                      <a:pPr marL="0" marR="0" lvl="0" indent="0" algn="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0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(4.369.621,28 +415.854,21 + 950.400 (79.200,00 * 12))</a:t>
                      </a:r>
                    </a:p>
                    <a:p>
                      <a:pPr marL="0" marR="0" lvl="0" indent="0" algn="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(+ 1.366.254,21)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1" u="none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R$ 4.479.834,45</a:t>
                      </a:r>
                    </a:p>
                    <a:p>
                      <a:pPr marL="0" marR="0" lvl="0" indent="0" algn="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0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(3.423.900,24 + 53.340,00 * 12 + 415.854,21)</a:t>
                      </a:r>
                    </a:p>
                    <a:p>
                      <a:pPr marL="0" marR="0" lvl="0" indent="0" algn="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(+ 1.055.934,21)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1" u="none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R$ 6.841.704,36</a:t>
                      </a:r>
                    </a:p>
                    <a:p>
                      <a:pPr marL="0" marR="0" lvl="0" indent="0" algn="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0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(6.487.171,72 + 25.127,72 × 12 + 20.000,00 + 6 × 5.000,00 </a:t>
                      </a:r>
                      <a:r>
                        <a:rPr lang="pt-BR" sz="8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+ </a:t>
                      </a:r>
                      <a:r>
                        <a:rPr lang="pt-BR" sz="700" b="0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3.000,00)</a:t>
                      </a:r>
                    </a:p>
                    <a:p>
                      <a:pPr marL="0" marR="0" lvl="0" indent="0" algn="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(+ 354.532,64)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55107768"/>
                  </a:ext>
                </a:extLst>
              </a:tr>
              <a:tr h="465447">
                <a:tc>
                  <a:txBody>
                    <a:bodyPr/>
                    <a:lstStyle/>
                    <a:p>
                      <a:pPr marL="0" marR="0" lvl="0" indent="0" algn="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dirty="0"/>
                        <a:t>Total no </a:t>
                      </a:r>
                      <a:r>
                        <a:rPr lang="pt-B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4º ano:</a:t>
                      </a:r>
                      <a:endParaRPr lang="pt-BR" sz="1000" b="1" dirty="0"/>
                    </a:p>
                    <a:p>
                      <a:pPr algn="r"/>
                      <a:endParaRPr lang="pt-BR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1" u="none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R$ 7.102.129,70</a:t>
                      </a:r>
                    </a:p>
                    <a:p>
                      <a:pPr marL="0" marR="0" lvl="0" indent="0" algn="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0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(5.735.875,49 +415.854,21 + 950.400 (79.200,00 * 12))</a:t>
                      </a:r>
                    </a:p>
                    <a:p>
                      <a:pPr marL="0" marR="0" lvl="0" indent="0" algn="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(+ 1.366.254,21)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1" u="none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R$ 5.535.768,66</a:t>
                      </a:r>
                    </a:p>
                    <a:p>
                      <a:pPr marL="0" marR="0" lvl="0" indent="0" algn="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0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(4.479.834,45 + 53.340,00 * 12 + 415.854,21)</a:t>
                      </a:r>
                    </a:p>
                    <a:p>
                      <a:pPr marL="0" marR="0" lvl="0" indent="0" algn="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(+ 1.055.934,21)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1" u="none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R$ 7.196.237,00</a:t>
                      </a:r>
                    </a:p>
                    <a:p>
                      <a:pPr marL="0" marR="0" lvl="0" indent="0" algn="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0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(6.841.704,36+ 25.127,72 × 12 + 20.000,00 + 6 × 5.000,00 + 3.000,00)</a:t>
                      </a:r>
                    </a:p>
                    <a:p>
                      <a:pPr marL="0" marR="0" lvl="0" indent="0" algn="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(+ 354.532,64)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0946827"/>
                  </a:ext>
                </a:extLst>
              </a:tr>
              <a:tr h="484998">
                <a:tc>
                  <a:txBody>
                    <a:bodyPr/>
                    <a:lstStyle/>
                    <a:p>
                      <a:pPr marL="0" marR="0" lvl="0" indent="0" algn="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kern="1200" dirty="0">
                          <a:solidFill>
                            <a:srgbClr val="0070C0"/>
                          </a:solidFill>
                          <a:latin typeface="+mn-lt"/>
                          <a:ea typeface="+mn-ea"/>
                          <a:cs typeface="+mn-cs"/>
                        </a:rPr>
                        <a:t>Total no 5º ano:</a:t>
                      </a:r>
                    </a:p>
                    <a:p>
                      <a:pPr marL="0" algn="r" defTabSz="685800" rtl="0" eaLnBrk="1" latinLnBrk="0" hangingPunct="1"/>
                      <a:endParaRPr lang="pt-BR" sz="10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1" u="none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R$ 8.468.383,91</a:t>
                      </a:r>
                    </a:p>
                    <a:p>
                      <a:pPr marL="0" marR="0" lvl="0" indent="0" algn="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0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(7.102.129,70  +415.854,21 + 950.400 )</a:t>
                      </a:r>
                    </a:p>
                    <a:p>
                      <a:pPr marL="0" marR="0" lvl="0" indent="0" algn="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(+ 1.366.254,21)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1" u="none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R$ 6.591.702,87</a:t>
                      </a:r>
                    </a:p>
                    <a:p>
                      <a:pPr marL="0" marR="0" lvl="0" indent="0" algn="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0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(5.535.768,66 + 53.340,00 * 12 + 415.854,21)</a:t>
                      </a:r>
                    </a:p>
                    <a:p>
                      <a:pPr marL="0" marR="0" lvl="0" indent="0" algn="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(+ 1.055.934,21)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1" u="none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R$ 7.550.769,64</a:t>
                      </a:r>
                    </a:p>
                    <a:p>
                      <a:pPr marL="0" marR="0" lvl="0" indent="0" algn="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0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(7.196.237,00 + 25.127,72 × 12 + 20.000,00 + 6 × 5.000,00 + 3.000,00)</a:t>
                      </a:r>
                    </a:p>
                    <a:p>
                      <a:pPr marL="0" marR="0" lvl="0" indent="0" algn="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(+ 354.532,64)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3210710"/>
                  </a:ext>
                </a:extLst>
              </a:tr>
              <a:tr h="465447">
                <a:tc>
                  <a:txBody>
                    <a:bodyPr/>
                    <a:lstStyle/>
                    <a:p>
                      <a:pPr marL="0" marR="0" lvl="0" indent="0" algn="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dirty="0">
                          <a:solidFill>
                            <a:schemeClr val="accent2"/>
                          </a:solidFill>
                        </a:rPr>
                        <a:t>Total no </a:t>
                      </a:r>
                      <a:r>
                        <a:rPr lang="pt-BR" sz="1000" b="1" kern="1200" dirty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10º ano:</a:t>
                      </a:r>
                      <a:endParaRPr lang="pt-BR" sz="1000" b="1" dirty="0">
                        <a:solidFill>
                          <a:schemeClr val="accent2"/>
                        </a:solidFill>
                      </a:endParaRPr>
                    </a:p>
                    <a:p>
                      <a:pPr algn="r"/>
                      <a:endParaRPr lang="pt-BR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1" u="none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R$ 15.299.654,96</a:t>
                      </a:r>
                    </a:p>
                    <a:p>
                      <a:pPr marL="0" marR="0" lvl="0" indent="0" algn="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0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(acumulado de 1.366.254,21 a cada ano)</a:t>
                      </a:r>
                    </a:p>
                    <a:p>
                      <a:pPr marL="0" marR="0" lvl="0" indent="0" algn="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(+ 6.831.271,05)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1" u="none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R$ 11.871.373,92</a:t>
                      </a:r>
                    </a:p>
                    <a:p>
                      <a:pPr marL="0" marR="0" lvl="0" indent="0" algn="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0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(acumulado de 1.055.934,21 a cada ano)</a:t>
                      </a:r>
                    </a:p>
                    <a:p>
                      <a:pPr marL="0" marR="0" lvl="0" indent="0" algn="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(+ 5.279.671,05)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1" u="none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R$ 9.323.432,84</a:t>
                      </a:r>
                    </a:p>
                    <a:p>
                      <a:pPr marL="0" marR="0" lvl="0" indent="0" algn="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0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(acumulado de 354.532.64 a cada ano)</a:t>
                      </a:r>
                    </a:p>
                    <a:p>
                      <a:pPr marL="0" marR="0" lvl="0" indent="0" algn="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(+ 1.772.663,20)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24497681"/>
                  </a:ext>
                </a:extLst>
              </a:tr>
              <a:tr h="465447">
                <a:tc>
                  <a:txBody>
                    <a:bodyPr/>
                    <a:lstStyle/>
                    <a:p>
                      <a:pPr marL="0" marR="0" lvl="0" indent="0" algn="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1" dirty="0">
                          <a:solidFill>
                            <a:srgbClr val="FF0000"/>
                          </a:solidFill>
                        </a:rPr>
                        <a:t>Total no </a:t>
                      </a:r>
                      <a:r>
                        <a:rPr lang="pt-BR" sz="10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15º ano</a:t>
                      </a:r>
                      <a:r>
                        <a:rPr lang="pt-BR" sz="1000" b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:</a:t>
                      </a:r>
                      <a:endParaRPr lang="pt-BR" sz="1000" b="1" dirty="0"/>
                    </a:p>
                    <a:p>
                      <a:pPr algn="r"/>
                      <a:endParaRPr lang="pt-BR" sz="10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1" u="none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R$ 22.130.926,01</a:t>
                      </a:r>
                    </a:p>
                    <a:p>
                      <a:pPr marL="0" marR="0" lvl="0" indent="0" algn="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0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(acumulado de 1.366.254,21 a cada ano)</a:t>
                      </a:r>
                    </a:p>
                    <a:p>
                      <a:pPr marL="0" marR="0" lvl="0" indent="0" algn="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(+ 6.831.271,05)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1" u="none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R$ 17.151.044,97</a:t>
                      </a:r>
                    </a:p>
                    <a:p>
                      <a:pPr marL="0" marR="0" lvl="0" indent="0" algn="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0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(acumulado de 1.055.934,21 a cada ano)</a:t>
                      </a:r>
                    </a:p>
                    <a:p>
                      <a:pPr marL="0" marR="0" lvl="0" indent="0" algn="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(+ 5.279.671,05)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1" u="none" kern="1200" dirty="0">
                          <a:solidFill>
                            <a:schemeClr val="tx2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R$ 11.096.096,04</a:t>
                      </a:r>
                    </a:p>
                    <a:p>
                      <a:pPr marL="0" marR="0" lvl="0" indent="0" algn="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0" kern="1200" dirty="0">
                          <a:solidFill>
                            <a:schemeClr val="bg2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(acumulado de 354.532.64 a cada ano)</a:t>
                      </a:r>
                    </a:p>
                    <a:p>
                      <a:pPr marL="0" marR="0" lvl="0" indent="0" algn="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700" b="1" kern="1200" dirty="0">
                          <a:solidFill>
                            <a:srgbClr val="00B050"/>
                          </a:solidFill>
                          <a:latin typeface="+mn-lt"/>
                          <a:ea typeface="+mn-ea"/>
                          <a:cs typeface="+mn-cs"/>
                        </a:rPr>
                        <a:t>(+ 1.772.663,20)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26943660"/>
                  </a:ext>
                </a:extLst>
              </a:tr>
              <a:tr h="465447">
                <a:tc>
                  <a:txBody>
                    <a:bodyPr/>
                    <a:lstStyle/>
                    <a:p>
                      <a:pPr algn="just"/>
                      <a:r>
                        <a:rPr lang="pt-BR" sz="1000" b="1" dirty="0"/>
                        <a:t>Observações: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Investimentos para </a:t>
                      </a:r>
                      <a:r>
                        <a:rPr lang="pt-BR" sz="1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Implantação e operação no HRO.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Investimentos para Implantação e operação no HRO.</a:t>
                      </a:r>
                    </a:p>
                    <a:p>
                      <a:pPr marL="0" marR="0" lvl="0" indent="0" algn="just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pt-BR" sz="10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just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Investimentos para Implantação e operação no HRO, HNSS e Clínica de Especialidades Médicas. Investimentos em Transferência de tecnologia para o desenvolvimento, manutenção e ajustes no software Open </a:t>
                      </a:r>
                      <a:r>
                        <a:rPr lang="pt-BR" sz="10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Source</a:t>
                      </a:r>
                      <a:r>
                        <a:rPr lang="pt-BR" sz="1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pt-BR" sz="1000" b="0" kern="1200" dirty="0" err="1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AGHUse</a:t>
                      </a:r>
                      <a:r>
                        <a:rPr lang="pt-BR" sz="1000" b="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. Com retorno de investimentos, no tempo, em receita da prestação de  serviços na  implantação e operação em outros Hospitais e Clínicas.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24317817"/>
                  </a:ext>
                </a:extLst>
              </a:tr>
            </a:tbl>
          </a:graphicData>
        </a:graphic>
      </p:graphicFrame>
      <p:sp>
        <p:nvSpPr>
          <p:cNvPr id="2" name="Espaço Reservado para Rodapé 1">
            <a:extLst>
              <a:ext uri="{FF2B5EF4-FFF2-40B4-BE49-F238E27FC236}">
                <a16:creationId xmlns:a16="http://schemas.microsoft.com/office/drawing/2014/main" id="{CB8DA30B-E83D-23AC-8C8F-B9E7AF2AC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390940" y="7299747"/>
            <a:ext cx="3086100" cy="164618"/>
          </a:xfrm>
        </p:spPr>
        <p:txBody>
          <a:bodyPr/>
          <a:lstStyle/>
          <a:p>
            <a:r>
              <a:rPr lang="en-US" dirty="0"/>
              <a:t>ALVF – </a:t>
            </a:r>
            <a:r>
              <a:rPr lang="en-US" dirty="0" err="1"/>
              <a:t>Associação</a:t>
            </a:r>
            <a:r>
              <a:rPr lang="en-US" dirty="0"/>
              <a:t> </a:t>
            </a:r>
            <a:r>
              <a:rPr lang="en-US" dirty="0" err="1"/>
              <a:t>Hospitalar</a:t>
            </a:r>
            <a:r>
              <a:rPr lang="en-US" dirty="0"/>
              <a:t> Lenoir Vargas Ferreira</a:t>
            </a:r>
          </a:p>
        </p:txBody>
      </p:sp>
      <p:sp>
        <p:nvSpPr>
          <p:cNvPr id="3" name="Espaço Reservado para Rodapé 1">
            <a:extLst>
              <a:ext uri="{FF2B5EF4-FFF2-40B4-BE49-F238E27FC236}">
                <a16:creationId xmlns:a16="http://schemas.microsoft.com/office/drawing/2014/main" id="{24B8493F-D4D8-DA17-E2B4-8B88785651F1}"/>
              </a:ext>
            </a:extLst>
          </p:cNvPr>
          <p:cNvSpPr txBox="1">
            <a:spLocks/>
          </p:cNvSpPr>
          <p:nvPr/>
        </p:nvSpPr>
        <p:spPr>
          <a:xfrm>
            <a:off x="6601669" y="9732466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ctr" defTabSz="914400" rtl="0" eaLnBrk="1" latinLnBrk="0" hangingPunct="1">
              <a:defRPr sz="9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ALVF – </a:t>
            </a:r>
            <a:r>
              <a:rPr lang="en-US" dirty="0" err="1"/>
              <a:t>Associação</a:t>
            </a:r>
            <a:r>
              <a:rPr lang="en-US" dirty="0"/>
              <a:t> </a:t>
            </a:r>
            <a:r>
              <a:rPr lang="en-US" dirty="0" err="1"/>
              <a:t>Hospitalar</a:t>
            </a:r>
            <a:r>
              <a:rPr lang="en-US" dirty="0"/>
              <a:t> Lenoir Vargas Ferreira</a:t>
            </a:r>
          </a:p>
        </p:txBody>
      </p:sp>
      <p:sp>
        <p:nvSpPr>
          <p:cNvPr id="5" name="Espaço Reservado para Rodapé 3">
            <a:extLst>
              <a:ext uri="{FF2B5EF4-FFF2-40B4-BE49-F238E27FC236}">
                <a16:creationId xmlns:a16="http://schemas.microsoft.com/office/drawing/2014/main" id="{9F8BC655-CF5A-B219-CC05-99BE319BEA25}"/>
              </a:ext>
            </a:extLst>
          </p:cNvPr>
          <p:cNvSpPr txBox="1">
            <a:spLocks/>
          </p:cNvSpPr>
          <p:nvPr/>
        </p:nvSpPr>
        <p:spPr>
          <a:xfrm>
            <a:off x="4552950" y="6399649"/>
            <a:ext cx="3086100" cy="218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pt-BR"/>
            </a:defPPr>
            <a:lvl1pPr marL="0" algn="ctr" defTabSz="914400" rtl="0" eaLnBrk="1" latinLnBrk="0" hangingPunct="1">
              <a:defRPr sz="900" kern="1200">
                <a:solidFill>
                  <a:schemeClr val="tx1">
                    <a:tint val="82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ALVF – </a:t>
            </a:r>
            <a:r>
              <a:rPr lang="en-US" dirty="0" err="1"/>
              <a:t>Associação</a:t>
            </a:r>
            <a:r>
              <a:rPr lang="en-US" dirty="0"/>
              <a:t> </a:t>
            </a:r>
            <a:r>
              <a:rPr lang="en-US" dirty="0" err="1"/>
              <a:t>Hospitalar</a:t>
            </a:r>
            <a:r>
              <a:rPr lang="en-US" dirty="0"/>
              <a:t> Lenoir Vargas Ferreira</a:t>
            </a:r>
          </a:p>
        </p:txBody>
      </p:sp>
    </p:spTree>
    <p:extLst>
      <p:ext uri="{BB962C8B-B14F-4D97-AF65-F5344CB8AC3E}">
        <p14:creationId xmlns:p14="http://schemas.microsoft.com/office/powerpoint/2010/main" val="405993943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555</Words>
  <Application>Microsoft Office PowerPoint</Application>
  <PresentationFormat>Widescreen</PresentationFormat>
  <Paragraphs>87</Paragraphs>
  <Slides>1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do Office</vt:lpstr>
      <vt:lpstr>Investimento Acumulado Ano: Software Front Office e Nuvem  (Licenças de Software, Nuvem(Cloud), Servidores, Banco de Dados, e/ou Salários – 02/2025)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Radamés Pereira</dc:creator>
  <cp:lastModifiedBy>Radamés Pereira</cp:lastModifiedBy>
  <cp:revision>3</cp:revision>
  <dcterms:created xsi:type="dcterms:W3CDTF">2025-03-20T19:42:56Z</dcterms:created>
  <dcterms:modified xsi:type="dcterms:W3CDTF">2025-03-20T20:05:01Z</dcterms:modified>
</cp:coreProperties>
</file>