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7" r:id="rId2"/>
    <p:sldId id="437" r:id="rId3"/>
    <p:sldId id="408" r:id="rId4"/>
    <p:sldId id="435" r:id="rId5"/>
    <p:sldId id="436" r:id="rId6"/>
    <p:sldId id="42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53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C3BFD-C15E-F63E-45D4-801712D0C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236885-8D26-A69C-049A-167162F49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DD3913-2D59-04C5-851F-BBD01BAB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143F-7259-4B81-8112-BE8FF5190FDC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510523-F880-D956-C92A-D138FB302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68D80E-B2BC-87E4-1649-7725C33A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3774-6D27-4FB8-84EB-4311712DA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26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AEC90-7BBF-2C25-44DD-989B3FED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62CB83-785A-0E94-BE8A-84DF0C972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2CE175-63BE-2064-F047-65DCD462F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143F-7259-4B81-8112-BE8FF5190FDC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AAE55E-73D0-6D66-9A33-9F4785BC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320BC5-1ACA-B58C-8A4D-EFC9D2B2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3774-6D27-4FB8-84EB-4311712DA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65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34B1A0-5A98-2562-A1BC-F0394C2EB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98AF1B-FEB8-F101-9F28-E24B22AD1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D3A57B-D1AA-0A84-61A7-D4CEB2D0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143F-7259-4B81-8112-BE8FF5190FDC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5D463A-8445-98DE-8B50-D83309E9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78F4E5-97E7-2BE9-21FE-6A18EF3CB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3774-6D27-4FB8-84EB-4311712DA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36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C200B0-D338-B0B2-5349-47A5C0DB3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049640-4AB1-7EBB-9079-FD1657F1C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DA453A-7CE6-6300-8EEA-BC9262BC2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143F-7259-4B81-8112-BE8FF5190FDC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6203C1-0412-7FE9-9588-37961414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BDB6D0-D5B5-F77E-4AC7-43631E8A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3774-6D27-4FB8-84EB-4311712DA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93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4DCC0-9EDB-509B-670B-4E100B50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9A7BE9-0930-053A-10C2-49ADDC60A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12349B-B26E-54FE-C590-AA00880BD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143F-7259-4B81-8112-BE8FF5190FDC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C6080E-7133-97EB-07FA-E87D9F36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2D870A-66BA-71F7-D176-B8DD2B60D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3774-6D27-4FB8-84EB-4311712DA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42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0891A-3C29-7E6A-9E50-9A0CDD7BB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964434-EF5D-7A76-545D-8285DD5E8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AEDF68-1D93-691E-37FC-B12E97997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84A41C-55EB-A7CF-6985-8B8ED666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143F-7259-4B81-8112-BE8FF5190FDC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94C0F4-E01D-6323-0A81-5BF11848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3FF89A-4453-3396-4F64-031442F4F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3774-6D27-4FB8-84EB-4311712DA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42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3788A-4AB4-FCF2-5589-6972C90B2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77F3E8-34D0-88F9-0775-D3F6C73AF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41E461F-3F52-BBE7-2213-A358DFB22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F19B278-74E3-C158-E304-A63D18C71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DCC0FF9-6E50-051C-3231-C7404954A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E8EDBC5-A8DB-8712-20AE-2914C8E54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143F-7259-4B81-8112-BE8FF5190FDC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32D4893-ECAB-89EA-F8D5-86F0F314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74EF969-4538-A5EB-CFAD-250724CA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3774-6D27-4FB8-84EB-4311712DA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916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CC6A1-F60C-52C1-3BC6-090A0F202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880DE63-16D4-6A6B-1FA4-72E0649BA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143F-7259-4B81-8112-BE8FF5190FDC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26A6801-F9D9-3DFC-631B-6308337F5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65CFDCB-9F63-78CA-A600-A356A811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3774-6D27-4FB8-84EB-4311712DA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74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7FFCE4E-C2A1-0EFE-C072-98022D94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143F-7259-4B81-8112-BE8FF5190FDC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53C825-2693-3666-2234-B758BFBBE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1A1EB7-05DD-E11A-98AF-2326C88FB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3774-6D27-4FB8-84EB-4311712DA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195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4C28E-4842-49BE-0AC5-967E3857C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E036BD-6E08-E128-B1FA-E19673862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4FBA332-56F4-49D8-6AD7-AD527B9AC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E98576-10C5-42AC-1062-6DB8662B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143F-7259-4B81-8112-BE8FF5190FDC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4BB4C6-E3C0-5120-9684-5139DCB05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46CB26-2C10-D0DE-A5C8-9ED609E1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3774-6D27-4FB8-84EB-4311712DA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81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EDF77-C12E-7B60-90B6-170D5FD4E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05D67FE-3C1C-3C7F-4B1F-BBDFB37E3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272BCC-7D76-4C24-F2BC-1B8EE2585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938868-233B-456E-A1BA-E3E7B8912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143F-7259-4B81-8112-BE8FF5190FDC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6CE189-2007-8A64-202D-F7897B78A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3C4592-9C15-FC2B-000D-4CA314EF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3774-6D27-4FB8-84EB-4311712DA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798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A2251ED-5048-BE8E-16E9-77F1C6307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76FBB0-D7E8-624F-9901-1A364B3FD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96CC32-ADC6-83C2-710F-C5A5FCCA3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43143F-7259-4B81-8112-BE8FF5190FDC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40BDC6-CBCD-FE88-63C6-34A332648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7D7A67-EA10-0E36-A18D-DF595AA26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F43774-6D27-4FB8-84EB-4311712DA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08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0516A-6407-8DAE-CCF2-4C4688C67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A054C-7FC7-7109-9967-5CF522694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9804" y="972525"/>
            <a:ext cx="7818520" cy="4379868"/>
          </a:xfrm>
        </p:spPr>
        <p:txBody>
          <a:bodyPr anchor="ctr">
            <a:noAutofit/>
          </a:bodyPr>
          <a:lstStyle/>
          <a:p>
            <a:r>
              <a:rPr lang="pt-BR" b="1" dirty="0"/>
              <a:t>Software Back Office Hospitalar</a:t>
            </a:r>
            <a:br>
              <a:rPr lang="pt-BR" b="1" dirty="0"/>
            </a:br>
            <a:r>
              <a:rPr lang="pt-BR" sz="2800" b="1" dirty="0"/>
              <a:t>Interoperabilidade em Sistemas </a:t>
            </a:r>
            <a:endParaRPr lang="pt-BR" b="1" dirty="0"/>
          </a:p>
        </p:txBody>
      </p:sp>
      <p:sp>
        <p:nvSpPr>
          <p:cNvPr id="5" name="Espaço Reservado para Rodapé 3">
            <a:extLst>
              <a:ext uri="{FF2B5EF4-FFF2-40B4-BE49-F238E27FC236}">
                <a16:creationId xmlns:a16="http://schemas.microsoft.com/office/drawing/2014/main" id="{BC9A7DCC-D578-9D78-4C5B-4FDEE34DD9BC}"/>
              </a:ext>
            </a:extLst>
          </p:cNvPr>
          <p:cNvSpPr txBox="1">
            <a:spLocks/>
          </p:cNvSpPr>
          <p:nvPr/>
        </p:nvSpPr>
        <p:spPr>
          <a:xfrm>
            <a:off x="4552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ALVF – Associação Hospitalar Lenoir Vargas Ferreira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19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19980-81FA-D74F-C108-465A72B2B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7F042-85EF-6ED3-0F9D-BF2A280A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9804" y="972526"/>
            <a:ext cx="7818520" cy="888942"/>
          </a:xfrm>
        </p:spPr>
        <p:txBody>
          <a:bodyPr anchor="ctr">
            <a:noAutofit/>
          </a:bodyPr>
          <a:lstStyle/>
          <a:p>
            <a:r>
              <a:rPr lang="pt-BR" b="1" dirty="0"/>
              <a:t>Software Back Office Hospitalar</a:t>
            </a:r>
            <a:br>
              <a:rPr lang="pt-BR" b="1" dirty="0"/>
            </a:br>
            <a:r>
              <a:rPr lang="pt-BR" sz="2800" b="1" dirty="0"/>
              <a:t>Interoperabilidade em Sistemas 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A655BB-F352-F791-A32B-F98E007FA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9804" y="2149680"/>
            <a:ext cx="7531888" cy="2718174"/>
          </a:xfrm>
        </p:spPr>
        <p:txBody>
          <a:bodyPr anchor="t">
            <a:normAutofit/>
          </a:bodyPr>
          <a:lstStyle/>
          <a:p>
            <a:pPr algn="just"/>
            <a:r>
              <a:rPr lang="pt-BR" sz="1600" b="1" dirty="0"/>
              <a:t>Interoperabilidade em Sistemas: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É a capacidade de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diferentes sistemas de informação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hospitalares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trocarem e utilizarem dados de forma integrada e segura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permitindo continuidade assistencial, eficiência operacional e tomada de decisão.</a:t>
            </a:r>
          </a:p>
          <a:p>
            <a:pPr algn="just"/>
            <a:r>
              <a:rPr lang="pt-BR" sz="1600" b="1" dirty="0"/>
              <a:t>Back Office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São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Processos e ferramentas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que gerenciam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operações internas e administrativas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sem o contato direto com os pacientes. Compreende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gestão financeira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recursos humanos, logística, faturamento, controle de estoque, compras, gestão de contratos e etc...</a:t>
            </a:r>
          </a:p>
          <a:p>
            <a:pPr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600" b="1" dirty="0"/>
              <a:t>Back Office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permite que profissionais se concentrem em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atividades estratégicas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para a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produtividade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e a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qualidade dos serviços prestados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Espaço Reservado para Rodapé 3">
            <a:extLst>
              <a:ext uri="{FF2B5EF4-FFF2-40B4-BE49-F238E27FC236}">
                <a16:creationId xmlns:a16="http://schemas.microsoft.com/office/drawing/2014/main" id="{DFF42B77-ED70-3BB6-744C-2AE45AA45895}"/>
              </a:ext>
            </a:extLst>
          </p:cNvPr>
          <p:cNvSpPr txBox="1">
            <a:spLocks/>
          </p:cNvSpPr>
          <p:nvPr/>
        </p:nvSpPr>
        <p:spPr>
          <a:xfrm>
            <a:off x="4552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ALVF – Associação Hospitalar Lenoir Vargas Ferreira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02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>
            <a:extLst>
              <a:ext uri="{FF2B5EF4-FFF2-40B4-BE49-F238E27FC236}">
                <a16:creationId xmlns:a16="http://schemas.microsoft.com/office/drawing/2014/main" id="{C077CBE4-C779-B3B2-217D-2BC24BB52385}"/>
              </a:ext>
            </a:extLst>
          </p:cNvPr>
          <p:cNvSpPr/>
          <p:nvPr/>
        </p:nvSpPr>
        <p:spPr>
          <a:xfrm>
            <a:off x="2458927" y="3134075"/>
            <a:ext cx="1857634" cy="856594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Lavanderia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04905E-AB91-0314-49EB-07F0C0B2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47843"/>
            <a:ext cx="7886700" cy="564066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Software Back Office</a:t>
            </a:r>
            <a:br>
              <a:rPr lang="pt-BR" b="1" dirty="0"/>
            </a:br>
            <a:r>
              <a:rPr lang="pt-BR" sz="2200" b="1" dirty="0"/>
              <a:t>Interoperabilidade em Sistemas</a:t>
            </a:r>
            <a:endParaRPr lang="pt-BR" b="1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441A2602-64E9-4076-273B-B771798BC6C5}"/>
              </a:ext>
            </a:extLst>
          </p:cNvPr>
          <p:cNvSpPr/>
          <p:nvPr/>
        </p:nvSpPr>
        <p:spPr>
          <a:xfrm>
            <a:off x="3696795" y="1712670"/>
            <a:ext cx="4434859" cy="19830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 office Hospitalar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4E8240E-9204-8392-D6C6-BF9DE7517B17}"/>
              </a:ext>
            </a:extLst>
          </p:cNvPr>
          <p:cNvSpPr/>
          <p:nvPr/>
        </p:nvSpPr>
        <p:spPr>
          <a:xfrm>
            <a:off x="2612832" y="1371933"/>
            <a:ext cx="1783329" cy="856594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Governança e Compliance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ADB9C70-2C8C-03DE-C1CD-5913DB5990D3}"/>
              </a:ext>
            </a:extLst>
          </p:cNvPr>
          <p:cNvSpPr/>
          <p:nvPr/>
        </p:nvSpPr>
        <p:spPr>
          <a:xfrm>
            <a:off x="1868702" y="2275914"/>
            <a:ext cx="1857633" cy="856594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Residência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AE7D24A-3D59-30C5-DD77-133F1A040314}"/>
              </a:ext>
            </a:extLst>
          </p:cNvPr>
          <p:cNvSpPr/>
          <p:nvPr/>
        </p:nvSpPr>
        <p:spPr>
          <a:xfrm>
            <a:off x="4084949" y="3620088"/>
            <a:ext cx="1662500" cy="1032324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Regulação</a:t>
            </a:r>
            <a:r>
              <a:rPr lang="pt-BR" sz="1400" dirty="0"/>
              <a:t> 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526A085-ACFE-EDCA-0F1D-105445B21CE7}"/>
              </a:ext>
            </a:extLst>
          </p:cNvPr>
          <p:cNvSpPr/>
          <p:nvPr/>
        </p:nvSpPr>
        <p:spPr>
          <a:xfrm>
            <a:off x="7266418" y="3266973"/>
            <a:ext cx="1783329" cy="856594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Gestão Contábil e Financeira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8B98F10-7322-58A0-9A8A-0DBD9796447E}"/>
              </a:ext>
            </a:extLst>
          </p:cNvPr>
          <p:cNvSpPr/>
          <p:nvPr/>
        </p:nvSpPr>
        <p:spPr>
          <a:xfrm>
            <a:off x="8131654" y="2410861"/>
            <a:ext cx="1783329" cy="856594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Suprimentos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39080A77-3822-85BF-14AF-23003172B357}"/>
              </a:ext>
            </a:extLst>
          </p:cNvPr>
          <p:cNvSpPr/>
          <p:nvPr/>
        </p:nvSpPr>
        <p:spPr>
          <a:xfrm>
            <a:off x="4210743" y="907273"/>
            <a:ext cx="1783329" cy="856594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Faturamento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D1001E9-D93F-772C-7649-3E829532C28F}"/>
              </a:ext>
            </a:extLst>
          </p:cNvPr>
          <p:cNvSpPr/>
          <p:nvPr/>
        </p:nvSpPr>
        <p:spPr>
          <a:xfrm>
            <a:off x="7622505" y="1483029"/>
            <a:ext cx="1783329" cy="856594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RH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55F978B-87EA-5166-E8F4-D9E8D1851EDB}"/>
              </a:ext>
            </a:extLst>
          </p:cNvPr>
          <p:cNvSpPr txBox="1"/>
          <p:nvPr/>
        </p:nvSpPr>
        <p:spPr>
          <a:xfrm>
            <a:off x="1743983" y="4811122"/>
            <a:ext cx="2466761" cy="16004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1400" b="1" dirty="0"/>
              <a:t>Exemplos de Empresas Back Offices: </a:t>
            </a:r>
          </a:p>
          <a:p>
            <a:r>
              <a:rPr lang="pt-BR" sz="1400" dirty="0"/>
              <a:t>Q</a:t>
            </a:r>
            <a:r>
              <a:rPr lang="pt-BR" sz="1400" b="1" dirty="0"/>
              <a:t>u</a:t>
            </a:r>
            <a:r>
              <a:rPr lang="pt-BR" sz="1400" dirty="0"/>
              <a:t>estor Chapecó/SC,  </a:t>
            </a:r>
            <a:r>
              <a:rPr lang="pt-BR" sz="1400" dirty="0" err="1"/>
              <a:t>Senior</a:t>
            </a:r>
            <a:r>
              <a:rPr lang="pt-BR" sz="1400" dirty="0"/>
              <a:t>, TOTVS Protheus, SAP Business </a:t>
            </a:r>
            <a:r>
              <a:rPr lang="pt-BR" sz="1400" dirty="0" err="1"/>
              <a:t>One</a:t>
            </a:r>
            <a:r>
              <a:rPr lang="pt-BR" sz="1400" dirty="0"/>
              <a:t>,  </a:t>
            </a:r>
            <a:r>
              <a:rPr lang="pt-BR" sz="1400" dirty="0" err="1"/>
              <a:t>Sankhya</a:t>
            </a:r>
            <a:r>
              <a:rPr lang="pt-BR" sz="1400" dirty="0"/>
              <a:t>, Microsoft Dynamics, Oracle, CIGAME.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B4F90534-5381-5584-85A9-C147B5D3E15B}"/>
              </a:ext>
            </a:extLst>
          </p:cNvPr>
          <p:cNvSpPr/>
          <p:nvPr/>
        </p:nvSpPr>
        <p:spPr>
          <a:xfrm>
            <a:off x="6066052" y="952032"/>
            <a:ext cx="1783329" cy="856594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BI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8C6EFCF-12AF-86E1-805D-6BBB311DB508}"/>
              </a:ext>
            </a:extLst>
          </p:cNvPr>
          <p:cNvSpPr txBox="1"/>
          <p:nvPr/>
        </p:nvSpPr>
        <p:spPr>
          <a:xfrm>
            <a:off x="4408290" y="4731461"/>
            <a:ext cx="6131457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“Front Office"</a:t>
            </a:r>
            <a:r>
              <a:rPr lang="pt-BR" dirty="0"/>
              <a:t> e </a:t>
            </a:r>
            <a:r>
              <a:rPr lang="pt-BR" b="1" dirty="0"/>
              <a:t>“Back Office“ </a:t>
            </a:r>
            <a:r>
              <a:rPr lang="pt-BR" dirty="0"/>
              <a:t>são sistemas que  </a:t>
            </a:r>
            <a:r>
              <a:rPr lang="pt-BR" b="1" dirty="0"/>
              <a:t>interagem</a:t>
            </a:r>
            <a:r>
              <a:rPr lang="pt-BR" dirty="0"/>
              <a:t> por meio de </a:t>
            </a:r>
            <a:r>
              <a:rPr lang="pt-BR" b="1" dirty="0"/>
              <a:t>APIs</a:t>
            </a:r>
            <a:r>
              <a:rPr lang="pt-BR" dirty="0"/>
              <a:t> que </a:t>
            </a:r>
            <a:r>
              <a:rPr lang="pt-BR" b="1" dirty="0"/>
              <a:t>encapsulam</a:t>
            </a:r>
            <a:r>
              <a:rPr lang="pt-BR" dirty="0"/>
              <a:t> </a:t>
            </a:r>
            <a:r>
              <a:rPr lang="pt-BR" b="1" dirty="0"/>
              <a:t>detalhes internos</a:t>
            </a:r>
            <a:r>
              <a:rPr lang="pt-BR" dirty="0"/>
              <a:t>,  </a:t>
            </a:r>
            <a:r>
              <a:rPr lang="pt-BR" b="1" dirty="0"/>
              <a:t>garantindo facilidade, segurança e integridade </a:t>
            </a:r>
            <a:r>
              <a:rPr lang="pt-BR" dirty="0"/>
              <a:t>na troca de informações. </a:t>
            </a:r>
          </a:p>
          <a:p>
            <a:pPr algn="just"/>
            <a:r>
              <a:rPr lang="pt-BR" dirty="0"/>
              <a:t>Essa abordagem padronizada assegura o </a:t>
            </a:r>
            <a:r>
              <a:rPr lang="pt-BR" b="1" dirty="0"/>
              <a:t>fluxo controlado dos processos</a:t>
            </a:r>
            <a:r>
              <a:rPr lang="pt-BR" dirty="0"/>
              <a:t>, promovendo </a:t>
            </a:r>
            <a:r>
              <a:rPr lang="pt-BR" b="1" dirty="0"/>
              <a:t>interoperabilidade</a:t>
            </a:r>
            <a:r>
              <a:rPr lang="pt-BR" dirty="0"/>
              <a:t>, escalabilidade e manutenção eficiente dos sistemas.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86ADE0FE-B5B5-62BD-F262-14B5C64533A1}"/>
              </a:ext>
            </a:extLst>
          </p:cNvPr>
          <p:cNvSpPr/>
          <p:nvPr/>
        </p:nvSpPr>
        <p:spPr>
          <a:xfrm>
            <a:off x="5773878" y="3644073"/>
            <a:ext cx="1662500" cy="1032324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Outros...</a:t>
            </a:r>
            <a:r>
              <a:rPr lang="pt-BR" sz="1400" dirty="0"/>
              <a:t> </a:t>
            </a:r>
            <a:endParaRPr lang="pt-B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290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36451-A7B4-EB35-F567-A87CBAEAE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64196-A332-BC39-ED82-94BC08F5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577" y="241417"/>
            <a:ext cx="7886700" cy="13757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500" b="1" dirty="0" err="1"/>
              <a:t>Modelo</a:t>
            </a:r>
            <a:r>
              <a:rPr lang="en-US" sz="4500" b="1" dirty="0"/>
              <a:t> de Back Office Questor</a:t>
            </a:r>
            <a:br>
              <a:rPr lang="en-US" sz="4500" b="1" dirty="0"/>
            </a:br>
            <a:r>
              <a:rPr lang="pt-BR" sz="2800" b="1" dirty="0"/>
              <a:t>Interoperabilidade em Sistemas</a:t>
            </a:r>
            <a:endParaRPr lang="en-US" sz="4500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E0338C9-B462-C460-83F0-5DE864720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761" y="1898230"/>
            <a:ext cx="2036108" cy="39411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674A5C4-077C-3D1B-66AA-1D67A61C7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578" y="1913186"/>
            <a:ext cx="4230573" cy="233058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22CCDEE-724A-8093-7D97-E3C471BB1C74}"/>
              </a:ext>
            </a:extLst>
          </p:cNvPr>
          <p:cNvSpPr txBox="1"/>
          <p:nvPr/>
        </p:nvSpPr>
        <p:spPr>
          <a:xfrm>
            <a:off x="8178481" y="1858616"/>
            <a:ext cx="2194465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Há possibilidade de investimentos em apenas Infraestrutura.</a:t>
            </a:r>
          </a:p>
          <a:p>
            <a:r>
              <a:rPr lang="pt-BR" dirty="0"/>
              <a:t>. Colaboração com a ALVF.</a:t>
            </a:r>
          </a:p>
          <a:p>
            <a:r>
              <a:rPr lang="pt-BR" dirty="0"/>
              <a:t>. Investimentos atuais sendo empregados em um Módulo </a:t>
            </a:r>
            <a:r>
              <a:rPr lang="pt-BR" dirty="0" err="1"/>
              <a:t>Fisca</a:t>
            </a:r>
            <a:r>
              <a:rPr lang="pt-BR" dirty="0"/>
              <a:t>, com aproximadamente R$ 2.000,00.</a:t>
            </a:r>
          </a:p>
          <a:p>
            <a:r>
              <a:rPr lang="pt-BR" dirty="0"/>
              <a:t>. Negociação facilitada e aberta – Empresa de Chapecó/SC.</a:t>
            </a:r>
          </a:p>
        </p:txBody>
      </p:sp>
      <p:sp>
        <p:nvSpPr>
          <p:cNvPr id="8" name="Espaço Reservado para Rodapé 3">
            <a:extLst>
              <a:ext uri="{FF2B5EF4-FFF2-40B4-BE49-F238E27FC236}">
                <a16:creationId xmlns:a16="http://schemas.microsoft.com/office/drawing/2014/main" id="{A1588DA7-4FA4-81D9-800D-5A73B844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52950" y="6356352"/>
            <a:ext cx="3086100" cy="365125"/>
          </a:xfrm>
        </p:spPr>
        <p:txBody>
          <a:bodyPr/>
          <a:lstStyle/>
          <a:p>
            <a:r>
              <a:rPr lang="en-US" dirty="0"/>
              <a:t>ALVF – </a:t>
            </a:r>
            <a:r>
              <a:rPr lang="en-US" dirty="0" err="1"/>
              <a:t>Associação</a:t>
            </a:r>
            <a:r>
              <a:rPr lang="en-US" dirty="0"/>
              <a:t> </a:t>
            </a:r>
            <a:r>
              <a:rPr lang="en-US" dirty="0" err="1"/>
              <a:t>Hospitalar</a:t>
            </a:r>
            <a:r>
              <a:rPr lang="en-US" dirty="0"/>
              <a:t> Lenoir Vargas Ferreira</a:t>
            </a:r>
          </a:p>
        </p:txBody>
      </p:sp>
    </p:spTree>
    <p:extLst>
      <p:ext uri="{BB962C8B-B14F-4D97-AF65-F5344CB8AC3E}">
        <p14:creationId xmlns:p14="http://schemas.microsoft.com/office/powerpoint/2010/main" val="228055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CF18B-E2B3-52ED-DA51-BA2D908A3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FA763-EA73-C911-D587-54447E12A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415" y="557190"/>
            <a:ext cx="8346288" cy="12137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500" b="1" dirty="0" err="1"/>
              <a:t>Modelo</a:t>
            </a:r>
            <a:r>
              <a:rPr lang="en-US" sz="4500" b="1" dirty="0"/>
              <a:t> de Back Office </a:t>
            </a:r>
            <a:r>
              <a:rPr lang="en-US" sz="4500" b="1" dirty="0" err="1"/>
              <a:t>Totvs</a:t>
            </a:r>
            <a:br>
              <a:rPr lang="en-US" sz="4500" b="1" dirty="0"/>
            </a:br>
            <a:r>
              <a:rPr lang="pt-BR" sz="2800" b="1" dirty="0"/>
              <a:t>Interoperabilidade em Sistemas</a:t>
            </a:r>
            <a:endParaRPr lang="en-US" sz="4500" b="1" dirty="0"/>
          </a:p>
        </p:txBody>
      </p:sp>
      <p:pic>
        <p:nvPicPr>
          <p:cNvPr id="19" name="Imagem 18" descr="Tabela&#10;&#10;O conteúdo gerado por IA pode estar incorreto.">
            <a:extLst>
              <a:ext uri="{FF2B5EF4-FFF2-40B4-BE49-F238E27FC236}">
                <a16:creationId xmlns:a16="http://schemas.microsoft.com/office/drawing/2014/main" id="{BA0F3572-2B1F-DE9C-383A-E4AEEF928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162" y="1925225"/>
            <a:ext cx="1996455" cy="3071468"/>
          </a:xfrm>
          <a:prstGeom prst="rect">
            <a:avLst/>
          </a:prstGeom>
        </p:spPr>
      </p:pic>
      <p:pic>
        <p:nvPicPr>
          <p:cNvPr id="17" name="Imagem 16" descr="Texto&#10;&#10;O conteúdo gerado por IA pode estar incorreto.">
            <a:extLst>
              <a:ext uri="{FF2B5EF4-FFF2-40B4-BE49-F238E27FC236}">
                <a16:creationId xmlns:a16="http://schemas.microsoft.com/office/drawing/2014/main" id="{3F39101A-C768-208A-FC62-E16A5CE32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778" y="1925226"/>
            <a:ext cx="4171241" cy="2627881"/>
          </a:xfrm>
          <a:prstGeom prst="rect">
            <a:avLst/>
          </a:prstGeom>
        </p:spPr>
      </p:pic>
      <p:pic>
        <p:nvPicPr>
          <p:cNvPr id="21" name="Imagem 20" descr="Interface gráfica do usuário, Aplicativo&#10;&#10;O conteúdo gerado por IA pode estar incorreto.">
            <a:extLst>
              <a:ext uri="{FF2B5EF4-FFF2-40B4-BE49-F238E27FC236}">
                <a16:creationId xmlns:a16="http://schemas.microsoft.com/office/drawing/2014/main" id="{A1E00192-DC58-DD10-089B-5D793747E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202" y="4645637"/>
            <a:ext cx="3243064" cy="1710715"/>
          </a:xfrm>
          <a:prstGeom prst="rect">
            <a:avLst/>
          </a:prstGeom>
        </p:spPr>
      </p:pic>
      <p:sp>
        <p:nvSpPr>
          <p:cNvPr id="3" name="Espaço Reservado para Rodapé 3">
            <a:extLst>
              <a:ext uri="{FF2B5EF4-FFF2-40B4-BE49-F238E27FC236}">
                <a16:creationId xmlns:a16="http://schemas.microsoft.com/office/drawing/2014/main" id="{CAB56616-88AA-5525-BFE8-3802CEF33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52950" y="6356352"/>
            <a:ext cx="3086100" cy="365125"/>
          </a:xfrm>
        </p:spPr>
        <p:txBody>
          <a:bodyPr/>
          <a:lstStyle/>
          <a:p>
            <a:r>
              <a:rPr lang="en-US" dirty="0"/>
              <a:t>ALVF – </a:t>
            </a:r>
            <a:r>
              <a:rPr lang="en-US" dirty="0" err="1"/>
              <a:t>Associação</a:t>
            </a:r>
            <a:r>
              <a:rPr lang="en-US" dirty="0"/>
              <a:t> </a:t>
            </a:r>
            <a:r>
              <a:rPr lang="en-US" dirty="0" err="1"/>
              <a:t>Hospitalar</a:t>
            </a:r>
            <a:r>
              <a:rPr lang="en-US" dirty="0"/>
              <a:t> Lenoir Vargas Ferreira</a:t>
            </a:r>
          </a:p>
        </p:txBody>
      </p:sp>
    </p:spTree>
    <p:extLst>
      <p:ext uri="{BB962C8B-B14F-4D97-AF65-F5344CB8AC3E}">
        <p14:creationId xmlns:p14="http://schemas.microsoft.com/office/powerpoint/2010/main" val="4027196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D95EC-0672-DE01-793D-B83BCE6F3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Placa azul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0D03B24D-B585-90ED-5439-AF4AC847C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50" y="3089143"/>
            <a:ext cx="3106320" cy="1706987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9FA7B33-E48A-CC92-B44A-195836C8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52950" y="6356351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>
                <a:solidFill>
                  <a:schemeClr val="tx1">
                    <a:tint val="75000"/>
                  </a:schemeClr>
                </a:solidFill>
              </a:rPr>
              <a:t>ALVF – Associação Hospitalar Lenoir Vargas Ferreira</a:t>
            </a:r>
          </a:p>
        </p:txBody>
      </p:sp>
    </p:spTree>
    <p:extLst>
      <p:ext uri="{BB962C8B-B14F-4D97-AF65-F5344CB8AC3E}">
        <p14:creationId xmlns:p14="http://schemas.microsoft.com/office/powerpoint/2010/main" val="10133252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319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do Office</vt:lpstr>
      <vt:lpstr>Software Back Office Hospitalar Interoperabilidade em Sistemas </vt:lpstr>
      <vt:lpstr>Software Back Office Hospitalar Interoperabilidade em Sistemas </vt:lpstr>
      <vt:lpstr>Software Back Office Interoperabilidade em Sistemas</vt:lpstr>
      <vt:lpstr>Modelo de Back Office Questor Interoperabilidade em Sistemas</vt:lpstr>
      <vt:lpstr>Modelo de Back Office Totvs Interoperabilidade em Sistemas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Radamés Pereira</dc:creator>
  <cp:lastModifiedBy>Radamés Pereira</cp:lastModifiedBy>
  <cp:revision>1</cp:revision>
  <dcterms:created xsi:type="dcterms:W3CDTF">2025-03-20T19:29:55Z</dcterms:created>
  <dcterms:modified xsi:type="dcterms:W3CDTF">2025-03-20T19:34:13Z</dcterms:modified>
</cp:coreProperties>
</file>