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2"/>
  </p:notesMasterIdLst>
  <p:sldIdLst>
    <p:sldId id="256" r:id="rId2"/>
    <p:sldId id="428" r:id="rId3"/>
    <p:sldId id="430" r:id="rId4"/>
    <p:sldId id="263" r:id="rId5"/>
    <p:sldId id="264" r:id="rId6"/>
    <p:sldId id="357" r:id="rId7"/>
    <p:sldId id="292" r:id="rId8"/>
    <p:sldId id="377" r:id="rId9"/>
    <p:sldId id="378" r:id="rId10"/>
    <p:sldId id="380" r:id="rId11"/>
    <p:sldId id="376" r:id="rId12"/>
    <p:sldId id="373" r:id="rId13"/>
    <p:sldId id="371" r:id="rId14"/>
    <p:sldId id="372" r:id="rId15"/>
    <p:sldId id="368" r:id="rId16"/>
    <p:sldId id="369" r:id="rId17"/>
    <p:sldId id="370" r:id="rId18"/>
    <p:sldId id="375" r:id="rId19"/>
    <p:sldId id="374" r:id="rId20"/>
    <p:sldId id="42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225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7F48A-7AA5-4892-850A-B28BB0BF18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A2A22C-A75E-4D84-B4FE-D1B29DDE5F90}">
      <dgm:prSet/>
      <dgm:spPr/>
      <dgm:t>
        <a:bodyPr/>
        <a:lstStyle/>
        <a:p>
          <a:r>
            <a:rPr lang="pt-BR" b="1"/>
            <a:t>Funções:</a:t>
          </a:r>
          <a:endParaRPr lang="en-US"/>
        </a:p>
      </dgm:t>
    </dgm:pt>
    <dgm:pt modelId="{5C15225A-F5A6-491B-9D91-2E5E0E2F8A74}" type="parTrans" cxnId="{7BF7A9EC-62C5-44C0-AA57-B813F5897E15}">
      <dgm:prSet/>
      <dgm:spPr/>
      <dgm:t>
        <a:bodyPr/>
        <a:lstStyle/>
        <a:p>
          <a:endParaRPr lang="en-US"/>
        </a:p>
      </dgm:t>
    </dgm:pt>
    <dgm:pt modelId="{6647E4F0-6ED6-43FD-809C-F067E0597FDD}" type="sibTrans" cxnId="{7BF7A9EC-62C5-44C0-AA57-B813F5897E15}">
      <dgm:prSet/>
      <dgm:spPr/>
      <dgm:t>
        <a:bodyPr/>
        <a:lstStyle/>
        <a:p>
          <a:endParaRPr lang="en-US"/>
        </a:p>
      </dgm:t>
    </dgm:pt>
    <dgm:pt modelId="{A199DE0C-18DC-4886-A4A4-14195E1CCA9A}">
      <dgm:prSet/>
      <dgm:spPr/>
      <dgm:t>
        <a:bodyPr/>
        <a:lstStyle/>
        <a:p>
          <a:r>
            <a:rPr lang="pt-BR" b="1" dirty="0"/>
            <a:t>Assessoramento Estratégico: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Apoia</a:t>
          </a:r>
          <a:r>
            <a:rPr lang="pt-BR" dirty="0">
              <a:highlight>
                <a:srgbClr val="FFFF00"/>
              </a:highlight>
            </a:rPr>
            <a:t> o setor de </a:t>
          </a:r>
          <a:r>
            <a:rPr lang="pt-BR" b="1" dirty="0">
              <a:highlight>
                <a:srgbClr val="FFFF00"/>
              </a:highlight>
            </a:rPr>
            <a:t>governança</a:t>
          </a:r>
          <a:r>
            <a:rPr lang="pt-BR" dirty="0">
              <a:highlight>
                <a:srgbClr val="FFFF00"/>
              </a:highlight>
            </a:rPr>
            <a:t> na formulação de políticas e estratégias</a:t>
          </a:r>
          <a:r>
            <a:rPr lang="pt-BR" dirty="0"/>
            <a:t> relacionadas à tecnologia e inovação, </a:t>
          </a:r>
          <a:r>
            <a:rPr lang="pt-BR" dirty="0">
              <a:highlight>
                <a:srgbClr val="FFFF00"/>
              </a:highlight>
            </a:rPr>
            <a:t>alinhando-as aos objetivos organizacionais</a:t>
          </a:r>
          <a:r>
            <a:rPr lang="pt-BR" dirty="0"/>
            <a:t>.</a:t>
          </a:r>
          <a:endParaRPr lang="en-US" dirty="0"/>
        </a:p>
      </dgm:t>
    </dgm:pt>
    <dgm:pt modelId="{2D968433-DC0A-48F2-A283-AC9A65651375}" type="parTrans" cxnId="{002A85AC-F190-4BFB-B1C2-0806BDAB2E38}">
      <dgm:prSet/>
      <dgm:spPr/>
      <dgm:t>
        <a:bodyPr/>
        <a:lstStyle/>
        <a:p>
          <a:endParaRPr lang="en-US"/>
        </a:p>
      </dgm:t>
    </dgm:pt>
    <dgm:pt modelId="{58C2D237-0D6B-46A6-8B19-D5C7878B35BD}" type="sibTrans" cxnId="{002A85AC-F190-4BFB-B1C2-0806BDAB2E38}">
      <dgm:prSet/>
      <dgm:spPr/>
      <dgm:t>
        <a:bodyPr/>
        <a:lstStyle/>
        <a:p>
          <a:endParaRPr lang="en-US"/>
        </a:p>
      </dgm:t>
    </dgm:pt>
    <dgm:pt modelId="{5E9693DA-11B0-4BD3-B8EA-CC39EC5F28A7}">
      <dgm:prSet/>
      <dgm:spPr/>
      <dgm:t>
        <a:bodyPr/>
        <a:lstStyle/>
        <a:p>
          <a:r>
            <a:rPr lang="pt-BR" b="1" dirty="0"/>
            <a:t>Aprovação e Monitoramento de Planos: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Revisa e aprova</a:t>
          </a:r>
          <a:r>
            <a:rPr lang="pt-BR" dirty="0">
              <a:highlight>
                <a:srgbClr val="FFFF00"/>
              </a:highlight>
            </a:rPr>
            <a:t> planos estratégicos e operacionais de tecnologia da informação, políticas de segurança da informação e planos de dados abertos</a:t>
          </a:r>
          <a:r>
            <a:rPr lang="pt-BR" dirty="0"/>
            <a:t>, garantindo sua implementação eficaz.</a:t>
          </a:r>
          <a:endParaRPr lang="en-US" dirty="0"/>
        </a:p>
      </dgm:t>
    </dgm:pt>
    <dgm:pt modelId="{453D9C16-BE93-4F0E-B0BE-69AA1D8CDC79}" type="parTrans" cxnId="{B7C5BC55-7E29-489B-9509-CEFECFA91EAB}">
      <dgm:prSet/>
      <dgm:spPr/>
      <dgm:t>
        <a:bodyPr/>
        <a:lstStyle/>
        <a:p>
          <a:endParaRPr lang="en-US"/>
        </a:p>
      </dgm:t>
    </dgm:pt>
    <dgm:pt modelId="{9D5AE306-F591-4EC2-96DC-859BD59DDA35}" type="sibTrans" cxnId="{B7C5BC55-7E29-489B-9509-CEFECFA91EAB}">
      <dgm:prSet/>
      <dgm:spPr/>
      <dgm:t>
        <a:bodyPr/>
        <a:lstStyle/>
        <a:p>
          <a:endParaRPr lang="en-US"/>
        </a:p>
      </dgm:t>
    </dgm:pt>
    <dgm:pt modelId="{95E2F40F-152D-43CE-8A05-E9BDA2469467}">
      <dgm:prSet/>
      <dgm:spPr/>
      <dgm:t>
        <a:bodyPr/>
        <a:lstStyle/>
        <a:p>
          <a:r>
            <a:rPr lang="pt-BR" b="1" dirty="0"/>
            <a:t>Gestão de Riscos e Conformidade: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Supervisiona a gestão de riscos</a:t>
          </a:r>
          <a:r>
            <a:rPr lang="pt-BR" dirty="0"/>
            <a:t> associados às iniciativas tecnológicas e assegura a conformidade com regulamentações e políticas internas.</a:t>
          </a:r>
          <a:endParaRPr lang="en-US" dirty="0"/>
        </a:p>
      </dgm:t>
    </dgm:pt>
    <dgm:pt modelId="{2014CF59-8F50-4BC2-A52B-121272CDCF13}" type="parTrans" cxnId="{9099052D-B95D-4D6C-B0C9-504702D6CF33}">
      <dgm:prSet/>
      <dgm:spPr/>
      <dgm:t>
        <a:bodyPr/>
        <a:lstStyle/>
        <a:p>
          <a:endParaRPr lang="en-US"/>
        </a:p>
      </dgm:t>
    </dgm:pt>
    <dgm:pt modelId="{878DFC14-8701-4126-ADB7-062B37BF0F33}" type="sibTrans" cxnId="{9099052D-B95D-4D6C-B0C9-504702D6CF33}">
      <dgm:prSet/>
      <dgm:spPr/>
      <dgm:t>
        <a:bodyPr/>
        <a:lstStyle/>
        <a:p>
          <a:endParaRPr lang="en-US"/>
        </a:p>
      </dgm:t>
    </dgm:pt>
    <dgm:pt modelId="{8F0A2270-C317-4B55-A953-C3B9C897C80E}">
      <dgm:prSet/>
      <dgm:spPr/>
      <dgm:t>
        <a:bodyPr/>
        <a:lstStyle/>
        <a:p>
          <a:r>
            <a:rPr lang="pt-BR" b="1" dirty="0"/>
            <a:t>Promoção da Inovação: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Incentiva a adoção de novas tecnologias</a:t>
          </a:r>
          <a:r>
            <a:rPr lang="pt-BR" dirty="0"/>
            <a:t> e práticas inovadoras que possam agregar valor à organização.</a:t>
          </a:r>
          <a:endParaRPr lang="en-US" dirty="0"/>
        </a:p>
      </dgm:t>
    </dgm:pt>
    <dgm:pt modelId="{4BE1D589-95BE-4963-A110-927B95861737}" type="parTrans" cxnId="{868D8521-5FEF-4AED-93AC-34478F1B2986}">
      <dgm:prSet/>
      <dgm:spPr/>
      <dgm:t>
        <a:bodyPr/>
        <a:lstStyle/>
        <a:p>
          <a:endParaRPr lang="en-US"/>
        </a:p>
      </dgm:t>
    </dgm:pt>
    <dgm:pt modelId="{1F24650C-76B0-4571-94F0-30131C7E5A48}" type="sibTrans" cxnId="{868D8521-5FEF-4AED-93AC-34478F1B2986}">
      <dgm:prSet/>
      <dgm:spPr/>
      <dgm:t>
        <a:bodyPr/>
        <a:lstStyle/>
        <a:p>
          <a:endParaRPr lang="en-US"/>
        </a:p>
      </dgm:t>
    </dgm:pt>
    <dgm:pt modelId="{6B13E43A-F1A0-45BC-AC15-268FE2B3F47F}" type="pres">
      <dgm:prSet presAssocID="{9817F48A-7AA5-4892-850A-B28BB0BF18F9}" presName="linear" presStyleCnt="0">
        <dgm:presLayoutVars>
          <dgm:animLvl val="lvl"/>
          <dgm:resizeHandles val="exact"/>
        </dgm:presLayoutVars>
      </dgm:prSet>
      <dgm:spPr/>
    </dgm:pt>
    <dgm:pt modelId="{7B73D6F0-E819-49F1-A0D8-7AAB3B13ED73}" type="pres">
      <dgm:prSet presAssocID="{6BA2A22C-A75E-4D84-B4FE-D1B29DDE5F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FF4EBB-C0A1-4E46-A42A-354E8D6ED81D}" type="pres">
      <dgm:prSet presAssocID="{6BA2A22C-A75E-4D84-B4FE-D1B29DDE5F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8D8521-5FEF-4AED-93AC-34478F1B2986}" srcId="{6BA2A22C-A75E-4D84-B4FE-D1B29DDE5F90}" destId="{8F0A2270-C317-4B55-A953-C3B9C897C80E}" srcOrd="3" destOrd="0" parTransId="{4BE1D589-95BE-4963-A110-927B95861737}" sibTransId="{1F24650C-76B0-4571-94F0-30131C7E5A48}"/>
    <dgm:cxn modelId="{9099052D-B95D-4D6C-B0C9-504702D6CF33}" srcId="{6BA2A22C-A75E-4D84-B4FE-D1B29DDE5F90}" destId="{95E2F40F-152D-43CE-8A05-E9BDA2469467}" srcOrd="2" destOrd="0" parTransId="{2014CF59-8F50-4BC2-A52B-121272CDCF13}" sibTransId="{878DFC14-8701-4126-ADB7-062B37BF0F33}"/>
    <dgm:cxn modelId="{9C6C175E-16E6-456C-9D82-31D14C74016F}" type="presOf" srcId="{5E9693DA-11B0-4BD3-B8EA-CC39EC5F28A7}" destId="{BFFF4EBB-C0A1-4E46-A42A-354E8D6ED81D}" srcOrd="0" destOrd="1" presId="urn:microsoft.com/office/officeart/2005/8/layout/vList2"/>
    <dgm:cxn modelId="{08974944-B75B-404D-AF53-BFA6E53FE402}" type="presOf" srcId="{8F0A2270-C317-4B55-A953-C3B9C897C80E}" destId="{BFFF4EBB-C0A1-4E46-A42A-354E8D6ED81D}" srcOrd="0" destOrd="3" presId="urn:microsoft.com/office/officeart/2005/8/layout/vList2"/>
    <dgm:cxn modelId="{E1EFE16D-CC12-4C68-8E2B-944127A38928}" type="presOf" srcId="{A199DE0C-18DC-4886-A4A4-14195E1CCA9A}" destId="{BFFF4EBB-C0A1-4E46-A42A-354E8D6ED81D}" srcOrd="0" destOrd="0" presId="urn:microsoft.com/office/officeart/2005/8/layout/vList2"/>
    <dgm:cxn modelId="{B7C5BC55-7E29-489B-9509-CEFECFA91EAB}" srcId="{6BA2A22C-A75E-4D84-B4FE-D1B29DDE5F90}" destId="{5E9693DA-11B0-4BD3-B8EA-CC39EC5F28A7}" srcOrd="1" destOrd="0" parTransId="{453D9C16-BE93-4F0E-B0BE-69AA1D8CDC79}" sibTransId="{9D5AE306-F591-4EC2-96DC-859BD59DDA35}"/>
    <dgm:cxn modelId="{002A85AC-F190-4BFB-B1C2-0806BDAB2E38}" srcId="{6BA2A22C-A75E-4D84-B4FE-D1B29DDE5F90}" destId="{A199DE0C-18DC-4886-A4A4-14195E1CCA9A}" srcOrd="0" destOrd="0" parTransId="{2D968433-DC0A-48F2-A283-AC9A65651375}" sibTransId="{58C2D237-0D6B-46A6-8B19-D5C7878B35BD}"/>
    <dgm:cxn modelId="{597C7BCD-4F5A-4E6B-BB1E-2DB11A98B7E2}" type="presOf" srcId="{9817F48A-7AA5-4892-850A-B28BB0BF18F9}" destId="{6B13E43A-F1A0-45BC-AC15-268FE2B3F47F}" srcOrd="0" destOrd="0" presId="urn:microsoft.com/office/officeart/2005/8/layout/vList2"/>
    <dgm:cxn modelId="{7BD22DD7-494A-4930-B8C6-BE955F10FCB5}" type="presOf" srcId="{6BA2A22C-A75E-4D84-B4FE-D1B29DDE5F90}" destId="{7B73D6F0-E819-49F1-A0D8-7AAB3B13ED73}" srcOrd="0" destOrd="0" presId="urn:microsoft.com/office/officeart/2005/8/layout/vList2"/>
    <dgm:cxn modelId="{7BF7A9EC-62C5-44C0-AA57-B813F5897E15}" srcId="{9817F48A-7AA5-4892-850A-B28BB0BF18F9}" destId="{6BA2A22C-A75E-4D84-B4FE-D1B29DDE5F90}" srcOrd="0" destOrd="0" parTransId="{5C15225A-F5A6-491B-9D91-2E5E0E2F8A74}" sibTransId="{6647E4F0-6ED6-43FD-809C-F067E0597FDD}"/>
    <dgm:cxn modelId="{1BBD35F9-585B-4A25-A0B3-25B2FAF23E22}" type="presOf" srcId="{95E2F40F-152D-43CE-8A05-E9BDA2469467}" destId="{BFFF4EBB-C0A1-4E46-A42A-354E8D6ED81D}" srcOrd="0" destOrd="2" presId="urn:microsoft.com/office/officeart/2005/8/layout/vList2"/>
    <dgm:cxn modelId="{63467367-52B7-48FB-8E82-0CE52320A1CC}" type="presParOf" srcId="{6B13E43A-F1A0-45BC-AC15-268FE2B3F47F}" destId="{7B73D6F0-E819-49F1-A0D8-7AAB3B13ED73}" srcOrd="0" destOrd="0" presId="urn:microsoft.com/office/officeart/2005/8/layout/vList2"/>
    <dgm:cxn modelId="{4D19393B-6621-4D8E-8731-72E13A08326A}" type="presParOf" srcId="{6B13E43A-F1A0-45BC-AC15-268FE2B3F47F}" destId="{BFFF4EBB-C0A1-4E46-A42A-354E8D6ED81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3D1D0-7037-4A85-9460-936253422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483215-B8DF-4515-925F-21E9DB4C3798}">
      <dgm:prSet/>
      <dgm:spPr/>
      <dgm:t>
        <a:bodyPr/>
        <a:lstStyle/>
        <a:p>
          <a:r>
            <a:rPr lang="pt-BR" b="1"/>
            <a:t>Referências/Exemplos:</a:t>
          </a:r>
          <a:endParaRPr lang="en-US"/>
        </a:p>
      </dgm:t>
    </dgm:pt>
    <dgm:pt modelId="{DA313A69-D023-460C-9528-162FA5A96B60}" type="parTrans" cxnId="{CBCC5094-C709-462E-8293-490D2562A3FB}">
      <dgm:prSet/>
      <dgm:spPr/>
      <dgm:t>
        <a:bodyPr/>
        <a:lstStyle/>
        <a:p>
          <a:endParaRPr lang="en-US"/>
        </a:p>
      </dgm:t>
    </dgm:pt>
    <dgm:pt modelId="{61078B7B-6A82-4587-AFFE-9676A071BF76}" type="sibTrans" cxnId="{CBCC5094-C709-462E-8293-490D2562A3FB}">
      <dgm:prSet/>
      <dgm:spPr/>
      <dgm:t>
        <a:bodyPr/>
        <a:lstStyle/>
        <a:p>
          <a:endParaRPr lang="en-US"/>
        </a:p>
      </dgm:t>
    </dgm:pt>
    <dgm:pt modelId="{B48F0A42-E8DB-4F81-8490-0C94B8703260}">
      <dgm:prSet/>
      <dgm:spPr/>
      <dgm:t>
        <a:bodyPr/>
        <a:lstStyle/>
        <a:p>
          <a:r>
            <a:rPr lang="pt-BR" b="1"/>
            <a:t>Subcomitê de Governança Digital e Segurança da Informação do Ministério da Defesa:</a:t>
          </a:r>
          <a:r>
            <a:rPr lang="pt-BR"/>
            <a:t> Assessora e aprova planos estratégicos em ações de governo digital e segurança da informação. </a:t>
          </a:r>
          <a:endParaRPr lang="en-US"/>
        </a:p>
      </dgm:t>
    </dgm:pt>
    <dgm:pt modelId="{D5A32E35-6FF5-49AF-9A21-C192C8244FF9}" type="parTrans" cxnId="{3BA669CE-496E-4FC0-AA3D-A884D141EB7F}">
      <dgm:prSet/>
      <dgm:spPr/>
      <dgm:t>
        <a:bodyPr/>
        <a:lstStyle/>
        <a:p>
          <a:endParaRPr lang="en-US"/>
        </a:p>
      </dgm:t>
    </dgm:pt>
    <dgm:pt modelId="{2F4DF349-5C91-41D1-81AF-970EED552F32}" type="sibTrans" cxnId="{3BA669CE-496E-4FC0-AA3D-A884D141EB7F}">
      <dgm:prSet/>
      <dgm:spPr/>
      <dgm:t>
        <a:bodyPr/>
        <a:lstStyle/>
        <a:p>
          <a:endParaRPr lang="en-US"/>
        </a:p>
      </dgm:t>
    </dgm:pt>
    <dgm:pt modelId="{F19CF1F3-6B78-4319-996E-CFB0DADB030F}">
      <dgm:prSet/>
      <dgm:spPr/>
      <dgm:t>
        <a:bodyPr/>
        <a:lstStyle/>
        <a:p>
          <a:r>
            <a:rPr lang="pt-BR" b="1"/>
            <a:t>Subcomitê Técnico de Governança de Dados do Ministério da Gestão:</a:t>
          </a:r>
          <a:r>
            <a:rPr lang="pt-BR"/>
            <a:t> Apoia na governança de dados, na criação de fóruns e cartilhas sobre o tema.</a:t>
          </a:r>
          <a:endParaRPr lang="en-US"/>
        </a:p>
      </dgm:t>
    </dgm:pt>
    <dgm:pt modelId="{86241AA0-0BDF-4CD0-8A5F-C595358F5B15}" type="parTrans" cxnId="{197A1751-171C-42B9-8E96-17E1F3306FC2}">
      <dgm:prSet/>
      <dgm:spPr/>
      <dgm:t>
        <a:bodyPr/>
        <a:lstStyle/>
        <a:p>
          <a:endParaRPr lang="en-US"/>
        </a:p>
      </dgm:t>
    </dgm:pt>
    <dgm:pt modelId="{40D0ED48-8272-4135-94B4-C56B53ED53D1}" type="sibTrans" cxnId="{197A1751-171C-42B9-8E96-17E1F3306FC2}">
      <dgm:prSet/>
      <dgm:spPr/>
      <dgm:t>
        <a:bodyPr/>
        <a:lstStyle/>
        <a:p>
          <a:endParaRPr lang="en-US"/>
        </a:p>
      </dgm:t>
    </dgm:pt>
    <dgm:pt modelId="{4EBA83F1-3ECC-4D05-8763-7EF0F22B5461}">
      <dgm:prSet/>
      <dgm:spPr/>
      <dgm:t>
        <a:bodyPr/>
        <a:lstStyle/>
        <a:p>
          <a:r>
            <a:rPr lang="pt-BR" b="1"/>
            <a:t>Subcomitê de Governança da Informação em Saúde: </a:t>
          </a:r>
          <a:r>
            <a:rPr lang="pt-BR"/>
            <a:t>No Ministério da Saúde/ DATASUS, forma constituídos subcomitês para governança da informação em saúde, tecnologia da informação e comunicação, e segurança da informação. </a:t>
          </a:r>
          <a:endParaRPr lang="en-US"/>
        </a:p>
      </dgm:t>
    </dgm:pt>
    <dgm:pt modelId="{508342C1-7776-43A5-8A24-8D061D232A87}" type="parTrans" cxnId="{560C8623-E000-4D14-8574-A151404B365B}">
      <dgm:prSet/>
      <dgm:spPr/>
      <dgm:t>
        <a:bodyPr/>
        <a:lstStyle/>
        <a:p>
          <a:endParaRPr lang="en-US"/>
        </a:p>
      </dgm:t>
    </dgm:pt>
    <dgm:pt modelId="{9B6C9A54-5FF0-41E6-A57D-F0A93539D2C3}" type="sibTrans" cxnId="{560C8623-E000-4D14-8574-A151404B365B}">
      <dgm:prSet/>
      <dgm:spPr/>
      <dgm:t>
        <a:bodyPr/>
        <a:lstStyle/>
        <a:p>
          <a:endParaRPr lang="en-US"/>
        </a:p>
      </dgm:t>
    </dgm:pt>
    <dgm:pt modelId="{E20D19F5-9647-4FEA-901E-35093E2443A0}">
      <dgm:prSet/>
      <dgm:spPr/>
      <dgm:t>
        <a:bodyPr/>
        <a:lstStyle/>
        <a:p>
          <a:r>
            <a:rPr lang="pt-BR" b="1"/>
            <a:t>Hospital de Clínicas de Porto Alegre (HCPA): </a:t>
          </a:r>
          <a:r>
            <a:rPr lang="pt-BR"/>
            <a:t>O HCPA desenvolveu o (PDTIC), que orienta as políticas e estratégias relacionadas à TIC, refletindo a importância da governança em tecnologia no ambiente hospitalar. </a:t>
          </a:r>
          <a:endParaRPr lang="en-US"/>
        </a:p>
      </dgm:t>
    </dgm:pt>
    <dgm:pt modelId="{9B821A13-9087-4490-928A-9A3A08D08EE4}" type="parTrans" cxnId="{7E75F8D1-5FB5-4F34-B063-FFFF3D203DAC}">
      <dgm:prSet/>
      <dgm:spPr/>
      <dgm:t>
        <a:bodyPr/>
        <a:lstStyle/>
        <a:p>
          <a:endParaRPr lang="en-US"/>
        </a:p>
      </dgm:t>
    </dgm:pt>
    <dgm:pt modelId="{D810D0D0-11E5-47B1-8BDD-2F2569F400B8}" type="sibTrans" cxnId="{7E75F8D1-5FB5-4F34-B063-FFFF3D203DAC}">
      <dgm:prSet/>
      <dgm:spPr/>
      <dgm:t>
        <a:bodyPr/>
        <a:lstStyle/>
        <a:p>
          <a:endParaRPr lang="en-US"/>
        </a:p>
      </dgm:t>
    </dgm:pt>
    <dgm:pt modelId="{BEBD5665-206E-4C79-BE96-BAA1942608F0}">
      <dgm:prSet/>
      <dgm:spPr/>
      <dgm:t>
        <a:bodyPr/>
        <a:lstStyle/>
        <a:p>
          <a:r>
            <a:rPr lang="pt-BR" b="1"/>
            <a:t>Hospital Pequeno Príncipe: </a:t>
          </a:r>
          <a:r>
            <a:rPr lang="pt-BR"/>
            <a:t>conta com diversos comitês e comissões que atuam nas áreas relacionadas à tecnologia e inovação, para monitorar e padronizar procedimentos, além de estabelecer diretrizes técnicas. </a:t>
          </a:r>
          <a:endParaRPr lang="en-US"/>
        </a:p>
      </dgm:t>
    </dgm:pt>
    <dgm:pt modelId="{41634A9E-0C2C-4357-BD17-7399E5EB278B}" type="parTrans" cxnId="{124DBB37-0749-4C19-B938-1C2CE1BA37E7}">
      <dgm:prSet/>
      <dgm:spPr/>
      <dgm:t>
        <a:bodyPr/>
        <a:lstStyle/>
        <a:p>
          <a:endParaRPr lang="en-US"/>
        </a:p>
      </dgm:t>
    </dgm:pt>
    <dgm:pt modelId="{75F3FCC0-DA2F-4EC0-A2E2-1DDE960B4E8F}" type="sibTrans" cxnId="{124DBB37-0749-4C19-B938-1C2CE1BA37E7}">
      <dgm:prSet/>
      <dgm:spPr/>
      <dgm:t>
        <a:bodyPr/>
        <a:lstStyle/>
        <a:p>
          <a:endParaRPr lang="en-US"/>
        </a:p>
      </dgm:t>
    </dgm:pt>
    <dgm:pt modelId="{83C5CD6C-8553-4454-9DA1-37656E4B63C4}" type="pres">
      <dgm:prSet presAssocID="{5473D1D0-7037-4A85-9460-93625342273F}" presName="linear" presStyleCnt="0">
        <dgm:presLayoutVars>
          <dgm:animLvl val="lvl"/>
          <dgm:resizeHandles val="exact"/>
        </dgm:presLayoutVars>
      </dgm:prSet>
      <dgm:spPr/>
    </dgm:pt>
    <dgm:pt modelId="{B680E96F-2307-4D1E-9718-DB3F4CA23452}" type="pres">
      <dgm:prSet presAssocID="{56483215-B8DF-4515-925F-21E9DB4C37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61C59EF-A930-429E-BD81-F04E95A54A6B}" type="pres">
      <dgm:prSet presAssocID="{56483215-B8DF-4515-925F-21E9DB4C37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0C8623-E000-4D14-8574-A151404B365B}" srcId="{56483215-B8DF-4515-925F-21E9DB4C3798}" destId="{4EBA83F1-3ECC-4D05-8763-7EF0F22B5461}" srcOrd="2" destOrd="0" parTransId="{508342C1-7776-43A5-8A24-8D061D232A87}" sibTransId="{9B6C9A54-5FF0-41E6-A57D-F0A93539D2C3}"/>
    <dgm:cxn modelId="{8F605035-0315-4099-A4B4-54996454884D}" type="presOf" srcId="{4EBA83F1-3ECC-4D05-8763-7EF0F22B5461}" destId="{561C59EF-A930-429E-BD81-F04E95A54A6B}" srcOrd="0" destOrd="2" presId="urn:microsoft.com/office/officeart/2005/8/layout/vList2"/>
    <dgm:cxn modelId="{124DBB37-0749-4C19-B938-1C2CE1BA37E7}" srcId="{56483215-B8DF-4515-925F-21E9DB4C3798}" destId="{BEBD5665-206E-4C79-BE96-BAA1942608F0}" srcOrd="4" destOrd="0" parTransId="{41634A9E-0C2C-4357-BD17-7399E5EB278B}" sibTransId="{75F3FCC0-DA2F-4EC0-A2E2-1DDE960B4E8F}"/>
    <dgm:cxn modelId="{26A5553B-C8BD-4507-B327-B4346EA01581}" type="presOf" srcId="{E20D19F5-9647-4FEA-901E-35093E2443A0}" destId="{561C59EF-A930-429E-BD81-F04E95A54A6B}" srcOrd="0" destOrd="3" presId="urn:microsoft.com/office/officeart/2005/8/layout/vList2"/>
    <dgm:cxn modelId="{4A22F86E-F3B8-48D7-B6F6-325C00052F30}" type="presOf" srcId="{F19CF1F3-6B78-4319-996E-CFB0DADB030F}" destId="{561C59EF-A930-429E-BD81-F04E95A54A6B}" srcOrd="0" destOrd="1" presId="urn:microsoft.com/office/officeart/2005/8/layout/vList2"/>
    <dgm:cxn modelId="{197A1751-171C-42B9-8E96-17E1F3306FC2}" srcId="{56483215-B8DF-4515-925F-21E9DB4C3798}" destId="{F19CF1F3-6B78-4319-996E-CFB0DADB030F}" srcOrd="1" destOrd="0" parTransId="{86241AA0-0BDF-4CD0-8A5F-C595358F5B15}" sibTransId="{40D0ED48-8272-4135-94B4-C56B53ED53D1}"/>
    <dgm:cxn modelId="{7BE66675-2884-43B0-88DB-EFAD94DD6DE8}" type="presOf" srcId="{5473D1D0-7037-4A85-9460-93625342273F}" destId="{83C5CD6C-8553-4454-9DA1-37656E4B63C4}" srcOrd="0" destOrd="0" presId="urn:microsoft.com/office/officeart/2005/8/layout/vList2"/>
    <dgm:cxn modelId="{8B8A6C5A-A253-40DC-8D27-F8DE61DEA727}" type="presOf" srcId="{BEBD5665-206E-4C79-BE96-BAA1942608F0}" destId="{561C59EF-A930-429E-BD81-F04E95A54A6B}" srcOrd="0" destOrd="4" presId="urn:microsoft.com/office/officeart/2005/8/layout/vList2"/>
    <dgm:cxn modelId="{41CB5B89-6896-42E6-B813-9089DD40B80F}" type="presOf" srcId="{B48F0A42-E8DB-4F81-8490-0C94B8703260}" destId="{561C59EF-A930-429E-BD81-F04E95A54A6B}" srcOrd="0" destOrd="0" presId="urn:microsoft.com/office/officeart/2005/8/layout/vList2"/>
    <dgm:cxn modelId="{CBCC5094-C709-462E-8293-490D2562A3FB}" srcId="{5473D1D0-7037-4A85-9460-93625342273F}" destId="{56483215-B8DF-4515-925F-21E9DB4C3798}" srcOrd="0" destOrd="0" parTransId="{DA313A69-D023-460C-9528-162FA5A96B60}" sibTransId="{61078B7B-6A82-4587-AFFE-9676A071BF76}"/>
    <dgm:cxn modelId="{5FED6DA9-FD44-4D62-8231-9099CB0F0F23}" type="presOf" srcId="{56483215-B8DF-4515-925F-21E9DB4C3798}" destId="{B680E96F-2307-4D1E-9718-DB3F4CA23452}" srcOrd="0" destOrd="0" presId="urn:microsoft.com/office/officeart/2005/8/layout/vList2"/>
    <dgm:cxn modelId="{3BA669CE-496E-4FC0-AA3D-A884D141EB7F}" srcId="{56483215-B8DF-4515-925F-21E9DB4C3798}" destId="{B48F0A42-E8DB-4F81-8490-0C94B8703260}" srcOrd="0" destOrd="0" parTransId="{D5A32E35-6FF5-49AF-9A21-C192C8244FF9}" sibTransId="{2F4DF349-5C91-41D1-81AF-970EED552F32}"/>
    <dgm:cxn modelId="{7E75F8D1-5FB5-4F34-B063-FFFF3D203DAC}" srcId="{56483215-B8DF-4515-925F-21E9DB4C3798}" destId="{E20D19F5-9647-4FEA-901E-35093E2443A0}" srcOrd="3" destOrd="0" parTransId="{9B821A13-9087-4490-928A-9A3A08D08EE4}" sibTransId="{D810D0D0-11E5-47B1-8BDD-2F2569F400B8}"/>
    <dgm:cxn modelId="{4F5B9161-26BE-4F00-9588-148F2BA4A5A0}" type="presParOf" srcId="{83C5CD6C-8553-4454-9DA1-37656E4B63C4}" destId="{B680E96F-2307-4D1E-9718-DB3F4CA23452}" srcOrd="0" destOrd="0" presId="urn:microsoft.com/office/officeart/2005/8/layout/vList2"/>
    <dgm:cxn modelId="{8E54C64B-10A7-4F40-B48B-B3B06C4EA5C9}" type="presParOf" srcId="{83C5CD6C-8553-4454-9DA1-37656E4B63C4}" destId="{561C59EF-A930-429E-BD81-F04E95A54A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3D6F0-E819-49F1-A0D8-7AAB3B13ED73}">
      <dsp:nvSpPr>
        <dsp:cNvPr id="0" name=""/>
        <dsp:cNvSpPr/>
      </dsp:nvSpPr>
      <dsp:spPr>
        <a:xfrm>
          <a:off x="0" y="54760"/>
          <a:ext cx="869154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Funções:</a:t>
          </a:r>
          <a:endParaRPr lang="en-US" sz="2800" kern="1200"/>
        </a:p>
      </dsp:txBody>
      <dsp:txXfrm>
        <a:off x="33583" y="88343"/>
        <a:ext cx="8624374" cy="620794"/>
      </dsp:txXfrm>
    </dsp:sp>
    <dsp:sp modelId="{BFFF4EBB-C0A1-4E46-A42A-354E8D6ED81D}">
      <dsp:nvSpPr>
        <dsp:cNvPr id="0" name=""/>
        <dsp:cNvSpPr/>
      </dsp:nvSpPr>
      <dsp:spPr>
        <a:xfrm>
          <a:off x="0" y="742720"/>
          <a:ext cx="8691540" cy="428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Assessoramento Estratégico: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Apoia</a:t>
          </a:r>
          <a:r>
            <a:rPr lang="pt-BR" sz="2200" kern="1200" dirty="0">
              <a:highlight>
                <a:srgbClr val="FFFF00"/>
              </a:highlight>
            </a:rPr>
            <a:t> o setor de </a:t>
          </a:r>
          <a:r>
            <a:rPr lang="pt-BR" sz="2200" b="1" kern="1200" dirty="0">
              <a:highlight>
                <a:srgbClr val="FFFF00"/>
              </a:highlight>
            </a:rPr>
            <a:t>governança</a:t>
          </a:r>
          <a:r>
            <a:rPr lang="pt-BR" sz="2200" kern="1200" dirty="0">
              <a:highlight>
                <a:srgbClr val="FFFF00"/>
              </a:highlight>
            </a:rPr>
            <a:t> na formulação de políticas e estratégias</a:t>
          </a:r>
          <a:r>
            <a:rPr lang="pt-BR" sz="2200" kern="1200" dirty="0"/>
            <a:t> relacionadas à tecnologia e inovação, </a:t>
          </a:r>
          <a:r>
            <a:rPr lang="pt-BR" sz="2200" kern="1200" dirty="0">
              <a:highlight>
                <a:srgbClr val="FFFF00"/>
              </a:highlight>
            </a:rPr>
            <a:t>alinhando-as aos objetivos organizacionais</a:t>
          </a:r>
          <a:r>
            <a:rPr lang="pt-BR" sz="2200" kern="1200" dirty="0"/>
            <a:t>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Aprovação e Monitoramento de Planos: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Revisa e aprova</a:t>
          </a:r>
          <a:r>
            <a:rPr lang="pt-BR" sz="2200" kern="1200" dirty="0">
              <a:highlight>
                <a:srgbClr val="FFFF00"/>
              </a:highlight>
            </a:rPr>
            <a:t> planos estratégicos e operacionais de tecnologia da informação, políticas de segurança da informação e planos de dados abertos</a:t>
          </a:r>
          <a:r>
            <a:rPr lang="pt-BR" sz="2200" kern="1200" dirty="0"/>
            <a:t>, garantindo sua implementação eficaz.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Gestão de Riscos e Conformidade: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Supervisiona a gestão de riscos</a:t>
          </a:r>
          <a:r>
            <a:rPr lang="pt-BR" sz="2200" kern="1200" dirty="0"/>
            <a:t> associados às iniciativas tecnológicas e assegura a conformidade com regulamentações e políticas internas.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Promoção da Inovação: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Incentiva a adoção de novas tecnologias</a:t>
          </a:r>
          <a:r>
            <a:rPr lang="pt-BR" sz="2200" kern="1200" dirty="0"/>
            <a:t> e práticas inovadoras que possam agregar valor à organização.</a:t>
          </a:r>
          <a:endParaRPr lang="en-US" sz="2200" kern="1200" dirty="0"/>
        </a:p>
      </dsp:txBody>
      <dsp:txXfrm>
        <a:off x="0" y="742720"/>
        <a:ext cx="8691540" cy="428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E96F-2307-4D1E-9718-DB3F4CA23452}">
      <dsp:nvSpPr>
        <dsp:cNvPr id="0" name=""/>
        <dsp:cNvSpPr/>
      </dsp:nvSpPr>
      <dsp:spPr>
        <a:xfrm>
          <a:off x="0" y="220844"/>
          <a:ext cx="869154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Referências/Exemplos:</a:t>
          </a:r>
          <a:endParaRPr lang="en-US" sz="2400" kern="1200"/>
        </a:p>
      </dsp:txBody>
      <dsp:txXfrm>
        <a:off x="28786" y="249630"/>
        <a:ext cx="8633968" cy="532107"/>
      </dsp:txXfrm>
    </dsp:sp>
    <dsp:sp modelId="{561C59EF-A930-429E-BD81-F04E95A54A6B}">
      <dsp:nvSpPr>
        <dsp:cNvPr id="0" name=""/>
        <dsp:cNvSpPr/>
      </dsp:nvSpPr>
      <dsp:spPr>
        <a:xfrm>
          <a:off x="0" y="810524"/>
          <a:ext cx="8691540" cy="43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Digital e Segurança da Informação do Ministério da Defesa:</a:t>
          </a:r>
          <a:r>
            <a:rPr lang="pt-BR" sz="1900" kern="1200"/>
            <a:t> Assessora e aprova planos estratégicos em ações de governo digital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Técnico de Governança de Dados do Ministério da Gestão:</a:t>
          </a:r>
          <a:r>
            <a:rPr lang="pt-BR" sz="1900" kern="1200"/>
            <a:t> Apoia na governança de dados, na criação de fóruns e cartilhas sobre o tema.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da Informação em Saúde: </a:t>
          </a:r>
          <a:r>
            <a:rPr lang="pt-BR" sz="1900" kern="1200"/>
            <a:t>No Ministério da Saúde/ DATASUS, forma constituídos subcomitês para governança da informação em saúde, tecnologia da informação e comunicação,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de Clínicas de Porto Alegre (HCPA): </a:t>
          </a:r>
          <a:r>
            <a:rPr lang="pt-BR" sz="1900" kern="1200"/>
            <a:t>O HCPA desenvolveu o (PDTIC), que orienta as políticas e estratégias relacionadas à TIC, refletindo a importância da governança em tecnologia no ambiente hospitalar.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Pequeno Príncipe: </a:t>
          </a:r>
          <a:r>
            <a:rPr lang="pt-BR" sz="1900" kern="1200"/>
            <a:t>conta com diversos comitês e comissões que atuam nas áreas relacionadas à tecnologia e inovação, para monitorar e padronizar procedimentos, além de estabelecer diretrizes técnicas. </a:t>
          </a:r>
          <a:endParaRPr lang="en-US" sz="1900" kern="1200"/>
        </a:p>
      </dsp:txBody>
      <dsp:txXfrm>
        <a:off x="0" y="810524"/>
        <a:ext cx="8691540" cy="437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1888683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1888683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160593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165293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1661219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073463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2485708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2485708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2485708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2485708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2485708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073463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2485708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2485708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2485708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2485708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073463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2485708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2485708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2485708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2485708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2485708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073463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2485708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2485708"/>
        <a:ext cx="428706" cy="26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FFAD-3A62-4250-AA71-0591979CF141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4BD6-48AA-47C0-B94F-C46F60402176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8ADF-9B76-44A6-B6EA-471E6DF6E6AA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9AD-777A-4F53-8858-9DA26F058C41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0731-E86D-4B1F-9538-1FDE68E9C0A1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C0A8-D657-4728-9509-CE655A44CD6F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548-16D3-4073-BFED-C6E521FC23D1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9E26-F3B9-47B7-802A-397C70086748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726-5B6F-41BC-B236-2EF163BF8F9F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4F33-A884-4C38-B7DD-299F7B472609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07D-52C0-4795-9A81-904239F81F30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0FBF9-9FB5-46CF-A552-54744C1FA793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50" y="1456896"/>
            <a:ext cx="7860146" cy="2284460"/>
          </a:xfrm>
        </p:spPr>
        <p:txBody>
          <a:bodyPr anchor="b">
            <a:noAutofit/>
          </a:bodyPr>
          <a:lstStyle/>
          <a:p>
            <a:r>
              <a:rPr lang="pt-BR" sz="4400" dirty="0"/>
              <a:t>Estrutura para Tecnologia da Informação na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5197033"/>
            <a:ext cx="5349252" cy="698438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Visão Geral</a:t>
            </a:r>
          </a:p>
          <a:p>
            <a:pPr algn="l"/>
            <a:r>
              <a:rPr lang="pt-BR" dirty="0"/>
              <a:t>Data: 04/02/2024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8F140-8310-45DD-FDF5-49D4BAE7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4B6AA-4468-A8F2-67F7-BC046172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1692A-6DAB-51F9-B1D4-AECE293AD9FF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3F65EA-B128-1DEC-55D3-F39DE9002A23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800" b="1" dirty="0"/>
              <a:t>Governança, Gestão Tecnológica e Inovação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AC9A04-9399-C1BA-B8C1-1BBD29A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4ADA1C3C-FED8-5E7C-3361-39B73340E4BF}"/>
              </a:ext>
            </a:extLst>
          </p:cNvPr>
          <p:cNvGraphicFramePr/>
          <p:nvPr/>
        </p:nvGraphicFramePr>
        <p:xfrm>
          <a:off x="278840" y="1095540"/>
          <a:ext cx="8691540" cy="540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823892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96797" y="152638"/>
            <a:ext cx="8950405" cy="26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STI - ALVF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BE4F2A-CF3C-69F3-0C99-51CAFDD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012" y="6561991"/>
            <a:ext cx="3086100" cy="296009"/>
          </a:xfrm>
        </p:spPr>
        <p:txBody>
          <a:bodyPr/>
          <a:lstStyle/>
          <a:p>
            <a:r>
              <a:rPr lang="pt-BR" dirty="0"/>
              <a:t>ALVF – 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1"/>
            <a:ext cx="8520600" cy="799237"/>
          </a:xfrm>
        </p:spPr>
        <p:txBody>
          <a:bodyPr>
            <a:noAutofit/>
          </a:bodyPr>
          <a:lstStyle/>
          <a:p>
            <a:r>
              <a:rPr lang="pt-BR" sz="2400" b="1" dirty="0"/>
              <a:t>Estudo para a Governança e Organização da STI na ALVF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967379"/>
            <a:ext cx="86799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Rever Organograma da Governança</a:t>
            </a:r>
            <a:r>
              <a:rPr lang="pt-BR" dirty="0"/>
              <a:t>, as </a:t>
            </a:r>
            <a:r>
              <a:rPr lang="pt-BR" dirty="0">
                <a:highlight>
                  <a:srgbClr val="FFFF00"/>
                </a:highlight>
              </a:rPr>
              <a:t>responsabilidades e os processos de gestão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e/ou Rever os Modelos de Governança  </a:t>
            </a:r>
            <a:r>
              <a:rPr lang="pt-BR" dirty="0"/>
              <a:t>– Frameworks aplicáveis (como</a:t>
            </a:r>
            <a:r>
              <a:rPr lang="pt-BR" dirty="0">
                <a:highlight>
                  <a:srgbClr val="FFFF00"/>
                </a:highlight>
              </a:rPr>
              <a:t> COBIT, ITIL e LGPD</a:t>
            </a:r>
            <a:r>
              <a:rPr lang="pt-BR" dirty="0"/>
              <a:t>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Sistematizar/Padronizar a Segurança cibernética, a interoperabilidade de dados</a:t>
            </a:r>
            <a:r>
              <a:rPr lang="pt-BR" dirty="0"/>
              <a:t>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otimizar a governança, incluindo </a:t>
            </a:r>
            <a:r>
              <a:rPr lang="pt-BR" b="1" dirty="0">
                <a:highlight>
                  <a:srgbClr val="FFFF00"/>
                </a:highlight>
              </a:rPr>
              <a:t>automação de processos</a:t>
            </a:r>
            <a:r>
              <a:rPr lang="pt-BR" dirty="0">
                <a:highlight>
                  <a:srgbClr val="FFFF00"/>
                </a:highlight>
              </a:rPr>
              <a:t>, </a:t>
            </a:r>
            <a:r>
              <a:rPr lang="pt-BR" b="1" dirty="0">
                <a:highlight>
                  <a:srgbClr val="FFFF00"/>
                </a:highlight>
              </a:rPr>
              <a:t>robótica</a:t>
            </a:r>
            <a:r>
              <a:rPr lang="pt-BR" dirty="0">
                <a:highlight>
                  <a:srgbClr val="FFFF00"/>
                </a:highlight>
              </a:rPr>
              <a:t>, </a:t>
            </a:r>
            <a:r>
              <a:rPr lang="pt-BR" b="1" dirty="0">
                <a:highlight>
                  <a:srgbClr val="FFFF00"/>
                </a:highlight>
              </a:rPr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3" y="12514"/>
            <a:ext cx="8105230" cy="52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902274"/>
            <a:ext cx="9011914" cy="316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4226151"/>
            <a:ext cx="8727396" cy="2397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5" name="Seta: da Esquerda para a Direita 4">
            <a:extLst>
              <a:ext uri="{FF2B5EF4-FFF2-40B4-BE49-F238E27FC236}">
                <a16:creationId xmlns:a16="http://schemas.microsoft.com/office/drawing/2014/main" id="{E09B41AE-EEA3-9689-C141-5B8D378C4698}"/>
              </a:ext>
            </a:extLst>
          </p:cNvPr>
          <p:cNvSpPr/>
          <p:nvPr/>
        </p:nvSpPr>
        <p:spPr>
          <a:xfrm>
            <a:off x="2199190" y="2222339"/>
            <a:ext cx="300941" cy="2546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9159"/>
              </p:ext>
            </p:extLst>
          </p:nvPr>
        </p:nvGraphicFramePr>
        <p:xfrm>
          <a:off x="241938" y="1069998"/>
          <a:ext cx="8660121" cy="436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319075" y="260726"/>
            <a:ext cx="850585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721948-5B14-4742-0281-58C293436F6D}"/>
              </a:ext>
            </a:extLst>
          </p:cNvPr>
          <p:cNvSpPr txBox="1"/>
          <p:nvPr/>
        </p:nvSpPr>
        <p:spPr>
          <a:xfrm>
            <a:off x="2285999" y="4766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(</a:t>
            </a:r>
            <a:r>
              <a:rPr lang="en-US" sz="1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Isto</a:t>
            </a: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é </a:t>
            </a:r>
            <a:r>
              <a:rPr lang="en-US" sz="1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assim</a:t>
            </a: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no Albert Einstein?)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36BE8-DAE4-4931-0ED8-132D5CD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91F40-076C-18C1-3A4A-BDB0AE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504394" y="1326043"/>
            <a:ext cx="8155726" cy="4905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Gerente</a:t>
            </a:r>
            <a:r>
              <a:rPr lang="en-US" sz="1200" b="1" i="1" dirty="0">
                <a:solidFill>
                  <a:schemeClr val="accent4"/>
                </a:solidFill>
              </a:rPr>
              <a:t> de TI 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Lidera</a:t>
            </a:r>
            <a:r>
              <a:rPr lang="en-US" sz="1200" i="1" dirty="0"/>
              <a:t> a </a:t>
            </a:r>
            <a:r>
              <a:rPr lang="en-US" sz="1200" i="1" dirty="0" err="1"/>
              <a:t>estratégia</a:t>
            </a:r>
            <a:r>
              <a:rPr lang="en-US" sz="1200" i="1" dirty="0"/>
              <a:t> de TI no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equipes e </a:t>
            </a:r>
            <a:r>
              <a:rPr lang="en-US" sz="1200" i="1" dirty="0" err="1"/>
              <a:t>promove</a:t>
            </a:r>
            <a:r>
              <a:rPr lang="en-US" sz="1200" i="1" dirty="0"/>
              <a:t> </a:t>
            </a:r>
            <a:r>
              <a:rPr lang="en-US" sz="1200" i="1" dirty="0" err="1"/>
              <a:t>inovações</a:t>
            </a:r>
            <a:r>
              <a:rPr lang="en-US" sz="1200" i="1" dirty="0"/>
              <a:t> </a:t>
            </a:r>
            <a:r>
              <a:rPr lang="en-US" sz="1200" i="1" dirty="0" err="1"/>
              <a:t>tecnológicas</a:t>
            </a:r>
            <a:r>
              <a:rPr lang="en-US" sz="1200" i="1" dirty="0"/>
              <a:t> </a:t>
            </a:r>
            <a:r>
              <a:rPr lang="en-US" sz="1200" i="1" dirty="0" err="1"/>
              <a:t>alinhadas</a:t>
            </a:r>
            <a:r>
              <a:rPr lang="en-US" sz="1200" i="1" dirty="0"/>
              <a:t> </a:t>
            </a:r>
            <a:r>
              <a:rPr lang="en-US" sz="1200" i="1" dirty="0" err="1"/>
              <a:t>às</a:t>
            </a:r>
            <a:r>
              <a:rPr lang="en-US" sz="1200" i="1" dirty="0"/>
              <a:t> </a:t>
            </a:r>
            <a:r>
              <a:rPr lang="en-US" sz="1200" i="1" dirty="0" err="1"/>
              <a:t>metas</a:t>
            </a:r>
            <a:r>
              <a:rPr lang="en-US" sz="1200" i="1" dirty="0"/>
              <a:t> do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</a:t>
            </a:r>
            <a:r>
              <a:rPr lang="en-US" sz="1200" i="1" dirty="0"/>
              <a:t> </a:t>
            </a:r>
            <a:r>
              <a:rPr lang="en-US" sz="1200" i="1" dirty="0" err="1"/>
              <a:t>políticas</a:t>
            </a:r>
            <a:r>
              <a:rPr lang="en-US" sz="1200" i="1" dirty="0"/>
              <a:t>, </a:t>
            </a:r>
            <a:r>
              <a:rPr lang="en-US" sz="1200" i="1" dirty="0" err="1"/>
              <a:t>estratégias</a:t>
            </a:r>
            <a:r>
              <a:rPr lang="en-US" sz="1200" i="1" dirty="0"/>
              <a:t> e </a:t>
            </a:r>
            <a:r>
              <a:rPr lang="en-US" sz="1200" i="1" dirty="0" err="1"/>
              <a:t>prioridades</a:t>
            </a:r>
            <a:r>
              <a:rPr lang="en-US" sz="1200" i="1" dirty="0"/>
              <a:t> de TI.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</a:t>
            </a:r>
            <a:r>
              <a:rPr lang="en-US" sz="1200" i="1" dirty="0" err="1"/>
              <a:t>investimentos</a:t>
            </a:r>
            <a:r>
              <a:rPr lang="en-US" sz="1200" i="1" dirty="0"/>
              <a:t> e </a:t>
            </a:r>
            <a:r>
              <a:rPr lang="en-US" sz="1200" i="1" dirty="0" err="1"/>
              <a:t>assegura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</a:t>
            </a:r>
            <a:r>
              <a:rPr lang="en-US" sz="1200" i="1" dirty="0" err="1"/>
              <a:t>regulamentações</a:t>
            </a:r>
            <a:r>
              <a:rPr lang="en-US" sz="1200" i="1" dirty="0"/>
              <a:t> e boas </a:t>
            </a:r>
            <a:r>
              <a:rPr lang="en-US" sz="1200" i="1" dirty="0" err="1"/>
              <a:t>práticas</a:t>
            </a:r>
            <a:r>
              <a:rPr lang="en-US" sz="1200" i="1" dirty="0"/>
              <a:t>.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Infraestrutura</a:t>
            </a:r>
            <a:r>
              <a:rPr lang="en-US" sz="1200" b="1" i="1" dirty="0">
                <a:solidFill>
                  <a:schemeClr val="accent4"/>
                </a:solidFill>
              </a:rPr>
              <a:t> e </a:t>
            </a:r>
            <a:r>
              <a:rPr lang="en-US" sz="1200" b="1" i="1" dirty="0" err="1">
                <a:solidFill>
                  <a:schemeClr val="accent4"/>
                </a:solidFill>
              </a:rPr>
              <a:t>Segurança</a:t>
            </a:r>
            <a:r>
              <a:rPr lang="en-US" sz="1200" b="1" i="1" dirty="0">
                <a:solidFill>
                  <a:schemeClr val="accent4"/>
                </a:solidFill>
              </a:rPr>
              <a:t>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Planejamento</a:t>
            </a:r>
            <a:r>
              <a:rPr lang="en-US" sz="1200" i="1" dirty="0"/>
              <a:t> e </a:t>
            </a: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Soluções</a:t>
            </a:r>
            <a:r>
              <a:rPr lang="en-US" sz="1200" i="1" dirty="0"/>
              <a:t> de </a:t>
            </a:r>
            <a:r>
              <a:rPr lang="en-US" sz="1200" i="1" dirty="0" err="1"/>
              <a:t>Infraestrutura</a:t>
            </a:r>
            <a:r>
              <a:rPr lang="en-US" sz="1200" i="1" dirty="0"/>
              <a:t>,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servidores</a:t>
            </a:r>
            <a:r>
              <a:rPr lang="en-US" sz="1200" i="1" dirty="0"/>
              <a:t>, redes, </a:t>
            </a:r>
            <a:r>
              <a:rPr lang="en-US" sz="1200" i="1" dirty="0" err="1"/>
              <a:t>sistema</a:t>
            </a:r>
            <a:r>
              <a:rPr lang="en-US" sz="1200" i="1" dirty="0"/>
              <a:t> de </a:t>
            </a:r>
            <a:r>
              <a:rPr lang="en-US" sz="1200" i="1" dirty="0" err="1"/>
              <a:t>armazenamento</a:t>
            </a:r>
            <a:r>
              <a:rPr lang="en-US" sz="1200" i="1" dirty="0"/>
              <a:t>(</a:t>
            </a:r>
            <a:r>
              <a:rPr lang="en-US" sz="1200" i="1" dirty="0" err="1"/>
              <a:t>nuvem</a:t>
            </a:r>
            <a:r>
              <a:rPr lang="en-US" sz="1200" i="1" dirty="0"/>
              <a:t>, on premise) e </a:t>
            </a:r>
            <a:r>
              <a:rPr lang="en-US" sz="1200" i="1" dirty="0" err="1"/>
              <a:t>sistemas</a:t>
            </a:r>
            <a:r>
              <a:rPr lang="en-US" sz="1200" i="1" dirty="0"/>
              <a:t> de Backup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Gerenciamento</a:t>
            </a:r>
            <a:r>
              <a:rPr lang="en-US" sz="1200" i="1" dirty="0"/>
              <a:t> de redes (</a:t>
            </a:r>
            <a:r>
              <a:rPr lang="en-US" sz="1200" i="1" dirty="0" err="1"/>
              <a:t>locais</a:t>
            </a:r>
            <a:r>
              <a:rPr lang="en-US" sz="1200" i="1" dirty="0"/>
              <a:t>, </a:t>
            </a:r>
            <a:r>
              <a:rPr lang="en-US" sz="1200" i="1" dirty="0" err="1"/>
              <a:t>corporativas</a:t>
            </a:r>
            <a:r>
              <a:rPr lang="en-US" sz="1200" i="1" dirty="0"/>
              <a:t> e </a:t>
            </a:r>
            <a:r>
              <a:rPr lang="en-US" sz="1200" i="1" dirty="0" err="1"/>
              <a:t>externas</a:t>
            </a:r>
            <a:r>
              <a:rPr lang="en-US" sz="1200" i="1" dirty="0"/>
              <a:t>) para </a:t>
            </a:r>
            <a:r>
              <a:rPr lang="en-US" sz="1200" i="1" dirty="0" err="1"/>
              <a:t>garantir</a:t>
            </a:r>
            <a:r>
              <a:rPr lang="en-US" sz="1200" i="1" dirty="0"/>
              <a:t> </a:t>
            </a:r>
            <a:r>
              <a:rPr lang="en-US" sz="1200" i="1" dirty="0" err="1"/>
              <a:t>comunicação</a:t>
            </a:r>
            <a:r>
              <a:rPr lang="en-US" sz="1200" i="1" dirty="0"/>
              <a:t> </a:t>
            </a:r>
            <a:r>
              <a:rPr lang="en-US" sz="1200" i="1" dirty="0" err="1"/>
              <a:t>eficiente</a:t>
            </a:r>
            <a:r>
              <a:rPr lang="en-US" sz="1200" i="1" dirty="0"/>
              <a:t> e </a:t>
            </a:r>
            <a:r>
              <a:rPr lang="en-US" sz="1200" i="1" dirty="0" err="1"/>
              <a:t>segura</a:t>
            </a:r>
            <a:r>
              <a:rPr lang="en-US" sz="1200" i="1" dirty="0"/>
              <a:t>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Monitoramento</a:t>
            </a:r>
            <a:r>
              <a:rPr lang="en-US" sz="1200" i="1" dirty="0"/>
              <a:t> da </a:t>
            </a:r>
            <a:r>
              <a:rPr lang="en-US" sz="1200" i="1" dirty="0" err="1"/>
              <a:t>Infraestrutura</a:t>
            </a:r>
            <a:r>
              <a:rPr lang="en-US" sz="1200" i="1" dirty="0"/>
              <a:t> de TI para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disponibilidade</a:t>
            </a:r>
            <a:r>
              <a:rPr lang="en-US" sz="1200" i="1" dirty="0"/>
              <a:t> e a performance dos </a:t>
            </a:r>
            <a:r>
              <a:rPr lang="en-US" sz="1200" i="1" dirty="0" err="1"/>
              <a:t>sistemas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Desenvolvimento de </a:t>
            </a:r>
            <a:r>
              <a:rPr lang="en-US" sz="1200" i="1" dirty="0" err="1"/>
              <a:t>politicas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proteger</a:t>
            </a:r>
            <a:r>
              <a:rPr lang="en-US" sz="1200" i="1" dirty="0"/>
              <a:t> dados, </a:t>
            </a:r>
            <a:r>
              <a:rPr lang="en-US" sz="1200" i="1" dirty="0" err="1"/>
              <a:t>sistemas</a:t>
            </a:r>
            <a:r>
              <a:rPr lang="en-US" sz="1200" i="1" dirty="0"/>
              <a:t> e redes contra </a:t>
            </a:r>
            <a:r>
              <a:rPr lang="en-US" sz="1200" i="1" dirty="0" err="1"/>
              <a:t>ataques</a:t>
            </a:r>
            <a:r>
              <a:rPr lang="en-US" sz="1200" i="1" dirty="0"/>
              <a:t>, </a:t>
            </a:r>
            <a:r>
              <a:rPr lang="en-US" sz="1200" i="1" dirty="0" err="1"/>
              <a:t>roubos</a:t>
            </a:r>
            <a:r>
              <a:rPr lang="en-US" sz="1200" i="1" dirty="0"/>
              <a:t> e </a:t>
            </a:r>
            <a:r>
              <a:rPr lang="en-US" sz="1200" i="1" dirty="0" err="1"/>
              <a:t>falhas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medidas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como</a:t>
            </a:r>
            <a:r>
              <a:rPr lang="en-US" sz="1200" i="1" dirty="0"/>
              <a:t> Firewalls, </a:t>
            </a:r>
            <a:r>
              <a:rPr lang="en-US" sz="1200" i="1" dirty="0" err="1"/>
              <a:t>antivírus</a:t>
            </a:r>
            <a:r>
              <a:rPr lang="en-US" sz="1200" i="1" dirty="0"/>
              <a:t>, </a:t>
            </a:r>
            <a:r>
              <a:rPr lang="en-US" sz="1200" i="1" dirty="0" err="1"/>
              <a:t>criptografias</a:t>
            </a:r>
            <a:r>
              <a:rPr lang="en-US" sz="1200" i="1" dirty="0"/>
              <a:t> e </a:t>
            </a:r>
            <a:r>
              <a:rPr lang="en-US" sz="1200" i="1" dirty="0" err="1"/>
              <a:t>sistemas</a:t>
            </a:r>
            <a:r>
              <a:rPr lang="en-US" sz="1200" i="1" dirty="0"/>
              <a:t> de </a:t>
            </a:r>
            <a:r>
              <a:rPr lang="en-US" sz="1200" i="1" dirty="0" err="1"/>
              <a:t>controle</a:t>
            </a:r>
            <a:r>
              <a:rPr lang="en-US" sz="1200" i="1" dirty="0"/>
              <a:t> de </a:t>
            </a:r>
            <a:r>
              <a:rPr lang="en-US" sz="1200" i="1" dirty="0" err="1"/>
              <a:t>acesso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identificação</a:t>
            </a:r>
            <a:r>
              <a:rPr lang="en-US" sz="1200" i="1" dirty="0"/>
              <a:t> </a:t>
            </a:r>
            <a:r>
              <a:rPr lang="en-US" sz="1200" i="1" dirty="0" err="1"/>
              <a:t>analise</a:t>
            </a:r>
            <a:r>
              <a:rPr lang="en-US" sz="1200" i="1" dirty="0"/>
              <a:t> e </a:t>
            </a:r>
            <a:r>
              <a:rPr lang="en-US" sz="1200" i="1" dirty="0" err="1"/>
              <a:t>resposta</a:t>
            </a:r>
            <a:r>
              <a:rPr lang="en-US" sz="1200" i="1" dirty="0"/>
              <a:t> a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cibernética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Condução</a:t>
            </a:r>
            <a:r>
              <a:rPr lang="en-US" sz="1200" i="1" dirty="0"/>
              <a:t> de auditoria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avaliar</a:t>
            </a:r>
            <a:r>
              <a:rPr lang="en-US" sz="1200" i="1" dirty="0"/>
              <a:t> </a:t>
            </a:r>
            <a:r>
              <a:rPr lang="en-US" sz="1200" i="1" dirty="0" err="1"/>
              <a:t>riscos</a:t>
            </a:r>
            <a:r>
              <a:rPr lang="en-US" sz="1200" i="1" dirty="0"/>
              <a:t> e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politicas</a:t>
            </a:r>
            <a:r>
              <a:rPr lang="en-US" sz="1200" i="1" dirty="0"/>
              <a:t> </a:t>
            </a:r>
            <a:r>
              <a:rPr lang="en-US" sz="1200" i="1" dirty="0" err="1"/>
              <a:t>internas</a:t>
            </a:r>
            <a:r>
              <a:rPr lang="en-US" sz="1200" i="1" dirty="0"/>
              <a:t> e </a:t>
            </a:r>
            <a:r>
              <a:rPr lang="en-US" sz="1200" i="1" dirty="0" err="1"/>
              <a:t>regulamentação</a:t>
            </a:r>
            <a:r>
              <a:rPr lang="en-US" sz="1200" i="1" dirty="0"/>
              <a:t> </a:t>
            </a:r>
            <a:r>
              <a:rPr lang="en-US" sz="1200" i="1" dirty="0" err="1"/>
              <a:t>externas</a:t>
            </a:r>
            <a:r>
              <a:rPr lang="en-US" sz="1200" i="1" dirty="0"/>
              <a:t>(ex: LGPD) 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Governança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projetos</a:t>
            </a:r>
            <a:endParaRPr lang="en-US" sz="1200" b="1" i="1" dirty="0">
              <a:solidFill>
                <a:schemeClr val="accent4"/>
              </a:solidFill>
            </a:endParaRP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Defenir</a:t>
            </a:r>
            <a:r>
              <a:rPr lang="en-US" sz="1200" i="1" dirty="0"/>
              <a:t> e </a:t>
            </a:r>
            <a:r>
              <a:rPr lang="en-US" sz="1200" i="1" dirty="0" err="1"/>
              <a:t>implementar</a:t>
            </a:r>
            <a:r>
              <a:rPr lang="en-US" sz="1200" i="1" dirty="0"/>
              <a:t> Frameworks de </a:t>
            </a:r>
            <a:r>
              <a:rPr lang="en-US" sz="1200" i="1" dirty="0" err="1"/>
              <a:t>Governança</a:t>
            </a:r>
            <a:r>
              <a:rPr lang="en-US" sz="1200" i="1" dirty="0"/>
              <a:t>( ex: </a:t>
            </a:r>
            <a:r>
              <a:rPr lang="en-US" sz="1200" i="1" dirty="0" err="1"/>
              <a:t>Pmbok</a:t>
            </a:r>
            <a:r>
              <a:rPr lang="en-US" sz="1200" i="1" dirty="0"/>
              <a:t>, Agile)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Desenvolver</a:t>
            </a:r>
            <a:r>
              <a:rPr lang="en-US" sz="1200" i="1" dirty="0"/>
              <a:t> </a:t>
            </a:r>
            <a:r>
              <a:rPr lang="en-US" sz="1200" i="1" dirty="0" err="1"/>
              <a:t>metodologias</a:t>
            </a:r>
            <a:r>
              <a:rPr lang="en-US" sz="1200" i="1" dirty="0"/>
              <a:t>, </a:t>
            </a:r>
            <a:r>
              <a:rPr lang="en-US" sz="1200" i="1" dirty="0" err="1"/>
              <a:t>politicas</a:t>
            </a:r>
            <a:r>
              <a:rPr lang="en-US" sz="1200" i="1" dirty="0"/>
              <a:t> e </a:t>
            </a:r>
            <a:r>
              <a:rPr lang="en-US" sz="1200" i="1" dirty="0" err="1"/>
              <a:t>diretrizes</a:t>
            </a:r>
            <a:r>
              <a:rPr lang="en-US" sz="1200" i="1" dirty="0"/>
              <a:t> para </a:t>
            </a: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projetos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Assegurar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normas</a:t>
            </a:r>
            <a:r>
              <a:rPr lang="en-US" sz="1200" i="1" dirty="0"/>
              <a:t>, </a:t>
            </a:r>
            <a:r>
              <a:rPr lang="en-US" sz="1200" i="1" dirty="0" err="1"/>
              <a:t>regulamentos</a:t>
            </a:r>
            <a:r>
              <a:rPr lang="en-US" sz="1200" i="1" dirty="0"/>
              <a:t> e </a:t>
            </a:r>
            <a:r>
              <a:rPr lang="en-US" sz="1200" i="1" dirty="0" err="1"/>
              <a:t>padrões</a:t>
            </a:r>
            <a:r>
              <a:rPr lang="en-US" sz="1200" i="1" dirty="0"/>
              <a:t> </a:t>
            </a:r>
            <a:r>
              <a:rPr lang="en-US" sz="1200" i="1" dirty="0" err="1"/>
              <a:t>internos</a:t>
            </a:r>
            <a:r>
              <a:rPr lang="en-US" sz="1200" i="1" dirty="0"/>
              <a:t>(ex: </a:t>
            </a:r>
            <a:r>
              <a:rPr lang="en-US" sz="1200" i="1" dirty="0" err="1"/>
              <a:t>Arquitetura</a:t>
            </a:r>
            <a:r>
              <a:rPr lang="en-US" sz="1200" i="1" dirty="0"/>
              <a:t>, </a:t>
            </a:r>
            <a:r>
              <a:rPr lang="en-US" sz="1200" i="1" dirty="0" err="1"/>
              <a:t>Segurança</a:t>
            </a:r>
            <a:r>
              <a:rPr lang="en-US" sz="1200" i="1" dirty="0"/>
              <a:t> e </a:t>
            </a:r>
            <a:r>
              <a:rPr lang="en-US" sz="1200" i="1" dirty="0" err="1"/>
              <a:t>modelagem</a:t>
            </a:r>
            <a:r>
              <a:rPr lang="en-US" sz="1200" i="1" dirty="0"/>
              <a:t> de dados) e </a:t>
            </a:r>
            <a:r>
              <a:rPr lang="en-US" sz="1200" i="1" dirty="0" err="1"/>
              <a:t>externos</a:t>
            </a:r>
            <a:r>
              <a:rPr lang="en-US" sz="1200" i="1" dirty="0"/>
              <a:t> (</a:t>
            </a:r>
            <a:r>
              <a:rPr lang="en-US" sz="1200" i="1" dirty="0" err="1"/>
              <a:t>ex:LGPD</a:t>
            </a:r>
            <a:r>
              <a:rPr lang="en-US" sz="1200" i="1" dirty="0"/>
              <a:t>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Criar</a:t>
            </a:r>
            <a:r>
              <a:rPr lang="en-US" sz="1200" i="1" dirty="0"/>
              <a:t> </a:t>
            </a:r>
            <a:r>
              <a:rPr lang="en-US" sz="1200" i="1" dirty="0" err="1"/>
              <a:t>processos</a:t>
            </a:r>
            <a:r>
              <a:rPr lang="en-US" sz="1200" i="1" dirty="0"/>
              <a:t> </a:t>
            </a:r>
            <a:r>
              <a:rPr lang="en-US" sz="1200" i="1" dirty="0" err="1"/>
              <a:t>padronizados</a:t>
            </a:r>
            <a:r>
              <a:rPr lang="en-US" sz="1200" i="1" dirty="0"/>
              <a:t> para </a:t>
            </a:r>
            <a:r>
              <a:rPr lang="en-US" sz="1200" i="1" dirty="0" err="1"/>
              <a:t>planejamento</a:t>
            </a:r>
            <a:r>
              <a:rPr lang="en-US" sz="1200" i="1" dirty="0"/>
              <a:t>, </a:t>
            </a:r>
            <a:r>
              <a:rPr lang="en-US" sz="1200" i="1" dirty="0" err="1"/>
              <a:t>execução</a:t>
            </a:r>
            <a:r>
              <a:rPr lang="en-US" sz="1200" i="1" dirty="0"/>
              <a:t>, </a:t>
            </a:r>
            <a:r>
              <a:rPr lang="en-US" sz="1200" i="1" dirty="0" err="1"/>
              <a:t>monitoramento</a:t>
            </a:r>
            <a:r>
              <a:rPr lang="en-US" sz="1200" i="1" dirty="0"/>
              <a:t> e </a:t>
            </a:r>
            <a:r>
              <a:rPr lang="en-US" sz="1200" i="1" dirty="0" err="1"/>
              <a:t>encerramento</a:t>
            </a:r>
            <a:r>
              <a:rPr lang="en-US" sz="1200" i="1" dirty="0"/>
              <a:t> dos </a:t>
            </a:r>
            <a:r>
              <a:rPr lang="en-US" sz="1200" i="1" dirty="0" err="1"/>
              <a:t>projetos</a:t>
            </a:r>
            <a:endParaRPr lang="en-US" sz="1200" i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0C8A12B-3AC9-BB3A-AA9E-29C07B6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6" y="638891"/>
            <a:ext cx="8178790" cy="687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4" y="769215"/>
            <a:ext cx="8227962" cy="4584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0F611E-1C2B-334F-9B84-7FC83D7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527458" y="1326042"/>
            <a:ext cx="8155725" cy="5277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desenvolvimento</a:t>
            </a:r>
            <a:r>
              <a:rPr lang="en-US" sz="1300" b="1" i="1" dirty="0">
                <a:solidFill>
                  <a:schemeClr val="accent4"/>
                </a:solidFill>
              </a:rPr>
              <a:t>: 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Gestão</a:t>
            </a:r>
            <a:r>
              <a:rPr lang="en-US" sz="1300" i="1" dirty="0"/>
              <a:t> das equipes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coordenando</a:t>
            </a:r>
            <a:r>
              <a:rPr lang="en-US" sz="1300" i="1" dirty="0"/>
              <a:t> e </a:t>
            </a:r>
            <a:r>
              <a:rPr lang="en-US" sz="1300" i="1" dirty="0" err="1"/>
              <a:t>orientando</a:t>
            </a:r>
            <a:r>
              <a:rPr lang="en-US" sz="1300" i="1" dirty="0"/>
              <a:t> as equipes para </a:t>
            </a:r>
            <a:r>
              <a:rPr lang="en-US" sz="1300" i="1" dirty="0" err="1"/>
              <a:t>garantir</a:t>
            </a:r>
            <a:r>
              <a:rPr lang="en-US" sz="1300" i="1" dirty="0"/>
              <a:t> o </a:t>
            </a:r>
            <a:r>
              <a:rPr lang="en-US" sz="1300" i="1" dirty="0" err="1"/>
              <a:t>alinhamento</a:t>
            </a:r>
            <a:r>
              <a:rPr lang="en-US" sz="1300" i="1" dirty="0"/>
              <a:t> com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objetivos</a:t>
            </a:r>
            <a:r>
              <a:rPr lang="en-US" sz="1300" i="1" dirty="0"/>
              <a:t> do </a:t>
            </a:r>
            <a:r>
              <a:rPr lang="en-US" sz="1300" i="1" dirty="0" err="1"/>
              <a:t>projeto</a:t>
            </a:r>
            <a:endParaRPr lang="en-US" sz="1300" i="1" dirty="0"/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Acompanhar</a:t>
            </a:r>
            <a:r>
              <a:rPr lang="en-US" sz="1300" i="1" dirty="0"/>
              <a:t> o </a:t>
            </a:r>
            <a:r>
              <a:rPr lang="en-US" sz="1300" i="1" dirty="0" err="1"/>
              <a:t>desempenho</a:t>
            </a:r>
            <a:r>
              <a:rPr lang="en-US" sz="1300" i="1" dirty="0"/>
              <a:t> dos </a:t>
            </a:r>
            <a:r>
              <a:rPr lang="en-US" sz="1300" i="1" dirty="0" err="1"/>
              <a:t>colaboradores</a:t>
            </a:r>
            <a:r>
              <a:rPr lang="en-US" sz="1300" i="1" dirty="0"/>
              <a:t>, </a:t>
            </a:r>
            <a:r>
              <a:rPr lang="en-US" sz="1300" i="1" dirty="0" err="1"/>
              <a:t>fornecendo</a:t>
            </a:r>
            <a:r>
              <a:rPr lang="en-US" sz="1300" i="1" dirty="0"/>
              <a:t> feedbacks e </a:t>
            </a:r>
            <a:r>
              <a:rPr lang="en-US" sz="1300" i="1" dirty="0" err="1"/>
              <a:t>suporte</a:t>
            </a:r>
            <a:r>
              <a:rPr lang="en-US" sz="1300" i="1" dirty="0"/>
              <a:t> </a:t>
            </a:r>
            <a:r>
              <a:rPr lang="en-US" sz="1300" i="1" dirty="0" err="1"/>
              <a:t>técnico</a:t>
            </a:r>
            <a:r>
              <a:rPr lang="en-US" sz="1300" i="1" dirty="0"/>
              <a:t>. </a:t>
            </a:r>
            <a:r>
              <a:rPr lang="en-US" sz="1300" i="1" dirty="0" err="1"/>
              <a:t>Assegurando</a:t>
            </a:r>
            <a:r>
              <a:rPr lang="en-US" sz="1300" i="1" dirty="0"/>
              <a:t> a </a:t>
            </a:r>
            <a:r>
              <a:rPr lang="en-US" sz="1300" i="1" dirty="0" err="1"/>
              <a:t>capacitação</a:t>
            </a:r>
            <a:r>
              <a:rPr lang="en-US" sz="1300" i="1" dirty="0"/>
              <a:t> e </a:t>
            </a:r>
            <a:r>
              <a:rPr lang="en-US" sz="1300" i="1" dirty="0" err="1"/>
              <a:t>evolução</a:t>
            </a:r>
            <a:r>
              <a:rPr lang="en-US" sz="1300" i="1" dirty="0"/>
              <a:t> dos times.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Distribuir</a:t>
            </a:r>
            <a:r>
              <a:rPr lang="en-US" sz="1300" i="1" dirty="0"/>
              <a:t> </a:t>
            </a:r>
            <a:r>
              <a:rPr lang="en-US" sz="1300" i="1" dirty="0" err="1"/>
              <a:t>tarefas</a:t>
            </a:r>
            <a:r>
              <a:rPr lang="en-US" sz="1300" i="1" dirty="0"/>
              <a:t> e </a:t>
            </a: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execução</a:t>
            </a:r>
            <a:r>
              <a:rPr lang="en-US" sz="1300" i="1" dirty="0"/>
              <a:t> </a:t>
            </a:r>
            <a:r>
              <a:rPr lang="en-US" sz="1300" i="1" dirty="0" err="1"/>
              <a:t>conforme</a:t>
            </a:r>
            <a:r>
              <a:rPr lang="en-US" sz="1300" i="1" dirty="0"/>
              <a:t> as </a:t>
            </a:r>
            <a:r>
              <a:rPr lang="en-US" sz="1300" i="1" dirty="0" err="1"/>
              <a:t>metodologias</a:t>
            </a:r>
            <a:r>
              <a:rPr lang="en-US" sz="1300" i="1" dirty="0"/>
              <a:t> </a:t>
            </a:r>
            <a:r>
              <a:rPr lang="en-US" sz="1300" i="1" dirty="0" err="1"/>
              <a:t>adotadas</a:t>
            </a:r>
            <a:r>
              <a:rPr lang="en-US" sz="1300" i="1" dirty="0"/>
              <a:t>(agile, Scrum, </a:t>
            </a:r>
            <a:r>
              <a:rPr lang="en-US" sz="1300" i="1" dirty="0" err="1"/>
              <a:t>cascata</a:t>
            </a:r>
            <a:r>
              <a:rPr lang="en-US" sz="1300" i="1" dirty="0"/>
              <a:t>, etc..)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</a:t>
            </a:r>
            <a:r>
              <a:rPr lang="en-US" sz="1300" i="1" dirty="0" err="1"/>
              <a:t>aos</a:t>
            </a:r>
            <a:r>
              <a:rPr lang="en-US" sz="1300" i="1" dirty="0"/>
              <a:t> </a:t>
            </a:r>
            <a:r>
              <a:rPr lang="en-US" sz="1300" i="1" dirty="0" err="1"/>
              <a:t>padrões</a:t>
            </a:r>
            <a:r>
              <a:rPr lang="en-US" sz="1300" i="1" dirty="0"/>
              <a:t>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revisões</a:t>
            </a:r>
            <a:r>
              <a:rPr lang="en-US" sz="1300" i="1" dirty="0"/>
              <a:t> de </a:t>
            </a:r>
            <a:r>
              <a:rPr lang="en-US" sz="1300" i="1" dirty="0" err="1"/>
              <a:t>código</a:t>
            </a:r>
            <a:r>
              <a:rPr lang="en-US" sz="1300" i="1" dirty="0"/>
              <a:t> e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qualidade</a:t>
            </a:r>
            <a:r>
              <a:rPr lang="en-US" sz="1300" i="1" dirty="0"/>
              <a:t> (ex: code reviews)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as </a:t>
            </a:r>
            <a:r>
              <a:rPr lang="en-US" sz="1300" i="1" dirty="0" err="1"/>
              <a:t>melhores</a:t>
            </a:r>
            <a:r>
              <a:rPr lang="en-US" sz="1300" i="1" dirty="0"/>
              <a:t>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segurança</a:t>
            </a:r>
            <a:r>
              <a:rPr lang="en-US" sz="1300" i="1" dirty="0"/>
              <a:t> e performance.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Incentivar</a:t>
            </a:r>
            <a:r>
              <a:rPr lang="en-US" sz="1300" i="1" dirty="0"/>
              <a:t> a </a:t>
            </a:r>
            <a:r>
              <a:rPr lang="en-US" sz="1300" i="1" dirty="0" err="1"/>
              <a:t>adoção</a:t>
            </a:r>
            <a:r>
              <a:rPr lang="en-US" sz="1300" i="1" dirty="0"/>
              <a:t> de </a:t>
            </a:r>
            <a:r>
              <a:rPr lang="en-US" sz="1300" i="1" dirty="0" err="1"/>
              <a:t>novas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e </a:t>
            </a:r>
            <a:r>
              <a:rPr lang="en-US" sz="1300" i="1" dirty="0" err="1"/>
              <a:t>metodologias</a:t>
            </a:r>
            <a:r>
              <a:rPr lang="en-US" sz="1300" i="1" dirty="0"/>
              <a:t> para </a:t>
            </a:r>
            <a:r>
              <a:rPr lang="en-US" sz="1300" i="1" dirty="0" err="1"/>
              <a:t>otimizar</a:t>
            </a:r>
            <a:r>
              <a:rPr lang="en-US" sz="1300" i="1" dirty="0"/>
              <a:t> </a:t>
            </a:r>
            <a:r>
              <a:rPr lang="en-US" sz="1300" i="1" dirty="0" err="1"/>
              <a:t>processos</a:t>
            </a:r>
            <a:r>
              <a:rPr lang="en-US" sz="1300" i="1" dirty="0"/>
              <a:t>. </a:t>
            </a:r>
          </a:p>
          <a:p>
            <a:pPr marL="38100" lvl="1" algn="just"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Interoperabilidade</a:t>
            </a:r>
            <a:endParaRPr lang="en-US" sz="1300" b="1" i="1" dirty="0">
              <a:solidFill>
                <a:schemeClr val="accent4"/>
              </a:solidFill>
            </a:endParaRP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Definir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estratégias</a:t>
            </a:r>
            <a:r>
              <a:rPr lang="en-US" sz="1300" i="1" dirty="0"/>
              <a:t>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, </a:t>
            </a:r>
            <a:r>
              <a:rPr lang="en-US" sz="1300" i="1" dirty="0" err="1"/>
              <a:t>garantindo</a:t>
            </a:r>
            <a:r>
              <a:rPr lang="en-US" sz="1300" i="1" dirty="0"/>
              <a:t> que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sistemas</a:t>
            </a:r>
            <a:r>
              <a:rPr lang="en-US" sz="1300" i="1" dirty="0"/>
              <a:t> se </a:t>
            </a:r>
            <a:r>
              <a:rPr lang="en-US" sz="1300" i="1" dirty="0" err="1"/>
              <a:t>comuniquem</a:t>
            </a:r>
            <a:r>
              <a:rPr lang="en-US" sz="1300" i="1" dirty="0"/>
              <a:t> de </a:t>
            </a:r>
            <a:r>
              <a:rPr lang="en-US" sz="1300" i="1" dirty="0" err="1"/>
              <a:t>maneira</a:t>
            </a:r>
            <a:r>
              <a:rPr lang="en-US" sz="1300" i="1" dirty="0"/>
              <a:t> </a:t>
            </a:r>
            <a:r>
              <a:rPr lang="en-US" sz="1300" i="1" dirty="0" err="1"/>
              <a:t>eficiente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padronização</a:t>
            </a:r>
            <a:r>
              <a:rPr lang="en-US" sz="1300" i="1" dirty="0"/>
              <a:t> de dados e </a:t>
            </a:r>
            <a:r>
              <a:rPr lang="en-US" sz="1300" i="1" dirty="0" err="1"/>
              <a:t>protocolos</a:t>
            </a:r>
            <a:r>
              <a:rPr lang="en-US" sz="1300" i="1" dirty="0"/>
              <a:t> para </a:t>
            </a:r>
            <a:r>
              <a:rPr lang="en-US" sz="1300" i="1" dirty="0" err="1"/>
              <a:t>facilitar</a:t>
            </a:r>
            <a:r>
              <a:rPr lang="en-US" sz="1300" i="1" dirty="0"/>
              <a:t> a </a:t>
            </a:r>
            <a:r>
              <a:rPr lang="en-US" sz="1300" i="1" dirty="0" err="1"/>
              <a:t>troca</a:t>
            </a:r>
            <a:r>
              <a:rPr lang="en-US" sz="1300" i="1" dirty="0"/>
              <a:t> de </a:t>
            </a:r>
            <a:r>
              <a:rPr lang="en-US" sz="1300" i="1" dirty="0" err="1"/>
              <a:t>informações</a:t>
            </a:r>
            <a:r>
              <a:rPr lang="en-US" sz="1300" i="1" dirty="0"/>
              <a:t> entre </a:t>
            </a:r>
            <a:r>
              <a:rPr lang="en-US" sz="1300" i="1" dirty="0" err="1"/>
              <a:t>sistemas</a:t>
            </a:r>
            <a:r>
              <a:rPr lang="en-US" sz="1300" i="1" dirty="0"/>
              <a:t> </a:t>
            </a:r>
            <a:r>
              <a:rPr lang="en-US" sz="1300" i="1" dirty="0" err="1"/>
              <a:t>internos</a:t>
            </a:r>
            <a:r>
              <a:rPr lang="en-US" sz="1300" i="1" dirty="0"/>
              <a:t> e </a:t>
            </a:r>
            <a:r>
              <a:rPr lang="en-US" sz="1300" i="1" dirty="0" err="1"/>
              <a:t>externos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Trabalhar</a:t>
            </a:r>
            <a:r>
              <a:rPr lang="en-US" sz="1300" i="1" dirty="0"/>
              <a:t> com API´s, ESB(Enterprise Service Bus) e </a:t>
            </a:r>
            <a:r>
              <a:rPr lang="en-US" sz="1300" i="1" dirty="0" err="1"/>
              <a:t>outras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conformidade</a:t>
            </a:r>
            <a:r>
              <a:rPr lang="en-US" sz="1300" i="1" dirty="0"/>
              <a:t> com as </a:t>
            </a:r>
            <a:r>
              <a:rPr lang="en-US" sz="1300" i="1" dirty="0" err="1"/>
              <a:t>normas</a:t>
            </a:r>
            <a:r>
              <a:rPr lang="en-US" sz="1300" i="1" dirty="0"/>
              <a:t> e frameworks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 </a:t>
            </a:r>
            <a:r>
              <a:rPr lang="en-US" sz="1300" i="1" dirty="0" err="1"/>
              <a:t>como</a:t>
            </a:r>
            <a:r>
              <a:rPr lang="en-US" sz="1300" i="1" dirty="0"/>
              <a:t> </a:t>
            </a:r>
          </a:p>
          <a:p>
            <a:pPr marL="0" lvl="1" algn="just">
              <a:lnSpc>
                <a:spcPct val="120000"/>
              </a:lnSpc>
            </a:pPr>
            <a:r>
              <a:rPr lang="en-US" sz="1300" i="1" dirty="0"/>
              <a:t>       HL7, FHIR, HML, JSON, SOAP e REST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Avaliar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soluções</a:t>
            </a:r>
            <a:r>
              <a:rPr lang="en-US" sz="1300" i="1" dirty="0"/>
              <a:t> de middleware , </a:t>
            </a:r>
            <a:r>
              <a:rPr lang="en-US" sz="1300" i="1" dirty="0" err="1"/>
              <a:t>barramento</a:t>
            </a:r>
            <a:r>
              <a:rPr lang="en-US" sz="1300" i="1" dirty="0"/>
              <a:t> de </a:t>
            </a:r>
            <a:r>
              <a:rPr lang="en-US" sz="1300" i="1" dirty="0" err="1"/>
              <a:t>serviço</a:t>
            </a:r>
            <a:r>
              <a:rPr lang="en-US" sz="1300" i="1" dirty="0"/>
              <a:t>(ESB) e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07200"/>
            <a:ext cx="865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Gestor de TI e o Perfil</a:t>
            </a:r>
            <a:b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</a:br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5146764"/>
            <a:ext cx="8657864" cy="1307993"/>
          </a:xfrm>
        </p:spPr>
        <p:txBody>
          <a:bodyPr>
            <a:normAutofit fontScale="47500" lnSpcReduction="20000"/>
          </a:bodyPr>
          <a:lstStyle/>
          <a:p>
            <a:pPr algn="ctr">
              <a:buFontTx/>
              <a:buChar char="-"/>
            </a:pPr>
            <a:r>
              <a:rPr lang="pt-BR" sz="3600" b="1" i="0" dirty="0">
                <a:effectLst/>
                <a:latin typeface="Glassdoor Sans"/>
              </a:rPr>
              <a:t>Desenvolvedor Trainee</a:t>
            </a:r>
            <a:r>
              <a:rPr lang="pt-BR" sz="3600" b="1" dirty="0">
                <a:latin typeface="Glassdoor Sans"/>
              </a:rPr>
              <a:t>, ou Junior:</a:t>
            </a:r>
            <a:r>
              <a:rPr lang="pt-BR" sz="3600" b="1" i="0" dirty="0">
                <a:effectLst/>
                <a:latin typeface="Glassdoor Sans"/>
              </a:rPr>
              <a:t> R$2.800,00 - R$4.000,00 </a:t>
            </a:r>
            <a:r>
              <a:rPr lang="pt-BR" sz="3600" b="1" dirty="0">
                <a:latin typeface="Glassdoor Sans"/>
              </a:rPr>
              <a:t>por mês </a:t>
            </a:r>
            <a:r>
              <a:rPr lang="pt-BR" sz="2400" b="1" i="0" dirty="0">
                <a:effectLst/>
                <a:latin typeface="Glassdoor Sans"/>
              </a:rPr>
              <a:t>(</a:t>
            </a:r>
            <a:r>
              <a:rPr lang="pt-BR" sz="2400" b="1" i="0" dirty="0" err="1">
                <a:effectLst/>
                <a:latin typeface="Glassdoor Sans"/>
              </a:rPr>
              <a:t>Ibraflex</a:t>
            </a:r>
            <a:r>
              <a:rPr lang="pt-BR" sz="2400" b="1" i="0" dirty="0">
                <a:effectLst/>
                <a:latin typeface="Glassdoor Sans"/>
              </a:rPr>
              <a:t>-Chapecó-</a:t>
            </a:r>
            <a:r>
              <a:rPr lang="pt-BR" sz="2400" b="1" i="0" dirty="0" err="1">
                <a:effectLst/>
                <a:latin typeface="Glassdoor Sans"/>
              </a:rPr>
              <a:t>Glassdoor</a:t>
            </a:r>
            <a:r>
              <a:rPr lang="pt-BR" sz="2400" b="1" i="0" dirty="0">
                <a:effectLst/>
                <a:latin typeface="Glassdoor Sans"/>
              </a:rPr>
              <a:t>)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latin typeface="Glassdoor Sans"/>
              </a:rPr>
              <a:t>Fevereiro/2025</a:t>
            </a:r>
            <a:r>
              <a:rPr lang="pt-BR" sz="4400" b="1" i="0" dirty="0">
                <a:effectLst/>
                <a:latin typeface="Glassdoor Sans"/>
              </a:rPr>
              <a:t> </a:t>
            </a:r>
          </a:p>
          <a:p>
            <a:pPr algn="ctr">
              <a:buFontTx/>
              <a:buChar char="-"/>
            </a:pPr>
            <a:endParaRPr lang="pt-BR" sz="4400" b="1" i="1" dirty="0"/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380AE-F0C5-9B61-D3E1-8FC1E28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38" y="1803576"/>
            <a:ext cx="5471634" cy="226333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6C03FA-E815-47D5-B695-2A45F1067A8D}"/>
              </a:ext>
            </a:extLst>
          </p:cNvPr>
          <p:cNvSpPr/>
          <p:nvPr/>
        </p:nvSpPr>
        <p:spPr>
          <a:xfrm>
            <a:off x="1106977" y="3544862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9420C-392C-1925-B32C-B301A0FAEF99}"/>
              </a:ext>
            </a:extLst>
          </p:cNvPr>
          <p:cNvSpPr txBox="1"/>
          <p:nvPr/>
        </p:nvSpPr>
        <p:spPr>
          <a:xfrm>
            <a:off x="6449742" y="3650077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Universidades Mercado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014C3B-A540-3FD5-8673-54DD26E19972}"/>
              </a:ext>
            </a:extLst>
          </p:cNvPr>
          <p:cNvSpPr/>
          <p:nvPr/>
        </p:nvSpPr>
        <p:spPr>
          <a:xfrm>
            <a:off x="1106977" y="2700953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EB6C63-DDEE-55CD-D7CD-2532C5E1E620}"/>
              </a:ext>
            </a:extLst>
          </p:cNvPr>
          <p:cNvSpPr txBox="1"/>
          <p:nvPr/>
        </p:nvSpPr>
        <p:spPr>
          <a:xfrm>
            <a:off x="6542339" y="2771326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Existentes no Mercado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523F-8C79-9F26-E847-880D4288018F}"/>
              </a:ext>
            </a:extLst>
          </p:cNvPr>
          <p:cNvSpPr/>
          <p:nvPr/>
        </p:nvSpPr>
        <p:spPr>
          <a:xfrm>
            <a:off x="1106977" y="2317945"/>
            <a:ext cx="7056940" cy="347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66605-AD40-0FD9-29D3-C7BB82156137}"/>
              </a:ext>
            </a:extLst>
          </p:cNvPr>
          <p:cNvSpPr txBox="1"/>
          <p:nvPr/>
        </p:nvSpPr>
        <p:spPr>
          <a:xfrm>
            <a:off x="4919242" y="2314028"/>
            <a:ext cx="339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Expertise atualizada em Saúde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3868FC-F80E-4481-23F5-94518A815818}"/>
              </a:ext>
            </a:extLst>
          </p:cNvPr>
          <p:cNvSpPr/>
          <p:nvPr/>
        </p:nvSpPr>
        <p:spPr>
          <a:xfrm>
            <a:off x="655564" y="2683360"/>
            <a:ext cx="7998107" cy="21925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3A1C2-B8C8-1669-45FA-DF6FB1D486B2}"/>
              </a:ext>
            </a:extLst>
          </p:cNvPr>
          <p:cNvSpPr txBox="1"/>
          <p:nvPr/>
        </p:nvSpPr>
        <p:spPr>
          <a:xfrm>
            <a:off x="490329" y="4457359"/>
            <a:ext cx="31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Administrar Talentos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860B7CB-3BBC-CDC3-B69B-8D4FD11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A72875B9-F7B2-52DE-B168-2ECCB1339A4E}"/>
              </a:ext>
            </a:extLst>
          </p:cNvPr>
          <p:cNvSpPr/>
          <p:nvPr/>
        </p:nvSpPr>
        <p:spPr>
          <a:xfrm rot="5400000">
            <a:off x="195219" y="4368261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1B230B78-8079-7AEE-F194-C89B9C0F72B4}"/>
              </a:ext>
            </a:extLst>
          </p:cNvPr>
          <p:cNvSpPr/>
          <p:nvPr/>
        </p:nvSpPr>
        <p:spPr>
          <a:xfrm rot="16037579">
            <a:off x="7973258" y="3714690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3B31580D-A7EF-CE04-1279-744E44942AB8}"/>
              </a:ext>
            </a:extLst>
          </p:cNvPr>
          <p:cNvSpPr/>
          <p:nvPr/>
        </p:nvSpPr>
        <p:spPr>
          <a:xfrm rot="10800000">
            <a:off x="6065680" y="1743604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CF6CF-F632-50D3-B324-CDF342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30D16-6817-09ED-42C9-AD543FE2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445" y="1188637"/>
            <a:ext cx="4389533" cy="1597228"/>
          </a:xfrm>
        </p:spPr>
        <p:txBody>
          <a:bodyPr>
            <a:normAutofit/>
          </a:bodyPr>
          <a:lstStyle/>
          <a:p>
            <a:r>
              <a:rPr lang="pt-BR" sz="3600" b="1">
                <a:latin typeface="wfont_2e4939_6f7a5545f5df428c83b5d6af186eca87"/>
              </a:rPr>
              <a:t>Vice-presidência de Apoio e Infraestrutura</a:t>
            </a:r>
            <a:endParaRPr lang="pt-BR" sz="3600" b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07A0B-A525-B186-70D5-F0CEA3D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ALVF – Associação Hospitalar Lenoir Vargas Ferreira</a:t>
            </a:r>
          </a:p>
        </p:txBody>
      </p:sp>
      <p:pic>
        <p:nvPicPr>
          <p:cNvPr id="5" name="Imagem 4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6995072-0722-B22C-9C5D-70528312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7" y="2739331"/>
            <a:ext cx="2650489" cy="145649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6773A-070B-65AB-FBB7-23F92196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2998278"/>
            <a:ext cx="3321177" cy="272819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>
                <a:latin typeface="wfont_2e4939_6f7a5545f5df428c83b5d6af186eca87"/>
              </a:rPr>
              <a:t>Vice-presidente: </a:t>
            </a:r>
            <a:r>
              <a:rPr lang="pt-BR" sz="1700" b="1" dirty="0">
                <a:latin typeface="wfont_2e4939_810417c1ed7845d798a58c19c12c0f7e"/>
              </a:rPr>
              <a:t>Mauro </a:t>
            </a:r>
            <a:r>
              <a:rPr lang="pt-BR" sz="1700" b="1">
                <a:latin typeface="wfont_2e4939_810417c1ed7845d798a58c19c12c0f7e"/>
              </a:rPr>
              <a:t>Concatto</a:t>
            </a:r>
            <a:endParaRPr lang="pt-BR" sz="1700" b="1" dirty="0">
              <a:latin typeface="wfont_2e4939_6f7a5545f5df428c83b5d6af186eca8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/>
              <a:t>Como adjunto (para este projeto): </a:t>
            </a:r>
            <a:r>
              <a:rPr lang="pt-BR" sz="1700" b="1" dirty="0"/>
              <a:t>Radamés Pereira (autor)</a:t>
            </a:r>
          </a:p>
        </p:txBody>
      </p:sp>
    </p:spTree>
    <p:extLst>
      <p:ext uri="{BB962C8B-B14F-4D97-AF65-F5344CB8AC3E}">
        <p14:creationId xmlns:p14="http://schemas.microsoft.com/office/powerpoint/2010/main" val="189357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2" y="5706043"/>
            <a:ext cx="7750628" cy="8073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5400" dirty="0"/>
              <a:t>Obrigado!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71AF6-4747-2ADB-6C56-05511CB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815" y="1247721"/>
            <a:ext cx="5868365" cy="362884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ALVF – </a:t>
            </a:r>
            <a:r>
              <a:rPr lang="en-US" sz="1800" b="1" dirty="0" err="1">
                <a:solidFill>
                  <a:schemeClr val="tx1"/>
                </a:solidFill>
              </a:rPr>
              <a:t>Associação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Hospitalar</a:t>
            </a:r>
            <a:r>
              <a:rPr lang="en-US" sz="1800" b="1" dirty="0">
                <a:solidFill>
                  <a:schemeClr val="tx1"/>
                </a:solidFill>
              </a:rPr>
              <a:t> Lenoir Vargas Ferreira</a:t>
            </a:r>
          </a:p>
        </p:txBody>
      </p:sp>
      <p:pic>
        <p:nvPicPr>
          <p:cNvPr id="6" name="Imagem 5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9C11B3B3-FEB6-A5E1-FA10-FE700D4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25" y="344631"/>
            <a:ext cx="1469143" cy="807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AB9888-E8BC-DE83-9758-9B40B6D3DDFC}"/>
              </a:ext>
            </a:extLst>
          </p:cNvPr>
          <p:cNvGraphicFramePr>
            <a:graphicFrameLocks noGrp="1"/>
          </p:cNvGraphicFramePr>
          <p:nvPr/>
        </p:nvGraphicFramePr>
        <p:xfrm>
          <a:off x="2271527" y="1669230"/>
          <a:ext cx="46009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14">
                  <a:extLst>
                    <a:ext uri="{9D8B030D-6E8A-4147-A177-3AD203B41FA5}">
                      <a16:colId xmlns:a16="http://schemas.microsoft.com/office/drawing/2014/main" val="2702559546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370822770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4089242472"/>
                    </a:ext>
                  </a:extLst>
                </a:gridCol>
              </a:tblGrid>
              <a:tr h="361311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Diretoria Executiva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Damo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Concatto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Apoio e Infraestrutura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Estratégica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Izelda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Teresinha Oro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 Qualidade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Euzébio Miguel Both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Administração e Finanças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Douglas Braun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Membros do Conselho Delegado de Administração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Ingon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Rodrigues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Gelson Dalla Costa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Celestino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Scatolin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Clair Sérgio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Rodegheri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Diógenes Lang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Marcelo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Zolet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Radamés Pereira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Valdecir Filippi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Chiella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Nilton César Orlandi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Aribert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Bertoncelli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Mário Miranda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Licenciado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Membros do Conselho Fiscal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Vilmar Luiz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Mattiello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Presidente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Nelson Cortina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Nery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Balena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Filho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Janete Volpato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Suplente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Mauro Damo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Euzebio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Miguel Both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</a:p>
                    <a:p>
                      <a:br>
                        <a:rPr lang="pt-BR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91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2CC27C-2E8F-6CC9-F4AA-5EEC609D58ED}"/>
              </a:ext>
            </a:extLst>
          </p:cNvPr>
          <p:cNvSpPr txBox="1"/>
          <p:nvPr/>
        </p:nvSpPr>
        <p:spPr>
          <a:xfrm>
            <a:off x="633072" y="678130"/>
            <a:ext cx="7875305" cy="91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Conselho</a:t>
            </a:r>
            <a: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Administração</a:t>
            </a:r>
            <a:endParaRPr lang="en-US" sz="36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90D2AFA-4718-DD6F-27EC-760943E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5FDE6-ABA1-4E48-CD50-834D53E9D805}"/>
              </a:ext>
            </a:extLst>
          </p:cNvPr>
          <p:cNvSpPr txBox="1"/>
          <p:nvPr/>
        </p:nvSpPr>
        <p:spPr>
          <a:xfrm>
            <a:off x="1203117" y="1600240"/>
            <a:ext cx="3604254" cy="478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300" dirty="0" err="1">
                <a:solidFill>
                  <a:schemeClr val="tx2"/>
                </a:solidFill>
              </a:rPr>
              <a:t>Ingon</a:t>
            </a:r>
            <a:r>
              <a:rPr lang="en-US" sz="4300" dirty="0">
                <a:solidFill>
                  <a:schemeClr val="tx2"/>
                </a:solidFill>
              </a:rPr>
              <a:t> Luiz Rodrigues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Gelson Dalla Costa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Vice-</a:t>
            </a:r>
            <a:r>
              <a:rPr lang="en-US" sz="3500" i="1" dirty="0" err="1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Celestino </a:t>
            </a:r>
            <a:r>
              <a:rPr lang="en-US" sz="4200" dirty="0" err="1">
                <a:solidFill>
                  <a:schemeClr val="tx2"/>
                </a:solidFill>
              </a:rPr>
              <a:t>Scatolin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 err="1">
                <a:solidFill>
                  <a:schemeClr val="tx2"/>
                </a:solidFill>
              </a:rPr>
              <a:t>Secretário</a:t>
            </a:r>
            <a:endParaRPr lang="en-US" sz="3500" i="1" dirty="0">
              <a:solidFill>
                <a:schemeClr val="tx2"/>
              </a:solidFill>
            </a:endParaRP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Clair Sérgio </a:t>
            </a:r>
            <a:r>
              <a:rPr lang="en-US" sz="4200" dirty="0" err="1">
                <a:solidFill>
                  <a:schemeClr val="tx2"/>
                </a:solidFill>
              </a:rPr>
              <a:t>Rodegheri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Diógenes</a:t>
            </a:r>
            <a:r>
              <a:rPr lang="en-US" sz="4200" dirty="0">
                <a:solidFill>
                  <a:schemeClr val="tx2"/>
                </a:solidFill>
              </a:rPr>
              <a:t> Lang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Marcelo </a:t>
            </a:r>
            <a:r>
              <a:rPr lang="en-US" sz="4200" dirty="0" err="1">
                <a:solidFill>
                  <a:schemeClr val="tx2"/>
                </a:solidFill>
              </a:rPr>
              <a:t>Zolet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Radamés Pereira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Valdecir</a:t>
            </a:r>
            <a:r>
              <a:rPr lang="en-US" sz="4200" dirty="0">
                <a:solidFill>
                  <a:schemeClr val="tx2"/>
                </a:solidFill>
              </a:rPr>
              <a:t> Filippi </a:t>
            </a:r>
            <a:r>
              <a:rPr lang="en-US" sz="4200" dirty="0" err="1">
                <a:solidFill>
                  <a:schemeClr val="tx2"/>
                </a:solidFill>
              </a:rPr>
              <a:t>Chiella</a:t>
            </a:r>
            <a:endParaRPr lang="en-US" sz="4200" dirty="0">
              <a:solidFill>
                <a:schemeClr val="tx2"/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FE9EF-DAA7-22B7-6FD7-4525F8AAAA80}"/>
              </a:ext>
            </a:extLst>
          </p:cNvPr>
          <p:cNvSpPr txBox="1"/>
          <p:nvPr/>
        </p:nvSpPr>
        <p:spPr>
          <a:xfrm>
            <a:off x="4807371" y="1595945"/>
            <a:ext cx="31264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Nilton César Orlandi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Aribert Luiz 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Bertoncelli</a:t>
            </a:r>
            <a:endParaRPr lang="en-US" sz="2000" b="0" i="0" dirty="0">
              <a:solidFill>
                <a:schemeClr val="tx2"/>
              </a:solidFill>
              <a:effectLst/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Mário Miranda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Reinaldo Fernandes Lopes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Licenciado</a:t>
            </a:r>
            <a:endParaRPr lang="pt-BR" sz="17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57" y="2373832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na ALVF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B7941B-A116-66F2-2341-2F2253E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96A41-6702-BC70-77E9-8CF4ED9E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06119" y="832351"/>
            <a:ext cx="253788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 dirty="0">
                <a:solidFill>
                  <a:schemeClr val="dk2"/>
                </a:solidFill>
              </a:rPr>
              <a:t>Cenário da Saúde para 2030/2070</a:t>
            </a:r>
            <a:endParaRPr sz="2800"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19DA266-401F-FDB8-AC7F-3C2536518460}"/>
              </a:ext>
            </a:extLst>
          </p:cNvPr>
          <p:cNvSpPr/>
          <p:nvPr/>
        </p:nvSpPr>
        <p:spPr>
          <a:xfrm>
            <a:off x="2233914" y="963699"/>
            <a:ext cx="4386826" cy="1050295"/>
          </a:xfrm>
          <a:prstGeom prst="round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B482A5A-057B-BE91-FDB3-BAD365389A1A}"/>
              </a:ext>
            </a:extLst>
          </p:cNvPr>
          <p:cNvSpPr/>
          <p:nvPr/>
        </p:nvSpPr>
        <p:spPr>
          <a:xfrm>
            <a:off x="6811382" y="963700"/>
            <a:ext cx="2104090" cy="2555003"/>
          </a:xfrm>
          <a:prstGeom prst="wedgeRoundRectCallout">
            <a:avLst>
              <a:gd name="adj1" fmla="val -90141"/>
              <a:gd name="adj2" fmla="val -2714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 da ALVF.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E88BC78-706A-2E48-DDB2-97867729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4C35-2438-9D78-98C6-3A091015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1BEF4-62D8-8F83-4B4E-91D96D1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10" y="1123628"/>
            <a:ext cx="5715798" cy="4610743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E9FF92B2-9BF0-C912-FCA7-FDFD6198B58B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B46DA5-D943-2416-110F-C52BB0F6E35F}"/>
              </a:ext>
            </a:extLst>
          </p:cNvPr>
          <p:cNvSpPr txBox="1"/>
          <p:nvPr/>
        </p:nvSpPr>
        <p:spPr>
          <a:xfrm>
            <a:off x="6041983" y="2334650"/>
            <a:ext cx="119497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Subcomitê </a:t>
            </a:r>
            <a:r>
              <a:rPr lang="pt-BR" sz="12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Governança, Gestão Tecnológica e Inovação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6934C-D3D9-922C-E8A9-737BD719A809}"/>
              </a:ext>
            </a:extLst>
          </p:cNvPr>
          <p:cNvSpPr txBox="1"/>
          <p:nvPr/>
        </p:nvSpPr>
        <p:spPr>
          <a:xfrm>
            <a:off x="53808" y="165673"/>
            <a:ext cx="9028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33333"/>
                </a:solidFill>
                <a:latin typeface="trebuchet ms" panose="020B0603020202020204" pitchFamily="34" charset="0"/>
              </a:rPr>
              <a:t>Criação de Subcomitê </a:t>
            </a:r>
            <a:r>
              <a:rPr lang="pt-BR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400" b="1" dirty="0"/>
              <a:t>Governança, Gestão Tecnológica e Inovação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D50E983-9FD4-DD44-6F0B-14B6F3BB79A7}"/>
              </a:ext>
            </a:extLst>
          </p:cNvPr>
          <p:cNvSpPr/>
          <p:nvPr/>
        </p:nvSpPr>
        <p:spPr>
          <a:xfrm rot="10800000">
            <a:off x="5347503" y="2588566"/>
            <a:ext cx="694479" cy="507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7B50B9-BCE3-A5D4-316F-EB717B320F4D}"/>
              </a:ext>
            </a:extLst>
          </p:cNvPr>
          <p:cNvSpPr txBox="1"/>
          <p:nvPr/>
        </p:nvSpPr>
        <p:spPr>
          <a:xfrm>
            <a:off x="278840" y="5962032"/>
            <a:ext cx="869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Ernst &amp; Young (EY) sugere que os conselhos de administração considerem a criação de subcomitês focados em IA para apoiar o uso eficaz e ético dessa tecnologia.</a:t>
            </a:r>
            <a:endParaRPr lang="pt-BR" dirty="0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7E14CF9-AA2A-B556-B17D-8ABE89B2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012" y="6470899"/>
            <a:ext cx="3086100" cy="365125"/>
          </a:xfrm>
        </p:spPr>
        <p:txBody>
          <a:bodyPr/>
          <a:lstStyle/>
          <a:p>
            <a:r>
              <a:rPr lang="pt-BR" dirty="0"/>
              <a:t>ALVF – 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08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BCBF-C606-3ADD-BCED-697AA34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379AB7-DB28-3556-DAD7-89E69759CC5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FCFB64-E233-F04A-3D80-AB32478FE46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800" b="1" dirty="0"/>
              <a:t>Governança, Gestão Tecnológica e Inovação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48862-2EBA-2D54-076E-B9799442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1A8AEDFF-6C03-B163-5184-36CE3DD2F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983171"/>
              </p:ext>
            </p:extLst>
          </p:nvPr>
        </p:nvGraphicFramePr>
        <p:xfrm>
          <a:off x="278840" y="1362863"/>
          <a:ext cx="8691540" cy="508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52451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anja Vermelho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1555</Words>
  <Application>Microsoft Office PowerPoint</Application>
  <PresentationFormat>Apresentação na tela (4:3)</PresentationFormat>
  <Paragraphs>177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Aptos</vt:lpstr>
      <vt:lpstr>Aptos Display</vt:lpstr>
      <vt:lpstr>Arial</vt:lpstr>
      <vt:lpstr>Glassdoor Sans</vt:lpstr>
      <vt:lpstr>Poppins 1 Semi-Bold</vt:lpstr>
      <vt:lpstr>trebuchet ms</vt:lpstr>
      <vt:lpstr>wfont_2e4939_6f7a5545f5df428c83b5d6af186eca87</vt:lpstr>
      <vt:lpstr>wfont_2e4939_810417c1ed7845d798a58c19c12c0f7e</vt:lpstr>
      <vt:lpstr>Wingdings</vt:lpstr>
      <vt:lpstr>Tema do Office</vt:lpstr>
      <vt:lpstr>Estrutura para Tecnologia da Informação na ALVF Associação Lenoir Vargas Ferreira</vt:lpstr>
      <vt:lpstr>Vice-presidência de Apoio e Infraestrutura</vt:lpstr>
      <vt:lpstr>Apresentação do PowerPoint</vt:lpstr>
      <vt:lpstr>Objetivo da Apresentação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Estudo para a Governança e Organização da STI na ALVF</vt:lpstr>
      <vt:lpstr>Apresentação do PowerPoint</vt:lpstr>
      <vt:lpstr>Responsabilidades</vt:lpstr>
      <vt:lpstr>Apresentação do PowerPoint</vt:lpstr>
      <vt:lpstr>Funções e Responsabilidades:</vt:lpstr>
      <vt:lpstr>Funções e Responsabilidades: </vt:lpstr>
      <vt:lpstr>Gestor de TI e o Perfil Desenvolvedor</vt:lpstr>
      <vt:lpstr>Exemplos de Arranjos Físicos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18</cp:revision>
  <dcterms:created xsi:type="dcterms:W3CDTF">2013-01-27T09:14:16Z</dcterms:created>
  <dcterms:modified xsi:type="dcterms:W3CDTF">2025-03-05T19:52:54Z</dcterms:modified>
  <cp:category/>
</cp:coreProperties>
</file>