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49"/>
  </p:notesMasterIdLst>
  <p:sldIdLst>
    <p:sldId id="256" r:id="rId2"/>
    <p:sldId id="257" r:id="rId3"/>
    <p:sldId id="264" r:id="rId4"/>
    <p:sldId id="258" r:id="rId5"/>
    <p:sldId id="335" r:id="rId6"/>
    <p:sldId id="357" r:id="rId7"/>
    <p:sldId id="336" r:id="rId8"/>
    <p:sldId id="306" r:id="rId9"/>
    <p:sldId id="360" r:id="rId10"/>
    <p:sldId id="361" r:id="rId11"/>
    <p:sldId id="363" r:id="rId12"/>
    <p:sldId id="365" r:id="rId13"/>
    <p:sldId id="366" r:id="rId14"/>
    <p:sldId id="307" r:id="rId15"/>
    <p:sldId id="358" r:id="rId16"/>
    <p:sldId id="308" r:id="rId17"/>
    <p:sldId id="394" r:id="rId18"/>
    <p:sldId id="395" r:id="rId19"/>
    <p:sldId id="396" r:id="rId20"/>
    <p:sldId id="397" r:id="rId21"/>
    <p:sldId id="310" r:id="rId22"/>
    <p:sldId id="398" r:id="rId23"/>
    <p:sldId id="391" r:id="rId24"/>
    <p:sldId id="392" r:id="rId25"/>
    <p:sldId id="312" r:id="rId26"/>
    <p:sldId id="313" r:id="rId27"/>
    <p:sldId id="314" r:id="rId28"/>
    <p:sldId id="315" r:id="rId29"/>
    <p:sldId id="393" r:id="rId30"/>
    <p:sldId id="375" r:id="rId31"/>
    <p:sldId id="377" r:id="rId32"/>
    <p:sldId id="378" r:id="rId33"/>
    <p:sldId id="382" r:id="rId34"/>
    <p:sldId id="383" r:id="rId35"/>
    <p:sldId id="384" r:id="rId36"/>
    <p:sldId id="385" r:id="rId37"/>
    <p:sldId id="386" r:id="rId38"/>
    <p:sldId id="389" r:id="rId39"/>
    <p:sldId id="390" r:id="rId40"/>
    <p:sldId id="260" r:id="rId41"/>
    <p:sldId id="261" r:id="rId42"/>
    <p:sldId id="401" r:id="rId43"/>
    <p:sldId id="402" r:id="rId44"/>
    <p:sldId id="400" r:id="rId45"/>
    <p:sldId id="403" r:id="rId46"/>
    <p:sldId id="404" r:id="rId47"/>
    <p:sldId id="262" r:id="rId4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651" autoAdjust="0"/>
    <p:restoredTop sz="94660"/>
  </p:normalViewPr>
  <p:slideViewPr>
    <p:cSldViewPr snapToGrid="0" snapToObjects="1">
      <p:cViewPr varScale="1">
        <p:scale>
          <a:sx n="66" d="100"/>
          <a:sy n="66" d="100"/>
        </p:scale>
        <p:origin x="1277"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B5A42-DD6D-427F-9E4B-B68C3A437AF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5469539-2847-4E1E-B4DE-C803CC427543}">
      <dgm:prSet/>
      <dgm:spPr/>
      <dgm:t>
        <a:bodyPr/>
        <a:lstStyle/>
        <a:p>
          <a:r>
            <a:rPr lang="en-US" dirty="0"/>
            <a:t>- </a:t>
          </a:r>
          <a:r>
            <a:rPr lang="en-US" dirty="0" err="1"/>
            <a:t>Sumário</a:t>
          </a:r>
          <a:r>
            <a:rPr lang="en-US" dirty="0"/>
            <a:t> das </a:t>
          </a:r>
          <a:r>
            <a:rPr lang="en-US" dirty="0" err="1"/>
            <a:t>principais</a:t>
          </a:r>
          <a:r>
            <a:rPr lang="en-US" dirty="0"/>
            <a:t> </a:t>
          </a:r>
          <a:r>
            <a:rPr lang="en-US" dirty="0" err="1"/>
            <a:t>ideias</a:t>
          </a:r>
          <a:r>
            <a:rPr lang="en-US" dirty="0"/>
            <a:t> </a:t>
          </a:r>
          <a:r>
            <a:rPr lang="en-US" dirty="0" err="1"/>
            <a:t>apresentadas</a:t>
          </a:r>
          <a:r>
            <a:rPr lang="en-US" dirty="0"/>
            <a:t>:</a:t>
          </a:r>
        </a:p>
        <a:p>
          <a:endParaRPr lang="en-US" dirty="0"/>
        </a:p>
        <a:p>
          <a:endParaRPr lang="en-US" dirty="0"/>
        </a:p>
        <a:p>
          <a:endParaRPr lang="en-US" dirty="0"/>
        </a:p>
        <a:p>
          <a:endParaRPr lang="en-US" dirty="0"/>
        </a:p>
      </dgm:t>
    </dgm:pt>
    <dgm:pt modelId="{E737FF30-4F2D-4705-BAE6-6E617A7D540B}" type="parTrans" cxnId="{32AD61DC-521F-4272-9F1F-0D89560E8E3F}">
      <dgm:prSet/>
      <dgm:spPr/>
      <dgm:t>
        <a:bodyPr/>
        <a:lstStyle/>
        <a:p>
          <a:endParaRPr lang="en-US"/>
        </a:p>
      </dgm:t>
    </dgm:pt>
    <dgm:pt modelId="{D52DB3D6-B790-4895-9AE5-3146BC21DCE7}" type="sibTrans" cxnId="{32AD61DC-521F-4272-9F1F-0D89560E8E3F}">
      <dgm:prSet/>
      <dgm:spPr/>
      <dgm:t>
        <a:bodyPr/>
        <a:lstStyle/>
        <a:p>
          <a:endParaRPr lang="en-US"/>
        </a:p>
      </dgm:t>
    </dgm:pt>
    <dgm:pt modelId="{0AC3BEC9-1BBE-4FC6-B4CB-93CE6AA09638}">
      <dgm:prSet/>
      <dgm:spPr/>
      <dgm:t>
        <a:bodyPr/>
        <a:lstStyle/>
        <a:p>
          <a:r>
            <a:rPr lang="en-US" dirty="0"/>
            <a:t>- </a:t>
          </a:r>
          <a:r>
            <a:rPr lang="en-US" dirty="0" err="1"/>
            <a:t>Etapas</a:t>
          </a:r>
          <a:r>
            <a:rPr lang="en-US" dirty="0"/>
            <a:t> </a:t>
          </a:r>
          <a:r>
            <a:rPr lang="en-US" dirty="0" err="1"/>
            <a:t>futuras</a:t>
          </a:r>
          <a:r>
            <a:rPr lang="en-US" dirty="0"/>
            <a:t>:</a:t>
          </a:r>
        </a:p>
        <a:p>
          <a:endParaRPr lang="en-US" dirty="0"/>
        </a:p>
        <a:p>
          <a:endParaRPr lang="en-US" dirty="0"/>
        </a:p>
        <a:p>
          <a:endParaRPr lang="en-US" dirty="0"/>
        </a:p>
        <a:p>
          <a:endParaRPr lang="en-US" dirty="0"/>
        </a:p>
      </dgm:t>
    </dgm:pt>
    <dgm:pt modelId="{B2C7CB8E-A61D-4AB8-B856-98E8CD8A26D7}" type="parTrans" cxnId="{258EA327-A171-4496-98BB-9793AE87B7EF}">
      <dgm:prSet/>
      <dgm:spPr/>
      <dgm:t>
        <a:bodyPr/>
        <a:lstStyle/>
        <a:p>
          <a:endParaRPr lang="en-US"/>
        </a:p>
      </dgm:t>
    </dgm:pt>
    <dgm:pt modelId="{34454D74-F21F-43EB-9F87-8145C62A8F57}" type="sibTrans" cxnId="{258EA327-A171-4496-98BB-9793AE87B7EF}">
      <dgm:prSet/>
      <dgm:spPr/>
      <dgm:t>
        <a:bodyPr/>
        <a:lstStyle/>
        <a:p>
          <a:endParaRPr lang="en-US"/>
        </a:p>
      </dgm:t>
    </dgm:pt>
    <dgm:pt modelId="{96AFE799-5D28-4A99-B5EA-82DFE3234953}" type="pres">
      <dgm:prSet presAssocID="{FF9B5A42-DD6D-427F-9E4B-B68C3A437AFF}" presName="linear" presStyleCnt="0">
        <dgm:presLayoutVars>
          <dgm:animLvl val="lvl"/>
          <dgm:resizeHandles val="exact"/>
        </dgm:presLayoutVars>
      </dgm:prSet>
      <dgm:spPr/>
    </dgm:pt>
    <dgm:pt modelId="{263353A6-6CCD-4083-940E-6FCF8FA324FB}" type="pres">
      <dgm:prSet presAssocID="{C5469539-2847-4E1E-B4DE-C803CC427543}" presName="parentText" presStyleLbl="node1" presStyleIdx="0" presStyleCnt="2">
        <dgm:presLayoutVars>
          <dgm:chMax val="0"/>
          <dgm:bulletEnabled val="1"/>
        </dgm:presLayoutVars>
      </dgm:prSet>
      <dgm:spPr/>
    </dgm:pt>
    <dgm:pt modelId="{C8AEBF1A-FD48-42E2-9B97-3A1C6B36C3F6}" type="pres">
      <dgm:prSet presAssocID="{D52DB3D6-B790-4895-9AE5-3146BC21DCE7}" presName="spacer" presStyleCnt="0"/>
      <dgm:spPr/>
    </dgm:pt>
    <dgm:pt modelId="{5620E434-E9C0-4CF6-AB3C-27246F69934D}" type="pres">
      <dgm:prSet presAssocID="{0AC3BEC9-1BBE-4FC6-B4CB-93CE6AA09638}" presName="parentText" presStyleLbl="node1" presStyleIdx="1" presStyleCnt="2" custLinFactY="54969" custLinFactNeighborY="100000">
        <dgm:presLayoutVars>
          <dgm:chMax val="0"/>
          <dgm:bulletEnabled val="1"/>
        </dgm:presLayoutVars>
      </dgm:prSet>
      <dgm:spPr/>
    </dgm:pt>
  </dgm:ptLst>
  <dgm:cxnLst>
    <dgm:cxn modelId="{258EA327-A171-4496-98BB-9793AE87B7EF}" srcId="{FF9B5A42-DD6D-427F-9E4B-B68C3A437AFF}" destId="{0AC3BEC9-1BBE-4FC6-B4CB-93CE6AA09638}" srcOrd="1" destOrd="0" parTransId="{B2C7CB8E-A61D-4AB8-B856-98E8CD8A26D7}" sibTransId="{34454D74-F21F-43EB-9F87-8145C62A8F57}"/>
    <dgm:cxn modelId="{01836258-B217-49F0-8301-11700B3D895F}" type="presOf" srcId="{C5469539-2847-4E1E-B4DE-C803CC427543}" destId="{263353A6-6CCD-4083-940E-6FCF8FA324FB}" srcOrd="0" destOrd="0" presId="urn:microsoft.com/office/officeart/2005/8/layout/vList2"/>
    <dgm:cxn modelId="{8E8DB0D3-B3AD-4B43-9A43-7539BF4027C4}" type="presOf" srcId="{FF9B5A42-DD6D-427F-9E4B-B68C3A437AFF}" destId="{96AFE799-5D28-4A99-B5EA-82DFE3234953}" srcOrd="0" destOrd="0" presId="urn:microsoft.com/office/officeart/2005/8/layout/vList2"/>
    <dgm:cxn modelId="{32AD61DC-521F-4272-9F1F-0D89560E8E3F}" srcId="{FF9B5A42-DD6D-427F-9E4B-B68C3A437AFF}" destId="{C5469539-2847-4E1E-B4DE-C803CC427543}" srcOrd="0" destOrd="0" parTransId="{E737FF30-4F2D-4705-BAE6-6E617A7D540B}" sibTransId="{D52DB3D6-B790-4895-9AE5-3146BC21DCE7}"/>
    <dgm:cxn modelId="{D8047DF4-1A60-4542-8441-71598FD91DFD}" type="presOf" srcId="{0AC3BEC9-1BBE-4FC6-B4CB-93CE6AA09638}" destId="{5620E434-E9C0-4CF6-AB3C-27246F69934D}" srcOrd="0" destOrd="0" presId="urn:microsoft.com/office/officeart/2005/8/layout/vList2"/>
    <dgm:cxn modelId="{17CD001D-BB9A-4F98-A8DD-CB301AE44521}" type="presParOf" srcId="{96AFE799-5D28-4A99-B5EA-82DFE3234953}" destId="{263353A6-6CCD-4083-940E-6FCF8FA324FB}" srcOrd="0" destOrd="0" presId="urn:microsoft.com/office/officeart/2005/8/layout/vList2"/>
    <dgm:cxn modelId="{962907E8-25DD-4FFE-ACD8-361E99FD6A2C}" type="presParOf" srcId="{96AFE799-5D28-4A99-B5EA-82DFE3234953}" destId="{C8AEBF1A-FD48-42E2-9B97-3A1C6B36C3F6}" srcOrd="1" destOrd="0" presId="urn:microsoft.com/office/officeart/2005/8/layout/vList2"/>
    <dgm:cxn modelId="{C16BF901-2A75-4CA1-BFB3-CE56FEF659BA}" type="presParOf" srcId="{96AFE799-5D28-4A99-B5EA-82DFE3234953}" destId="{5620E434-E9C0-4CF6-AB3C-27246F6993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353A6-6CCD-4083-940E-6FCF8FA324FB}">
      <dsp:nvSpPr>
        <dsp:cNvPr id="0" name=""/>
        <dsp:cNvSpPr/>
      </dsp:nvSpPr>
      <dsp:spPr>
        <a:xfrm>
          <a:off x="0" y="87562"/>
          <a:ext cx="7903028" cy="18696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Sumário</a:t>
          </a:r>
          <a:r>
            <a:rPr lang="en-US" sz="1700" kern="1200" dirty="0"/>
            <a:t> das </a:t>
          </a:r>
          <a:r>
            <a:rPr lang="en-US" sz="1700" kern="1200" dirty="0" err="1"/>
            <a:t>principais</a:t>
          </a:r>
          <a:r>
            <a:rPr lang="en-US" sz="1700" kern="1200" dirty="0"/>
            <a:t> </a:t>
          </a:r>
          <a:r>
            <a:rPr lang="en-US" sz="1700" kern="1200" dirty="0" err="1"/>
            <a:t>ideias</a:t>
          </a:r>
          <a:r>
            <a:rPr lang="en-US" sz="1700" kern="1200" dirty="0"/>
            <a:t> </a:t>
          </a:r>
          <a:r>
            <a:rPr lang="en-US" sz="1700" kern="1200" dirty="0" err="1"/>
            <a:t>apresentadas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178831"/>
        <a:ext cx="7720490" cy="1687122"/>
      </dsp:txXfrm>
    </dsp:sp>
    <dsp:sp modelId="{5620E434-E9C0-4CF6-AB3C-27246F69934D}">
      <dsp:nvSpPr>
        <dsp:cNvPr id="0" name=""/>
        <dsp:cNvSpPr/>
      </dsp:nvSpPr>
      <dsp:spPr>
        <a:xfrm>
          <a:off x="0" y="2093746"/>
          <a:ext cx="7903028" cy="18696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Etapas</a:t>
          </a:r>
          <a:r>
            <a:rPr lang="en-US" sz="1700" kern="1200" dirty="0"/>
            <a:t> </a:t>
          </a:r>
          <a:r>
            <a:rPr lang="en-US" sz="1700" kern="1200" dirty="0" err="1"/>
            <a:t>futuras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2185015"/>
        <a:ext cx="7720490" cy="16871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2BE67-18CC-48B6-B0AC-DBB302AA60FE}" type="datetimeFigureOut">
              <a:rPr lang="pt-BR" smtClean="0"/>
              <a:t>10/02/2025</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0BCD5-5165-4284-A521-BA6E692CAFE7}" type="slidenum">
              <a:rPr lang="pt-BR" smtClean="0"/>
              <a:t>‹nº›</a:t>
            </a:fld>
            <a:endParaRPr lang="pt-BR"/>
          </a:p>
        </p:txBody>
      </p:sp>
    </p:spTree>
    <p:extLst>
      <p:ext uri="{BB962C8B-B14F-4D97-AF65-F5344CB8AC3E}">
        <p14:creationId xmlns:p14="http://schemas.microsoft.com/office/powerpoint/2010/main" val="378556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d3d2ac0264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d3d2ac026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51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828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8646BE9C-6B98-C820-22CB-97DC990FF902}"/>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A5B747C7-9295-933C-4329-F31370A30BF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22C29876-857E-8D20-3A38-F83B300238C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11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7CBF6ACC-11CC-4168-8CC4-735DD059556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F694CE0C-1FA8-737C-02E3-C96F43C422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3208A09B-E7D9-A47B-DE14-48D2799A0EE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6892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4DAE432D-93D4-1D12-A0B1-D1145CA2E955}"/>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DDC5AE19-4C90-FFC4-D713-051B3F601F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47A1BE8A-7864-7AB9-9590-F35BAC8CBD6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318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07cedb8ab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25</a:t>
            </a:fld>
            <a:endParaRPr/>
          </a:p>
        </p:txBody>
      </p:sp>
    </p:spTree>
    <p:extLst>
      <p:ext uri="{BB962C8B-B14F-4D97-AF65-F5344CB8AC3E}">
        <p14:creationId xmlns:p14="http://schemas.microsoft.com/office/powerpoint/2010/main" val="4086484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07cedb8ab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207cedb8ab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207cedb8ab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26</a:t>
            </a:fld>
            <a:endParaRPr/>
          </a:p>
        </p:txBody>
      </p:sp>
    </p:spTree>
    <p:extLst>
      <p:ext uri="{BB962C8B-B14F-4D97-AF65-F5344CB8AC3E}">
        <p14:creationId xmlns:p14="http://schemas.microsoft.com/office/powerpoint/2010/main" val="150605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07cedb8ab_0_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2207cedb8ab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2207cedb8ab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27</a:t>
            </a:fld>
            <a:endParaRPr/>
          </a:p>
        </p:txBody>
      </p:sp>
    </p:spTree>
    <p:extLst>
      <p:ext uri="{BB962C8B-B14F-4D97-AF65-F5344CB8AC3E}">
        <p14:creationId xmlns:p14="http://schemas.microsoft.com/office/powerpoint/2010/main" val="4245171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207cedb8ab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2207cedb8ab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207cedb8ab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28</a:t>
            </a:fld>
            <a:endParaRPr/>
          </a:p>
        </p:txBody>
      </p:sp>
    </p:spTree>
    <p:extLst>
      <p:ext uri="{BB962C8B-B14F-4D97-AF65-F5344CB8AC3E}">
        <p14:creationId xmlns:p14="http://schemas.microsoft.com/office/powerpoint/2010/main" val="854748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552826DC-7B2F-E4FC-6665-18F68D4D759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1A6540EF-E1EB-E506-DA0B-BE45ECD02D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F5798792-FD31-AAD2-5300-E9988C09ABE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7176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d3d2ac0264_0_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3d2ac026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6675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A8AFEB93-5F9D-3ADE-0828-BE90FE02FB72}"/>
            </a:ext>
          </a:extLst>
        </p:cNvPr>
        <p:cNvGrpSpPr/>
        <p:nvPr/>
      </p:nvGrpSpPr>
      <p:grpSpPr>
        <a:xfrm>
          <a:off x="0" y="0"/>
          <a:ext cx="0" cy="0"/>
          <a:chOff x="0" y="0"/>
          <a:chExt cx="0" cy="0"/>
        </a:xfrm>
      </p:grpSpPr>
      <p:sp>
        <p:nvSpPr>
          <p:cNvPr id="104" name="Google Shape;104;g2d3d2ac0264_0_197:notes">
            <a:extLst>
              <a:ext uri="{FF2B5EF4-FFF2-40B4-BE49-F238E27FC236}">
                <a16:creationId xmlns:a16="http://schemas.microsoft.com/office/drawing/2014/main" id="{3EDEB8B4-06C4-5EE8-050C-A2E5AE5157A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3d2ac0264_0_197:notes">
            <a:extLst>
              <a:ext uri="{FF2B5EF4-FFF2-40B4-BE49-F238E27FC236}">
                <a16:creationId xmlns:a16="http://schemas.microsoft.com/office/drawing/2014/main" id="{87055EA3-013C-DD5A-39FE-5B9CA74359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628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3d2ac026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3d2ac02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A7020B9C-C4FF-7FF5-7720-90D517ECBFFC}"/>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2CC73234-9247-CFFF-EEA3-328C0F41BEE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8912B9F5-8E53-FE00-EDF3-A195D254D7D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54D5DB0F-72E8-8196-42ED-8A9743DE23D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9</a:t>
            </a:fld>
            <a:endParaRPr/>
          </a:p>
        </p:txBody>
      </p:sp>
    </p:spTree>
    <p:extLst>
      <p:ext uri="{BB962C8B-B14F-4D97-AF65-F5344CB8AC3E}">
        <p14:creationId xmlns:p14="http://schemas.microsoft.com/office/powerpoint/2010/main" val="243931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F40407C3-8EFD-3EC9-F3C0-08A3A6139DBB}"/>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9094963C-BD09-0618-4327-1EC49199EAB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07FAA1C9-E1E9-29CA-8082-CC27D02BA47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2D4E0296-0CAD-A526-E1A0-45ED5DE9245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10</a:t>
            </a:fld>
            <a:endParaRPr/>
          </a:p>
        </p:txBody>
      </p:sp>
    </p:spTree>
    <p:extLst>
      <p:ext uri="{BB962C8B-B14F-4D97-AF65-F5344CB8AC3E}">
        <p14:creationId xmlns:p14="http://schemas.microsoft.com/office/powerpoint/2010/main" val="372263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5F43F4F0-80A3-37E2-B07B-368B766116B7}"/>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0882E190-CB0A-3280-0AD9-AD6C6D13583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111C0A67-4E81-576F-A6DB-00FBA07B61C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E3BE905E-9B2A-BBCE-811D-81A031A774E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11</a:t>
            </a:fld>
            <a:endParaRPr/>
          </a:p>
        </p:txBody>
      </p:sp>
    </p:spTree>
    <p:extLst>
      <p:ext uri="{BB962C8B-B14F-4D97-AF65-F5344CB8AC3E}">
        <p14:creationId xmlns:p14="http://schemas.microsoft.com/office/powerpoint/2010/main" val="275746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622E2808-1147-B9C9-96B1-F99145929139}"/>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6D14B524-078B-7DA6-0D53-27A2A961BDC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328EEF73-B4BE-9D72-DDEC-23635AFAE68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B0BA74CB-BE08-2849-5390-FA14AFABBA1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12</a:t>
            </a:fld>
            <a:endParaRPr/>
          </a:p>
        </p:txBody>
      </p:sp>
    </p:spTree>
    <p:extLst>
      <p:ext uri="{BB962C8B-B14F-4D97-AF65-F5344CB8AC3E}">
        <p14:creationId xmlns:p14="http://schemas.microsoft.com/office/powerpoint/2010/main" val="295308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C49BBDE8-EFB2-B685-7BB1-CC4165B9BE4C}"/>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D44E7F54-B153-10F2-8846-EE8B7E1CCD4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522C754C-B804-C14D-0CF1-FECF6A01B41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F0760FDA-BD88-894A-9D26-38946D33A94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13</a:t>
            </a:fld>
            <a:endParaRPr/>
          </a:p>
        </p:txBody>
      </p:sp>
    </p:spTree>
    <p:extLst>
      <p:ext uri="{BB962C8B-B14F-4D97-AF65-F5344CB8AC3E}">
        <p14:creationId xmlns:p14="http://schemas.microsoft.com/office/powerpoint/2010/main" val="81023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pt-BR"/>
              <a:t>14</a:t>
            </a:fld>
            <a:endParaRPr/>
          </a:p>
        </p:txBody>
      </p:sp>
    </p:spTree>
    <p:extLst>
      <p:ext uri="{BB962C8B-B14F-4D97-AF65-F5344CB8AC3E}">
        <p14:creationId xmlns:p14="http://schemas.microsoft.com/office/powerpoint/2010/main" val="2802357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423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DD1C0-FB7B-984C-D7C3-8AB3FF10B38D}"/>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70AA7798-721F-59F3-C3C1-2CB5FC0B7C8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01039CD-5368-AEA0-CE81-A61AD71258AD}"/>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5" name="Espaço Reservado para Rodapé 4">
            <a:extLst>
              <a:ext uri="{FF2B5EF4-FFF2-40B4-BE49-F238E27FC236}">
                <a16:creationId xmlns:a16="http://schemas.microsoft.com/office/drawing/2014/main" id="{7F90CA4E-C896-3F8E-BDEC-2449A35FA61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116C6E8-C55D-62FD-26EB-989BEFC299F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7369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1DB2B-593D-FBF4-1A05-AEDABA0FF24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54D7328-6A71-313D-CB0C-7F747F0C431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EE1E57-FF8D-BEC5-FC59-7D1E87FACCE1}"/>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5" name="Espaço Reservado para Rodapé 4">
            <a:extLst>
              <a:ext uri="{FF2B5EF4-FFF2-40B4-BE49-F238E27FC236}">
                <a16:creationId xmlns:a16="http://schemas.microsoft.com/office/drawing/2014/main" id="{F789AF4D-90EC-26D5-3614-A827F69111C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F7617023-9D08-C32A-4E5E-BF4765813B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60932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0A5E422-664C-C6BF-DAE6-6EAFF01AB680}"/>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68B6C5E-AAC2-3CF8-7435-5BAD9C1DC875}"/>
              </a:ext>
            </a:extLst>
          </p:cNvPr>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5E9DB5-B137-C7A5-ECCE-4F6C3362D9F3}"/>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5" name="Espaço Reservado para Rodapé 4">
            <a:extLst>
              <a:ext uri="{FF2B5EF4-FFF2-40B4-BE49-F238E27FC236}">
                <a16:creationId xmlns:a16="http://schemas.microsoft.com/office/drawing/2014/main" id="{72683D3B-B1F8-C5A9-F5CD-590E19A78789}"/>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8EA0FBE-3EE4-54A4-6579-F7AE3A4BE9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27232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7160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94596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F4762-7FD3-9713-F4B7-0DBF702BD88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3FDACF-E370-49DB-56D6-6E46F788136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9031060-A6D4-D3CC-6C3B-9F1C377389BD}"/>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5" name="Espaço Reservado para Rodapé 4">
            <a:extLst>
              <a:ext uri="{FF2B5EF4-FFF2-40B4-BE49-F238E27FC236}">
                <a16:creationId xmlns:a16="http://schemas.microsoft.com/office/drawing/2014/main" id="{FDBBB64C-48C9-8A81-86D8-2D75C0F99794}"/>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129CD24F-077A-C654-46FE-F6E78BA208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72929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1570D-4B62-AFAA-633C-AFA3C899E595}"/>
              </a:ext>
            </a:extLst>
          </p:cNvPr>
          <p:cNvSpPr>
            <a:spLocks noGrp="1"/>
          </p:cNvSpPr>
          <p:nvPr>
            <p:ph type="title"/>
          </p:nvPr>
        </p:nvSpPr>
        <p:spPr>
          <a:xfrm>
            <a:off x="623888" y="1709739"/>
            <a:ext cx="7886700" cy="2852737"/>
          </a:xfrm>
        </p:spPr>
        <p:txBody>
          <a:bodyPr anchor="b"/>
          <a:lstStyle>
            <a:lvl1pPr>
              <a:defRPr sz="4500"/>
            </a:lvl1pPr>
          </a:lstStyle>
          <a:p>
            <a:r>
              <a:rPr lang="pt-BR"/>
              <a:t>Clique para editar o título Mestre</a:t>
            </a:r>
          </a:p>
        </p:txBody>
      </p:sp>
      <p:sp>
        <p:nvSpPr>
          <p:cNvPr id="3" name="Espaço Reservado para Texto 2">
            <a:extLst>
              <a:ext uri="{FF2B5EF4-FFF2-40B4-BE49-F238E27FC236}">
                <a16:creationId xmlns:a16="http://schemas.microsoft.com/office/drawing/2014/main" id="{695D5460-CDDB-6A33-465A-9B87D64176F7}"/>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B0CDA23-0618-BF61-C5A5-C6852898C48F}"/>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5" name="Espaço Reservado para Rodapé 4">
            <a:extLst>
              <a:ext uri="{FF2B5EF4-FFF2-40B4-BE49-F238E27FC236}">
                <a16:creationId xmlns:a16="http://schemas.microsoft.com/office/drawing/2014/main" id="{477E5AB4-D45B-7E8F-831E-DCCFD9FD5AF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7FE6161F-4006-FCFC-4010-FC1D6325E2C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047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1E2D7-4A42-032A-7143-250B11ADEA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0A53360-1F81-30ED-2AE3-FA29881020E6}"/>
              </a:ext>
            </a:extLst>
          </p:cNvPr>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7051CA7-1A68-6778-E86E-9E4F4BAFE596}"/>
              </a:ext>
            </a:extLst>
          </p:cNvPr>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2DA44A9-4114-8BE2-F68D-AF6DEE876440}"/>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6" name="Espaço Reservado para Rodapé 5">
            <a:extLst>
              <a:ext uri="{FF2B5EF4-FFF2-40B4-BE49-F238E27FC236}">
                <a16:creationId xmlns:a16="http://schemas.microsoft.com/office/drawing/2014/main" id="{933CB303-7EFE-009D-BBB5-2A5EDD847CD6}"/>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1AF56622-209D-4F41-D40C-D59B792626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41491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19F8C-6B6E-450F-CDD6-52CBCF112638}"/>
              </a:ext>
            </a:extLst>
          </p:cNvPr>
          <p:cNvSpPr>
            <a:spLocks noGrp="1"/>
          </p:cNvSpPr>
          <p:nvPr>
            <p:ph type="title"/>
          </p:nvPr>
        </p:nvSpPr>
        <p:spPr>
          <a:xfrm>
            <a:off x="629841" y="365126"/>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F751A29-0907-29AD-5166-D0469FC1F7B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CD75B14-0FE4-973C-C83C-59FFC2E4D0DD}"/>
              </a:ext>
            </a:extLst>
          </p:cNvPr>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5D430CE-FCAA-F2C6-540E-8667ECF43B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EC09849-7EEC-8475-8F02-E21473C21380}"/>
              </a:ext>
            </a:extLst>
          </p:cNvPr>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AB13E4D-87CE-037B-5938-84E65A2E089D}"/>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8" name="Espaço Reservado para Rodapé 7">
            <a:extLst>
              <a:ext uri="{FF2B5EF4-FFF2-40B4-BE49-F238E27FC236}">
                <a16:creationId xmlns:a16="http://schemas.microsoft.com/office/drawing/2014/main" id="{ED01D6F4-D49B-5D48-0D84-8CF2D9C728BF}"/>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B8B87577-F1D7-1D40-E1B5-7067AAD261B1}"/>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79621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F52BD-5354-3C07-BA3D-0A276E407C8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85BB5C1-DB4C-5C9A-B8AA-E6E6D7B190AC}"/>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4" name="Espaço Reservado para Rodapé 3">
            <a:extLst>
              <a:ext uri="{FF2B5EF4-FFF2-40B4-BE49-F238E27FC236}">
                <a16:creationId xmlns:a16="http://schemas.microsoft.com/office/drawing/2014/main" id="{5E4733CC-DCEB-BF48-4697-FEA9DF6CF4FD}"/>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7010ED88-DB97-8E57-0ACD-175976282CD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1661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8B570ED-3815-8CD0-21AC-44874E64B30D}"/>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3" name="Espaço Reservado para Rodapé 2">
            <a:extLst>
              <a:ext uri="{FF2B5EF4-FFF2-40B4-BE49-F238E27FC236}">
                <a16:creationId xmlns:a16="http://schemas.microsoft.com/office/drawing/2014/main" id="{5A5A1F17-4BAB-9C3F-4E1F-E7421E89A02F}"/>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452ECE29-0309-28BB-F1FE-1E6D0EC13B5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58354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209A6-180F-22C7-1C9C-E7E55AEBAC2B}"/>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7DA9C40-9D7F-55B8-7BC0-DA184443FB4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381B105-6173-DB8B-024F-27220C4A5E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6CEF9A5-7A46-E33B-F1A9-F9F4A804B097}"/>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6" name="Espaço Reservado para Rodapé 5">
            <a:extLst>
              <a:ext uri="{FF2B5EF4-FFF2-40B4-BE49-F238E27FC236}">
                <a16:creationId xmlns:a16="http://schemas.microsoft.com/office/drawing/2014/main" id="{D1A2B3F4-A911-2E26-338B-55ED099A1431}"/>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3A1FB8D0-6CBC-14A1-252A-BB065178CED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9440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822B6-365A-8367-BDF0-4E84D3B8A416}"/>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Imagem 2">
            <a:extLst>
              <a:ext uri="{FF2B5EF4-FFF2-40B4-BE49-F238E27FC236}">
                <a16:creationId xmlns:a16="http://schemas.microsoft.com/office/drawing/2014/main" id="{378CBA19-948E-8F04-8F68-A1F5932985F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a:extLst>
              <a:ext uri="{FF2B5EF4-FFF2-40B4-BE49-F238E27FC236}">
                <a16:creationId xmlns:a16="http://schemas.microsoft.com/office/drawing/2014/main" id="{E5E98FA5-34E6-1610-EFAC-39A46DFDA4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C66206-67C8-2C88-9408-F8B4D6D616EB}"/>
              </a:ext>
            </a:extLst>
          </p:cNvPr>
          <p:cNvSpPr>
            <a:spLocks noGrp="1"/>
          </p:cNvSpPr>
          <p:nvPr>
            <p:ph type="dt" sz="half" idx="10"/>
          </p:nvPr>
        </p:nvSpPr>
        <p:spPr/>
        <p:txBody>
          <a:bodyPr/>
          <a:lstStyle/>
          <a:p>
            <a:fld id="{5BCAD085-E8A6-8845-BD4E-CB4CCA059FC4}" type="datetimeFigureOut">
              <a:rPr lang="en-US" smtClean="0"/>
              <a:t>2/10/2025</a:t>
            </a:fld>
            <a:endParaRPr lang="en-US"/>
          </a:p>
        </p:txBody>
      </p:sp>
      <p:sp>
        <p:nvSpPr>
          <p:cNvPr id="6" name="Espaço Reservado para Rodapé 5">
            <a:extLst>
              <a:ext uri="{FF2B5EF4-FFF2-40B4-BE49-F238E27FC236}">
                <a16:creationId xmlns:a16="http://schemas.microsoft.com/office/drawing/2014/main" id="{D4419E5C-C233-CEA3-F0F4-152742D74CD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90DDA466-ACE0-E380-18F3-A63C6DDB873E}"/>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05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066DBE-187E-2F1E-DB2B-2ED3F66E7A5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AA36D7D-5866-7498-FBC1-EB082834BA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BB37B1-206B-AAD0-41FE-A572164014B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2/10/2025</a:t>
            </a:fld>
            <a:endParaRPr lang="en-US"/>
          </a:p>
        </p:txBody>
      </p:sp>
      <p:sp>
        <p:nvSpPr>
          <p:cNvPr id="5" name="Espaço Reservado para Rodapé 4">
            <a:extLst>
              <a:ext uri="{FF2B5EF4-FFF2-40B4-BE49-F238E27FC236}">
                <a16:creationId xmlns:a16="http://schemas.microsoft.com/office/drawing/2014/main" id="{EF1E883A-3120-8D21-1482-822D100C9C2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Espaço Reservado para Número de Slide 5">
            <a:extLst>
              <a:ext uri="{FF2B5EF4-FFF2-40B4-BE49-F238E27FC236}">
                <a16:creationId xmlns:a16="http://schemas.microsoft.com/office/drawing/2014/main" id="{70361473-201E-8D9B-6490-3D5901CFD63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19183376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4.xml.rels><?xml version="1.0" encoding="UTF-8" standalone="yes"?>
<Relationships xmlns="http://schemas.openxmlformats.org/package/2006/relationships"><Relationship Id="rId3" Type="http://schemas.openxmlformats.org/officeDocument/2006/relationships/hyperlink" Target="https://hc.unicamp.br/newsite_noticia_643_hc-apresenta-aghuse-para-representante-da-secretaria-de-estado-da-saude/"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s://www.unimed.coop.br/site/web/centralrs/-/unimed-central-e-unimed-santa-catarina-visitam-hospital-de-cl%C3%ADnicas-para-conhecer-o-sistema-aghuse" TargetMode="External"/><Relationship Id="rId4" Type="http://schemas.openxmlformats.org/officeDocument/2006/relationships/hyperlink" Target="https://hc.unicamp.br/author/imprensafcm/"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65018" y="1044879"/>
            <a:ext cx="7860146" cy="3226298"/>
          </a:xfrm>
        </p:spPr>
        <p:txBody>
          <a:bodyPr anchor="b">
            <a:normAutofit fontScale="90000"/>
          </a:bodyPr>
          <a:lstStyle/>
          <a:p>
            <a:pPr algn="l"/>
            <a:r>
              <a:rPr lang="pt-BR" sz="5500" dirty="0"/>
              <a:t>Prospecção de Sistema Core em Atendimento </a:t>
            </a:r>
            <a:r>
              <a:rPr lang="pt-BR" sz="5500"/>
              <a:t>Hospitalar - </a:t>
            </a:r>
            <a:r>
              <a:rPr lang="pt-BR" sz="5500" dirty="0"/>
              <a:t>Tecnologia da Informação da ALVF/HRO/HNS</a:t>
            </a:r>
          </a:p>
        </p:txBody>
      </p:sp>
      <p:sp>
        <p:nvSpPr>
          <p:cNvPr id="3" name="Subtitle 2"/>
          <p:cNvSpPr>
            <a:spLocks noGrp="1"/>
          </p:cNvSpPr>
          <p:nvPr>
            <p:ph type="subTitle" idx="1"/>
          </p:nvPr>
        </p:nvSpPr>
        <p:spPr>
          <a:xfrm>
            <a:off x="963930" y="4582814"/>
            <a:ext cx="5349252" cy="1312657"/>
          </a:xfrm>
        </p:spPr>
        <p:txBody>
          <a:bodyPr anchor="t">
            <a:normAutofit/>
          </a:bodyPr>
          <a:lstStyle/>
          <a:p>
            <a:pPr algn="l"/>
            <a:r>
              <a:rPr lang="pt-BR"/>
              <a:t>Visão Geral</a:t>
            </a:r>
          </a:p>
          <a:p>
            <a:pPr algn="l"/>
            <a:r>
              <a:rPr lang="pt-BR"/>
              <a:t>Data: 04/02/2024</a:t>
            </a:r>
          </a:p>
          <a:p>
            <a:pPr algn="l"/>
            <a:r>
              <a:rPr lang="pt-BR"/>
              <a:t>Autor: Radamés Pereira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D2E96D5C-5E00-09D3-AB69-45A6A785C983}"/>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8DBF37EA-96BC-F952-0A53-11F1102A9983}"/>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CD3E1B33-0652-E508-82C0-578A61254B1C}"/>
              </a:ext>
            </a:extLst>
          </p:cNvPr>
          <p:cNvSpPr txBox="1">
            <a:spLocks/>
          </p:cNvSpPr>
          <p:nvPr/>
        </p:nvSpPr>
        <p:spPr>
          <a:xfrm>
            <a:off x="283029" y="1406913"/>
            <a:ext cx="42889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SzPts val="1000"/>
              <a:buNone/>
              <a:tabLst>
                <a:tab pos="457200" algn="l"/>
              </a:tabLst>
            </a:pPr>
            <a:r>
              <a:rPr lang="pt-BR" sz="2900" b="1" kern="100" dirty="0">
                <a:solidFill>
                  <a:srgbClr val="FF0000"/>
                </a:solidFill>
                <a:latin typeface="Aptos" panose="020B0004020202020204" pitchFamily="34" charset="0"/>
                <a:cs typeface="Times New Roman" panose="02020603050405020304" pitchFamily="18" charset="0"/>
              </a:rPr>
              <a:t> 5. Melhorias no módulo de prescrição</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Inclusão da opção “agora” para a prescrição de medicamentos.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Alerta para medicamentos com intervalos maiores que 24 horas.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Possibilidade de copiar a última evolução médica para o resumo de alta.</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Horas estimadas: 40</a:t>
            </a:r>
          </a:p>
          <a:p>
            <a:pPr marL="0" indent="0">
              <a:lnSpc>
                <a:spcPct val="120000"/>
              </a:lnSpc>
              <a:spcAft>
                <a:spcPts val="800"/>
              </a:spcAft>
              <a:buSzPts val="1000"/>
              <a:buNone/>
              <a:tabLst>
                <a:tab pos="457200" algn="l"/>
              </a:tabLst>
            </a:pPr>
            <a:r>
              <a:rPr lang="pt-BR" sz="2900" b="1" kern="100" dirty="0">
                <a:solidFill>
                  <a:srgbClr val="FF0000"/>
                </a:solidFill>
                <a:latin typeface="Aptos" panose="020B0004020202020204" pitchFamily="34" charset="0"/>
                <a:cs typeface="Times New Roman" panose="02020603050405020304" pitchFamily="18" charset="0"/>
              </a:rPr>
              <a:t>6. Fila de Impressão</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Redução do número de cliques necessários para impressão de documentos.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Implementação de uma fila onde os documentos podem ser selecionados e impressos de uma vez.</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Horas estimadas: 80</a:t>
            </a:r>
          </a:p>
          <a:p>
            <a:pPr marL="0" indent="0" algn="ctr">
              <a:buFont typeface="Arial"/>
              <a:buNone/>
            </a:pPr>
            <a:endParaRPr lang="pt-BR" dirty="0"/>
          </a:p>
        </p:txBody>
      </p:sp>
      <p:sp>
        <p:nvSpPr>
          <p:cNvPr id="3" name="Google Shape;264;g2207cedb8ab_0_0">
            <a:extLst>
              <a:ext uri="{FF2B5EF4-FFF2-40B4-BE49-F238E27FC236}">
                <a16:creationId xmlns:a16="http://schemas.microsoft.com/office/drawing/2014/main" id="{21B72D41-B613-0916-453C-9458EBF11C57}"/>
              </a:ext>
            </a:extLst>
          </p:cNvPr>
          <p:cNvSpPr txBox="1">
            <a:spLocks/>
          </p:cNvSpPr>
          <p:nvPr/>
        </p:nvSpPr>
        <p:spPr>
          <a:xfrm>
            <a:off x="4572000" y="1406913"/>
            <a:ext cx="42889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SzPts val="1000"/>
              <a:buNone/>
              <a:tabLst>
                <a:tab pos="457200" algn="l"/>
              </a:tabLst>
            </a:pPr>
            <a:r>
              <a:rPr lang="pt-BR" sz="6400" b="1" kern="100" dirty="0">
                <a:solidFill>
                  <a:srgbClr val="FF0000"/>
                </a:solidFill>
                <a:latin typeface="Aptos" panose="020B0004020202020204" pitchFamily="34" charset="0"/>
                <a:cs typeface="Times New Roman" panose="02020603050405020304" pitchFamily="18" charset="0"/>
              </a:rPr>
              <a:t>7. Assinatura Digital</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Implementação da assinatura digital de documentos hospitalares.</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Integração com o serviço </a:t>
            </a:r>
            <a:r>
              <a:rPr lang="pt-BR" sz="6600" b="1" kern="100" dirty="0" err="1">
                <a:solidFill>
                  <a:schemeClr val="tx2">
                    <a:lumMod val="60000"/>
                    <a:lumOff val="40000"/>
                  </a:schemeClr>
                </a:solidFill>
                <a:latin typeface="Aptos" panose="020B0004020202020204" pitchFamily="34" charset="0"/>
                <a:cs typeface="Times New Roman" panose="02020603050405020304" pitchFamily="18" charset="0"/>
              </a:rPr>
              <a:t>Certillion</a:t>
            </a: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 Cloud Saúde.</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Horas estimadas:</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1ª fase: 250</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2ª fase: 120</a:t>
            </a:r>
          </a:p>
          <a:p>
            <a:pPr marL="0" indent="0">
              <a:lnSpc>
                <a:spcPct val="120000"/>
              </a:lnSpc>
              <a:spcAft>
                <a:spcPts val="800"/>
              </a:spcAft>
              <a:buSzPts val="1000"/>
              <a:buNone/>
              <a:tabLst>
                <a:tab pos="457200" algn="l"/>
              </a:tabLst>
            </a:pPr>
            <a:r>
              <a:rPr lang="pt-BR" sz="6400" b="1" kern="100" dirty="0">
                <a:solidFill>
                  <a:srgbClr val="FF0000"/>
                </a:solidFill>
                <a:latin typeface="Aptos" panose="020B0004020202020204" pitchFamily="34" charset="0"/>
                <a:cs typeface="Times New Roman" panose="02020603050405020304" pitchFamily="18" charset="0"/>
              </a:rPr>
              <a:t>8. Atendimento configurável por Setor</a:t>
            </a:r>
          </a:p>
          <a:p>
            <a:pPr marL="0" indent="0">
              <a:lnSpc>
                <a:spcPct val="120000"/>
              </a:lnSpc>
              <a:spcAft>
                <a:spcPts val="800"/>
              </a:spcAft>
              <a:buSzPts val="1000"/>
              <a:buNone/>
              <a:tabLst>
                <a:tab pos="457200" algn="l"/>
              </a:tabLst>
            </a:pPr>
            <a:r>
              <a:rPr lang="pt-BR" sz="6600" b="1" kern="100" dirty="0">
                <a:latin typeface="Aptos" panose="020B0004020202020204" pitchFamily="34" charset="0"/>
                <a:cs typeface="Times New Roman" panose="02020603050405020304" pitchFamily="18" charset="0"/>
              </a:rPr>
              <a:t>Ajuste para que cada setor tenha fluxos personalizados no sistema.</a:t>
            </a:r>
          </a:p>
          <a:p>
            <a:pPr marL="0" indent="0">
              <a:lnSpc>
                <a:spcPct val="120000"/>
              </a:lnSpc>
              <a:spcAft>
                <a:spcPts val="800"/>
              </a:spcAft>
              <a:buSzPts val="1000"/>
              <a:buNone/>
              <a:tabLst>
                <a:tab pos="457200" algn="l"/>
              </a:tabLst>
            </a:pPr>
            <a:r>
              <a:rPr lang="pt-BR" sz="6600" b="1" kern="100" dirty="0">
                <a:latin typeface="Aptos" panose="020B0004020202020204" pitchFamily="34" charset="0"/>
                <a:cs typeface="Times New Roman" panose="02020603050405020304" pitchFamily="18" charset="0"/>
              </a:rPr>
              <a:t>Horas estimadas: 220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ETC..., </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Até 23 melhorias apontadas...</a:t>
            </a:r>
            <a:endParaRPr lang="pt-BR" sz="6400" b="1" kern="100" dirty="0">
              <a:latin typeface="Aptos" panose="020B0004020202020204" pitchFamily="34" charset="0"/>
              <a:cs typeface="Times New Roman" panose="02020603050405020304" pitchFamily="18" charset="0"/>
            </a:endParaRPr>
          </a:p>
          <a:p>
            <a:pPr marL="0" indent="0" algn="ctr">
              <a:buFont typeface="Arial"/>
              <a:buNone/>
            </a:pPr>
            <a:endParaRPr lang="pt-BR" dirty="0"/>
          </a:p>
        </p:txBody>
      </p:sp>
    </p:spTree>
    <p:extLst>
      <p:ext uri="{BB962C8B-B14F-4D97-AF65-F5344CB8AC3E}">
        <p14:creationId xmlns:p14="http://schemas.microsoft.com/office/powerpoint/2010/main" val="35534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089B4A6C-BC80-7027-681A-BB88CF0A1E0C}"/>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DB2277D0-2283-880D-79EA-2894ADF5FBDD}"/>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a:t>G-Hosp (Sistema atual)</a:t>
            </a:r>
            <a:endParaRPr lang="pt-BR" dirty="0"/>
          </a:p>
        </p:txBody>
      </p:sp>
      <p:sp>
        <p:nvSpPr>
          <p:cNvPr id="2" name="Google Shape;264;g2207cedb8ab_0_0">
            <a:extLst>
              <a:ext uri="{FF2B5EF4-FFF2-40B4-BE49-F238E27FC236}">
                <a16:creationId xmlns:a16="http://schemas.microsoft.com/office/drawing/2014/main" id="{961B57E6-4739-E43B-DA6E-183C6279CE9E}"/>
              </a:ext>
            </a:extLst>
          </p:cNvPr>
          <p:cNvSpPr txBox="1">
            <a:spLocks/>
          </p:cNvSpPr>
          <p:nvPr/>
        </p:nvSpPr>
        <p:spPr>
          <a:xfrm>
            <a:off x="283029" y="1406913"/>
            <a:ext cx="85561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5000"/>
              </a:lnSpc>
              <a:spcAft>
                <a:spcPts val="800"/>
              </a:spcAft>
              <a:buNone/>
            </a:pPr>
            <a:r>
              <a:rPr lang="pt-BR" sz="1800" b="1" kern="100">
                <a:effectLst/>
                <a:latin typeface="Aptos" panose="020B0004020202020204" pitchFamily="34" charset="0"/>
                <a:ea typeface="Aptos" panose="020B0004020202020204" pitchFamily="34" charset="0"/>
                <a:cs typeface="Times New Roman" panose="02020603050405020304" pitchFamily="18" charset="0"/>
              </a:rPr>
              <a:t>Contrato a empresa que desenvolve o G-Hosp:</a:t>
            </a:r>
            <a:endParaRPr lang="pt-BR" sz="36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pt-BR" sz="1800" b="1" kern="100">
                <a:latin typeface="Aptos" panose="020B0004020202020204" pitchFamily="34" charset="0"/>
                <a:cs typeface="Times New Roman" panose="02020603050405020304" pitchFamily="18" charset="0"/>
              </a:rPr>
              <a:t>1. Datas</a:t>
            </a:r>
          </a:p>
          <a:p>
            <a:pPr marL="0" lvl="0" indent="0">
              <a:lnSpc>
                <a:spcPct val="115000"/>
              </a:lnSpc>
              <a:spcAft>
                <a:spcPts val="800"/>
              </a:spcAft>
              <a:buSzPts val="1000"/>
              <a:buNone/>
              <a:tabLst>
                <a:tab pos="4572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Foram celebrados diversos termos aditivos ao longo dos anos, com prorrogações anuais e reajustes de valores. Aqui registros de 2011 a  2019.</a:t>
            </a:r>
            <a:endParaRPr lang="pt-BR" sz="2800" kern="10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15000"/>
              </a:lnSpc>
              <a:spcAft>
                <a:spcPts val="800"/>
              </a:spcAft>
              <a:buSzPts val="1000"/>
              <a:buNone/>
              <a:tabLst>
                <a:tab pos="4572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O prazo final para a execução de melhorias do sistema foi 31 de março de 2019.</a:t>
            </a:r>
            <a:endParaRPr lang="pt-BR" sz="28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pt-BR" sz="1800" b="1" kern="100">
                <a:latin typeface="Aptos" panose="020B0004020202020204" pitchFamily="34" charset="0"/>
                <a:cs typeface="Times New Roman" panose="02020603050405020304" pitchFamily="18" charset="0"/>
              </a:rPr>
              <a:t>2. Finalidades e Atividades</a:t>
            </a:r>
          </a:p>
          <a:p>
            <a:pPr marL="0" lvl="0" indent="0">
              <a:lnSpc>
                <a:spcPct val="115000"/>
              </a:lnSpc>
              <a:spcAft>
                <a:spcPts val="800"/>
              </a:spcAft>
              <a:buSzPts val="1000"/>
              <a:buNone/>
              <a:tabLst>
                <a:tab pos="4572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Os serviços incluem:</a:t>
            </a:r>
            <a:endParaRPr lang="pt-BR" sz="2800"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Manutenção e atualização.</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Correção de falhas e customizações.</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Suporte técnico.</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Implementação de módulos específicos para faturamento, agendamento cirúrgico, controle de estoque, nutrição, recepção de ambulatórios, entre outros.</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Evolução e melhorias na usabilidade do sistema.</a:t>
            </a:r>
            <a:endParaRPr lang="pt-B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8835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E7FC6A35-EFDA-F31A-71C0-F78B48FEA9B8}"/>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16FD0EBB-F639-D2AF-6810-E6FC2A1A11F7}"/>
              </a:ext>
            </a:extLst>
          </p:cNvPr>
          <p:cNvSpPr txBox="1">
            <a:spLocks noGrp="1"/>
          </p:cNvSpPr>
          <p:nvPr>
            <p:ph type="title"/>
          </p:nvPr>
        </p:nvSpPr>
        <p:spPr>
          <a:xfrm>
            <a:off x="283029" y="140495"/>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AEC00683-1656-AA0B-801F-A8AB444623C9}"/>
              </a:ext>
            </a:extLst>
          </p:cNvPr>
          <p:cNvSpPr txBox="1">
            <a:spLocks/>
          </p:cNvSpPr>
          <p:nvPr/>
        </p:nvSpPr>
        <p:spPr>
          <a:xfrm>
            <a:off x="283029" y="1001487"/>
            <a:ext cx="8577942" cy="5584372"/>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35000"/>
              </a:lnSpc>
              <a:spcAft>
                <a:spcPts val="800"/>
              </a:spcAft>
              <a:buNone/>
            </a:pPr>
            <a:r>
              <a:rPr lang="pt-BR" sz="2100" b="1" kern="100" dirty="0">
                <a:latin typeface="Aptos" panose="020B0004020202020204" pitchFamily="34" charset="0"/>
                <a:cs typeface="Times New Roman" panose="02020603050405020304" pitchFamily="18" charset="0"/>
              </a:rPr>
              <a:t>3. Valores e Condições de Pagamento</a:t>
            </a:r>
          </a:p>
          <a:p>
            <a:pPr marL="342900" lvl="0" indent="-342900">
              <a:lnSpc>
                <a:spcPct val="115000"/>
              </a:lnSpc>
              <a:spcAft>
                <a:spcPts val="800"/>
              </a:spcAft>
              <a:buSzPts val="1000"/>
              <a:buFont typeface="Arial"/>
              <a:buChar char=""/>
              <a:tabLst>
                <a:tab pos="457200" algn="l"/>
              </a:tabLst>
            </a:pPr>
            <a:r>
              <a:rPr lang="pt-BR" sz="1400" b="1" kern="100" dirty="0">
                <a:latin typeface="Aptos" panose="020B0004020202020204" pitchFamily="34" charset="0"/>
                <a:cs typeface="Times New Roman" panose="02020603050405020304" pitchFamily="18" charset="0"/>
              </a:rPr>
              <a:t>O valor inicial (2011) do contrato foi de R$ 4.711,00 mensais.</a:t>
            </a:r>
          </a:p>
          <a:p>
            <a:pPr marL="342900" lvl="0" indent="-342900">
              <a:lnSpc>
                <a:spcPct val="115000"/>
              </a:lnSpc>
              <a:spcAft>
                <a:spcPts val="800"/>
              </a:spcAft>
              <a:buSzPts val="1000"/>
              <a:buFont typeface="Arial"/>
              <a:buChar char=""/>
              <a:tabLst>
                <a:tab pos="457200" algn="l"/>
              </a:tabLst>
            </a:pPr>
            <a:r>
              <a:rPr lang="pt-BR" sz="1400" b="1" kern="100" dirty="0">
                <a:latin typeface="Aptos" panose="020B0004020202020204" pitchFamily="34" charset="0"/>
                <a:cs typeface="Times New Roman" panose="02020603050405020304" pitchFamily="18" charset="0"/>
              </a:rPr>
              <a:t>Com reajustes sucessivos pelo índice IGPM-FGV, os valores foram alterados ao longo dos anos: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2012: R$ 5.065,38 mensais.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2013: R$ 5.288,05 mensais.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2014: R$ 5.544,68 mensais.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2015: R$ 6.020,17 mensais.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2016: R$ 6.549,86 mensais.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2017: R$ 6.456,85 mensais (ajustado para menos, -1,42%).</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2018: R$ 7.154,67 mensais.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2019: R$ 7.439,83 mensais.</a:t>
            </a:r>
          </a:p>
          <a:p>
            <a:pPr>
              <a:lnSpc>
                <a:spcPct val="125000"/>
              </a:lnSpc>
              <a:spcAft>
                <a:spcPts val="800"/>
              </a:spcAft>
              <a:buSzPts val="1000"/>
              <a:buFont typeface="Arial"/>
              <a:buChar char="o"/>
              <a:tabLst>
                <a:tab pos="914400" algn="l"/>
              </a:tabLst>
            </a:pPr>
            <a:r>
              <a:rPr lang="pt-BR" sz="1800" b="1" kern="100" dirty="0">
                <a:latin typeface="Aptos" panose="020B0004020202020204" pitchFamily="34" charset="0"/>
                <a:cs typeface="Times New Roman" panose="02020603050405020304" pitchFamily="18" charset="0"/>
              </a:rPr>
              <a:t>Valores adicionais: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R$ 120,00 por hora de treinamento.</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R$ 150,00 por hora de customização.</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R$ 220,00 por diária de deslocamento (hospedagem, alimentação e transporte).</a:t>
            </a:r>
          </a:p>
          <a:p>
            <a:pPr marL="742950" lvl="1" indent="-285750">
              <a:lnSpc>
                <a:spcPct val="115000"/>
              </a:lnSpc>
              <a:spcAft>
                <a:spcPts val="800"/>
              </a:spcAft>
              <a:buSzPts val="1000"/>
              <a:buFont typeface="Arial"/>
              <a:buChar char="o"/>
              <a:tabLst>
                <a:tab pos="914400" algn="l"/>
              </a:tabLst>
            </a:pPr>
            <a:endParaRPr lang="pt-BR" sz="14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5713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9FA250EC-9FE2-BD09-8C2B-8E9168889041}"/>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70798302-4FC9-8A8F-E875-DE8FF4780DF4}"/>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41C2B28B-14D6-FD58-8CCA-F14662304D3D}"/>
              </a:ext>
            </a:extLst>
          </p:cNvPr>
          <p:cNvSpPr txBox="1">
            <a:spLocks/>
          </p:cNvSpPr>
          <p:nvPr/>
        </p:nvSpPr>
        <p:spPr>
          <a:xfrm>
            <a:off x="283029" y="1406913"/>
            <a:ext cx="85561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5000"/>
              </a:lnSpc>
              <a:spcAft>
                <a:spcPts val="800"/>
              </a:spcAft>
              <a:buNone/>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4. Quantidade de Horas e Valores Totais</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No 7º Termo Aditivo, foram estimadas 2.296 horas para melhorias no sistema G-HOSP.</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O valor total estimado para execução dessas melhorias foi de R$ 321.440,00, com desconto aplicado para R$ 183.680,00.</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No 9º Termo Aditivo, constatou-se que foram gastas 3.504 horas, 1.208 horas a mais que o previsto inicialmente.</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Arial"/>
              <a:buChar char="o"/>
              <a:tabLst>
                <a:tab pos="914400" algn="l"/>
              </a:tabLst>
            </a:pPr>
            <a:endParaRPr lang="pt-BR" sz="14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1032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
          <p:cNvPicPr preferRelativeResize="0"/>
          <p:nvPr/>
        </p:nvPicPr>
        <p:blipFill rotWithShape="1">
          <a:blip r:embed="rId3">
            <a:alphaModFix/>
          </a:blip>
          <a:srcRect/>
          <a:stretch/>
        </p:blipFill>
        <p:spPr>
          <a:xfrm>
            <a:off x="547108" y="857250"/>
            <a:ext cx="8049787" cy="5143500"/>
          </a:xfrm>
          <a:prstGeom prst="rect">
            <a:avLst/>
          </a:prstGeom>
          <a:noFill/>
          <a:ln>
            <a:noFill/>
          </a:ln>
        </p:spPr>
      </p:pic>
    </p:spTree>
    <p:extLst>
      <p:ext uri="{BB962C8B-B14F-4D97-AF65-F5344CB8AC3E}">
        <p14:creationId xmlns:p14="http://schemas.microsoft.com/office/powerpoint/2010/main" val="177072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4800" kern="1200">
                <a:solidFill>
                  <a:schemeClr val="tx1"/>
                </a:solidFill>
                <a:latin typeface="+mj-lt"/>
                <a:ea typeface="+mj-ea"/>
                <a:cs typeface="+mj-cs"/>
              </a:rPr>
              <a:t>Recomendação</a:t>
            </a:r>
            <a:r>
              <a:rPr lang="en-US" sz="4800" kern="1200" dirty="0">
                <a:solidFill>
                  <a:schemeClr val="tx1"/>
                </a:solidFill>
                <a:latin typeface="+mj-lt"/>
                <a:ea typeface="+mj-ea"/>
                <a:cs typeface="+mj-cs"/>
              </a:rPr>
              <a:t> - </a:t>
            </a:r>
            <a:r>
              <a:rPr lang="en-US" sz="4800" kern="1200">
                <a:solidFill>
                  <a:schemeClr val="tx1"/>
                </a:solidFill>
                <a:latin typeface="+mj-lt"/>
                <a:ea typeface="+mj-ea"/>
                <a:cs typeface="+mj-cs"/>
              </a:rPr>
              <a:t>Modelos</a:t>
            </a:r>
            <a:r>
              <a:rPr lang="en-US" sz="4800" kern="1200" dirty="0">
                <a:solidFill>
                  <a:schemeClr val="tx1"/>
                </a:solidFill>
                <a:latin typeface="+mj-lt"/>
                <a:ea typeface="+mj-ea"/>
                <a:cs typeface="+mj-cs"/>
              </a:rPr>
              <a:t> </a:t>
            </a:r>
            <a:r>
              <a:rPr lang="en-US" sz="4800" kern="1200">
                <a:solidFill>
                  <a:schemeClr val="tx1"/>
                </a:solidFill>
                <a:latin typeface="+mj-lt"/>
                <a:ea typeface="+mj-ea"/>
                <a:cs typeface="+mj-cs"/>
              </a:rPr>
              <a:t>Fechados</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Ver </a:t>
            </a:r>
            <a:r>
              <a:rPr lang="en-US" sz="4800" kern="1200">
                <a:solidFill>
                  <a:schemeClr val="tx1"/>
                </a:solidFill>
                <a:latin typeface="+mj-lt"/>
                <a:ea typeface="+mj-ea"/>
                <a:cs typeface="+mj-cs"/>
              </a:rPr>
              <a:t>documento</a:t>
            </a:r>
            <a:r>
              <a:rPr lang="en-US" sz="4800" kern="1200" dirty="0">
                <a:solidFill>
                  <a:schemeClr val="tx1"/>
                </a:solidFill>
                <a:latin typeface="+mj-lt"/>
                <a:ea typeface="+mj-ea"/>
                <a:cs typeface="+mj-cs"/>
              </a:rPr>
              <a:t> </a:t>
            </a:r>
            <a:br>
              <a:rPr lang="en-US" sz="4800" kern="1200" dirty="0">
                <a:solidFill>
                  <a:schemeClr val="tx1"/>
                </a:solidFill>
                <a:latin typeface="+mj-lt"/>
                <a:ea typeface="+mj-ea"/>
                <a:cs typeface="+mj-cs"/>
              </a:rPr>
            </a:br>
            <a:r>
              <a:rPr lang="en-US" sz="4800" kern="1200">
                <a:solidFill>
                  <a:schemeClr val="tx1"/>
                </a:solidFill>
                <a:latin typeface="+mj-lt"/>
                <a:ea typeface="+mj-ea"/>
                <a:cs typeface="+mj-cs"/>
              </a:rPr>
              <a:t>Relatório</a:t>
            </a:r>
            <a:r>
              <a:rPr lang="en-US" sz="4800" kern="1200" dirty="0">
                <a:solidFill>
                  <a:schemeClr val="tx1"/>
                </a:solidFill>
                <a:latin typeface="+mj-lt"/>
                <a:ea typeface="+mj-ea"/>
                <a:cs typeface="+mj-cs"/>
              </a:rPr>
              <a:t> de </a:t>
            </a:r>
            <a:r>
              <a:rPr lang="en-US" sz="4800" kern="1200">
                <a:solidFill>
                  <a:schemeClr val="tx1"/>
                </a:solidFill>
                <a:latin typeface="+mj-lt"/>
                <a:ea typeface="+mj-ea"/>
                <a:cs typeface="+mj-cs"/>
              </a:rPr>
              <a:t>Diagnóstico</a:t>
            </a:r>
            <a:r>
              <a:rPr lang="en-US" sz="4800" kern="1200" dirty="0">
                <a:solidFill>
                  <a:schemeClr val="tx1"/>
                </a:solidFill>
                <a:latin typeface="+mj-lt"/>
                <a:ea typeface="+mj-ea"/>
                <a:cs typeface="+mj-cs"/>
              </a:rPr>
              <a:t> </a:t>
            </a:r>
            <a:r>
              <a:rPr lang="en-US" sz="4800" kern="1200">
                <a:solidFill>
                  <a:schemeClr val="tx1"/>
                </a:solidFill>
                <a:latin typeface="+mj-lt"/>
                <a:ea typeface="+mj-ea"/>
                <a:cs typeface="+mj-cs"/>
              </a:rPr>
              <a:t>Situacional</a:t>
            </a:r>
            <a:r>
              <a:rPr lang="en-US" sz="4800" kern="1200" dirty="0">
                <a:solidFill>
                  <a:schemeClr val="tx1"/>
                </a:solidFill>
                <a:latin typeface="+mj-lt"/>
                <a:ea typeface="+mj-ea"/>
                <a:cs typeface="+mj-cs"/>
              </a:rPr>
              <a:t> - HRO</a:t>
            </a:r>
            <a:endParaRPr lang="en-US" sz="4800" kern="1200">
              <a:solidFill>
                <a:schemeClr val="tx1"/>
              </a:solidFill>
              <a:latin typeface="+mj-lt"/>
              <a:ea typeface="+mj-ea"/>
              <a:cs typeface="+mj-cs"/>
            </a:endParaRPr>
          </a:p>
        </p:txBody>
      </p:sp>
    </p:spTree>
    <p:extLst>
      <p:ext uri="{BB962C8B-B14F-4D97-AF65-F5344CB8AC3E}">
        <p14:creationId xmlns:p14="http://schemas.microsoft.com/office/powerpoint/2010/main" val="1470106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pic>
        <p:nvPicPr>
          <p:cNvPr id="241" name="Google Shape;241;p4"/>
          <p:cNvPicPr preferRelativeResize="0"/>
          <p:nvPr/>
        </p:nvPicPr>
        <p:blipFill rotWithShape="1">
          <a:blip r:embed="rId3"/>
          <a:stretch/>
        </p:blipFill>
        <p:spPr>
          <a:xfrm>
            <a:off x="721622" y="1759616"/>
            <a:ext cx="5810032" cy="3297193"/>
          </a:xfrm>
          <a:prstGeom prst="rect">
            <a:avLst/>
          </a:prstGeom>
          <a:noFill/>
        </p:spPr>
      </p:pic>
    </p:spTree>
    <p:extLst>
      <p:ext uri="{BB962C8B-B14F-4D97-AF65-F5344CB8AC3E}">
        <p14:creationId xmlns:p14="http://schemas.microsoft.com/office/powerpoint/2010/main" val="248288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662DB4-8764-C23C-4FF8-D7B3786892B8}"/>
              </a:ext>
            </a:extLst>
          </p:cNvPr>
          <p:cNvSpPr>
            <a:spLocks noGrp="1"/>
          </p:cNvSpPr>
          <p:nvPr>
            <p:ph type="title"/>
          </p:nvPr>
        </p:nvSpPr>
        <p:spPr>
          <a:xfrm>
            <a:off x="36946" y="88036"/>
            <a:ext cx="7886700" cy="493855"/>
          </a:xfrm>
        </p:spPr>
        <p:txBody>
          <a:bodyPr>
            <a:normAutofit fontScale="90000"/>
          </a:bodyPr>
          <a:lstStyle/>
          <a:p>
            <a:pPr algn="ctr"/>
            <a:r>
              <a:rPr lang="pt-BR" dirty="0"/>
              <a:t>Observações Críticas</a:t>
            </a:r>
          </a:p>
        </p:txBody>
      </p:sp>
      <p:sp>
        <p:nvSpPr>
          <p:cNvPr id="3" name="Espaço Reservado para Conteúdo 2">
            <a:extLst>
              <a:ext uri="{FF2B5EF4-FFF2-40B4-BE49-F238E27FC236}">
                <a16:creationId xmlns:a16="http://schemas.microsoft.com/office/drawing/2014/main" id="{566FD70C-5C37-CF10-132B-3F94CF67C168}"/>
              </a:ext>
            </a:extLst>
          </p:cNvPr>
          <p:cNvSpPr>
            <a:spLocks noGrp="1"/>
          </p:cNvSpPr>
          <p:nvPr>
            <p:ph idx="1"/>
          </p:nvPr>
        </p:nvSpPr>
        <p:spPr>
          <a:xfrm>
            <a:off x="435429" y="487073"/>
            <a:ext cx="8251371" cy="6066127"/>
          </a:xfrm>
          <a:solidFill>
            <a:schemeClr val="bg1"/>
          </a:solidFill>
        </p:spPr>
        <p:txBody>
          <a:bodyPr>
            <a:normAutofit fontScale="25000" lnSpcReduction="20000"/>
          </a:bodyPr>
          <a:lstStyle/>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Alguns processos/áreas não foram implementadas de forma integral;</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Lento, algumas funções deveriam estar interligadas;</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integra todos os módulos (faturamento, patrimônio). Não possui data de fechamento (manutenção/patrimônio);</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atende todas as declarações acessórias;</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possui sistema de custos integrado com contabilidade e demais módulos. Não possui um módulo de integração de dados estatísticos. Relatórios não passam confiabilidade;</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Problemas com devolução, sistema muito engessado sem dar oportunidades em melhorias, muitos módulos que não são interligados. Gera problemas no </a:t>
            </a:r>
            <a:r>
              <a:rPr lang="pt-BR" sz="6400" dirty="0" err="1">
                <a:solidFill>
                  <a:srgbClr val="000000"/>
                </a:solidFill>
                <a:latin typeface="Arial" panose="020B0604020202020204" pitchFamily="34" charset="0"/>
              </a:rPr>
              <a:t>reaprazamento</a:t>
            </a:r>
            <a:r>
              <a:rPr lang="pt-BR" sz="6400" dirty="0">
                <a:solidFill>
                  <a:srgbClr val="000000"/>
                </a:solidFill>
                <a:latin typeface="Arial" panose="020B0604020202020204" pitchFamily="34" charset="0"/>
              </a:rPr>
              <a:t>, difícil acesso na procura de medicamentos e materiais. Problema em avisar quando a prescrição foi dada saída em outro setor. Grava prescrições sem ter o item no ponto de estoque, excluindo o item automaticamente. Da a mensagem que não foi possível gravar e grava mesmo assim;</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Atualizações e acompanhamento da empresa fornecedora junto aos processos do HRO. Dificuldades para entender e como se obter dados de gestão e apresentação destes dados;</a:t>
            </a:r>
          </a:p>
          <a:p>
            <a:pPr marL="358775" marR="0" indent="-358775" fontAlgn="b">
              <a:lnSpc>
                <a:spcPct val="120000"/>
              </a:lnSpc>
              <a:spcBef>
                <a:spcPts val="600"/>
              </a:spcBef>
              <a:buFont typeface="+mj-lt"/>
              <a:buAutoNum type="arabicParenR"/>
            </a:pPr>
            <a:r>
              <a:rPr lang="pt-BR" sz="6400" b="0" i="0" u="none" strike="noStrike" dirty="0">
                <a:solidFill>
                  <a:srgbClr val="000000"/>
                </a:solidFill>
                <a:effectLst/>
                <a:latin typeface="Arial" panose="020B0604020202020204" pitchFamily="34" charset="0"/>
              </a:rPr>
              <a:t>Em atualizações retorna erros ou inconsistências que já haviam sido resolvidas, informações de um módulo </a:t>
            </a:r>
            <a:r>
              <a:rPr lang="pt-BR" sz="6400" dirty="0">
                <a:solidFill>
                  <a:srgbClr val="000000"/>
                </a:solidFill>
                <a:latin typeface="Arial" panose="020B0604020202020204" pitchFamily="34" charset="0"/>
              </a:rPr>
              <a:t>não entra automático em outro (PR-CG), diversos erros de sistema q influenciam nos processos (ex. devoluções de </a:t>
            </a:r>
            <a:r>
              <a:rPr lang="pt-BR" sz="6400" dirty="0" err="1">
                <a:solidFill>
                  <a:srgbClr val="000000"/>
                </a:solidFill>
                <a:latin typeface="Arial" panose="020B0604020202020204" pitchFamily="34" charset="0"/>
              </a:rPr>
              <a:t>pctes</a:t>
            </a:r>
            <a:r>
              <a:rPr lang="pt-BR" sz="6400" dirty="0">
                <a:solidFill>
                  <a:srgbClr val="000000"/>
                </a:solidFill>
                <a:latin typeface="Arial" panose="020B0604020202020204" pitchFamily="34" charset="0"/>
              </a:rPr>
              <a:t> q não utilizaram, eletrólitos de planos de soros que saem em horários diferentes, dentre outros);</a:t>
            </a:r>
          </a:p>
          <a:p>
            <a:pPr marR="0" rtl="0" fontAlgn="b">
              <a:buFontTx/>
              <a:buChar char="-"/>
            </a:pPr>
            <a:endParaRPr lang="pt-BR" dirty="0"/>
          </a:p>
        </p:txBody>
      </p:sp>
    </p:spTree>
    <p:extLst>
      <p:ext uri="{BB962C8B-B14F-4D97-AF65-F5344CB8AC3E}">
        <p14:creationId xmlns:p14="http://schemas.microsoft.com/office/powerpoint/2010/main" val="369565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0FFFB-8E87-0AE6-0AA7-F92556D60F3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FD19DA-2DF9-BE5A-BFD2-40384FED82E5}"/>
              </a:ext>
            </a:extLst>
          </p:cNvPr>
          <p:cNvSpPr>
            <a:spLocks noGrp="1"/>
          </p:cNvSpPr>
          <p:nvPr>
            <p:ph type="title"/>
          </p:nvPr>
        </p:nvSpPr>
        <p:spPr>
          <a:xfrm>
            <a:off x="435429" y="88036"/>
            <a:ext cx="7886700" cy="493855"/>
          </a:xfrm>
        </p:spPr>
        <p:txBody>
          <a:bodyPr>
            <a:normAutofit fontScale="90000"/>
          </a:bodyPr>
          <a:lstStyle/>
          <a:p>
            <a:pPr algn="ctr"/>
            <a:r>
              <a:rPr lang="pt-BR" dirty="0"/>
              <a:t>Observações Críticas</a:t>
            </a:r>
          </a:p>
        </p:txBody>
      </p:sp>
      <p:sp>
        <p:nvSpPr>
          <p:cNvPr id="3" name="Espaço Reservado para Conteúdo 2">
            <a:extLst>
              <a:ext uri="{FF2B5EF4-FFF2-40B4-BE49-F238E27FC236}">
                <a16:creationId xmlns:a16="http://schemas.microsoft.com/office/drawing/2014/main" id="{CC00E6BA-9AE7-38F6-3962-88A6DAB48B26}"/>
              </a:ext>
            </a:extLst>
          </p:cNvPr>
          <p:cNvSpPr>
            <a:spLocks noGrp="1"/>
          </p:cNvSpPr>
          <p:nvPr>
            <p:ph idx="1"/>
          </p:nvPr>
        </p:nvSpPr>
        <p:spPr>
          <a:xfrm>
            <a:off x="435429" y="487073"/>
            <a:ext cx="8251371" cy="6066127"/>
          </a:xfrm>
          <a:solidFill>
            <a:schemeClr val="bg1"/>
          </a:solidFill>
        </p:spPr>
        <p:txBody>
          <a:bodyPr>
            <a:normAutofit fontScale="25000" lnSpcReduction="20000"/>
          </a:bodyPr>
          <a:lstStyle/>
          <a:p>
            <a:pPr marL="358775" marR="0" indent="-358775" fontAlgn="b">
              <a:lnSpc>
                <a:spcPct val="120000"/>
              </a:lnSpc>
              <a:spcBef>
                <a:spcPts val="600"/>
              </a:spcBef>
              <a:buFont typeface="+mj-lt"/>
              <a:buAutoNum type="arabicParenR" startAt="9"/>
            </a:pPr>
            <a:endParaRPr lang="pt-BR" sz="6600" dirty="0">
              <a:solidFill>
                <a:srgbClr val="000000"/>
              </a:solidFill>
              <a:latin typeface="Arial" panose="020B0604020202020204" pitchFamily="34" charset="0"/>
            </a:endParaRP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Fragilidade nos logins de acessos. Situações q trazem insegurança ao processo;</a:t>
            </a:r>
          </a:p>
          <a:p>
            <a:pPr marL="358775" marR="0"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Exames lançados são de difícil visualização, alguns sem valores anteriores, atualização do status;</a:t>
            </a:r>
          </a:p>
          <a:p>
            <a:pPr marL="358775" marR="0"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Os módulos serem distintos, precisando logar cada um separadamente;</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Relatórios personalizados por vezes não tem opção de selecionar exatamente o tipo de informação que precisamos gerar;</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Dificuldade de relatório. Dificuldade de gerar indicadores. Ligação com outros processos. Bloqueio de algo que não é autorizado;</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Imagem do sistema desgastada durante os anos, falta de interesse em ajudar a melhorar o sistema, falta de acompanhamento da Empresa Fornecedora do Software, Equipe interna STI sem apoio/investimento;</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Falta de confiabilidade nas informações;</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Erro de estoque, </a:t>
            </a:r>
            <a:r>
              <a:rPr lang="pt-BR" sz="6600" dirty="0" err="1">
                <a:solidFill>
                  <a:srgbClr val="000000"/>
                </a:solidFill>
                <a:latin typeface="Arial" panose="020B0604020202020204" pitchFamily="34" charset="0"/>
              </a:rPr>
              <a:t>saida</a:t>
            </a:r>
            <a:r>
              <a:rPr lang="pt-BR" sz="6600" dirty="0">
                <a:solidFill>
                  <a:srgbClr val="000000"/>
                </a:solidFill>
                <a:latin typeface="Arial" panose="020B0604020202020204" pitchFamily="34" charset="0"/>
              </a:rPr>
              <a:t> duplicada, devolução duplicada, mensagens sem ponto de estoque e que foi gravada, mensagem que não é </a:t>
            </a:r>
            <a:r>
              <a:rPr lang="pt-BR" sz="6600" dirty="0" err="1">
                <a:solidFill>
                  <a:srgbClr val="000000"/>
                </a:solidFill>
                <a:latin typeface="Arial" panose="020B0604020202020204" pitchFamily="34" charset="0"/>
              </a:rPr>
              <a:t>possivel</a:t>
            </a:r>
            <a:r>
              <a:rPr lang="pt-BR" sz="6600" dirty="0">
                <a:solidFill>
                  <a:srgbClr val="000000"/>
                </a:solidFill>
                <a:latin typeface="Arial" panose="020B0604020202020204" pitchFamily="34" charset="0"/>
              </a:rPr>
              <a:t> gravar prescrição e grava;</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Custos além dos benefícios para a customização do sistema. Implantação de um sistema padronizado.</a:t>
            </a:r>
          </a:p>
          <a:p>
            <a:pPr marR="0" rtl="0" fontAlgn="b">
              <a:buFontTx/>
              <a:buChar char="-"/>
            </a:pPr>
            <a:endParaRPr lang="pt-BR" dirty="0"/>
          </a:p>
        </p:txBody>
      </p:sp>
    </p:spTree>
    <p:extLst>
      <p:ext uri="{BB962C8B-B14F-4D97-AF65-F5344CB8AC3E}">
        <p14:creationId xmlns:p14="http://schemas.microsoft.com/office/powerpoint/2010/main" val="425108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AA7CC-C4F6-6D58-5758-817B8FF3751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EF2B61-CF2F-08BA-5468-C420E3068E5C}"/>
              </a:ext>
            </a:extLst>
          </p:cNvPr>
          <p:cNvSpPr>
            <a:spLocks noGrp="1"/>
          </p:cNvSpPr>
          <p:nvPr>
            <p:ph type="title"/>
          </p:nvPr>
        </p:nvSpPr>
        <p:spPr>
          <a:xfrm>
            <a:off x="36946" y="88036"/>
            <a:ext cx="7886700" cy="493855"/>
          </a:xfrm>
        </p:spPr>
        <p:txBody>
          <a:bodyPr>
            <a:normAutofit fontScale="90000"/>
          </a:bodyPr>
          <a:lstStyle/>
          <a:p>
            <a:pPr algn="ctr"/>
            <a:r>
              <a:rPr lang="pt-BR" dirty="0"/>
              <a:t>Observações Favoráveis</a:t>
            </a:r>
          </a:p>
        </p:txBody>
      </p:sp>
      <p:sp>
        <p:nvSpPr>
          <p:cNvPr id="3" name="Espaço Reservado para Conteúdo 2">
            <a:extLst>
              <a:ext uri="{FF2B5EF4-FFF2-40B4-BE49-F238E27FC236}">
                <a16:creationId xmlns:a16="http://schemas.microsoft.com/office/drawing/2014/main" id="{93131E01-8456-4823-44BE-3896FE0AF46C}"/>
              </a:ext>
            </a:extLst>
          </p:cNvPr>
          <p:cNvSpPr>
            <a:spLocks noGrp="1"/>
          </p:cNvSpPr>
          <p:nvPr>
            <p:ph idx="1"/>
          </p:nvPr>
        </p:nvSpPr>
        <p:spPr>
          <a:xfrm>
            <a:off x="435429" y="487073"/>
            <a:ext cx="8251371" cy="6066127"/>
          </a:xfrm>
          <a:solidFill>
            <a:schemeClr val="bg1"/>
          </a:solidFill>
        </p:spPr>
        <p:txBody>
          <a:bodyPr>
            <a:normAutofit fontScale="25000" lnSpcReduction="20000"/>
          </a:bodyPr>
          <a:lstStyle/>
          <a:p>
            <a:pPr marL="358775" indent="-358775" fontAlgn="b">
              <a:lnSpc>
                <a:spcPct val="120000"/>
              </a:lnSpc>
              <a:spcBef>
                <a:spcPts val="600"/>
              </a:spcBef>
              <a:buFont typeface="+mj-lt"/>
              <a:buAutoNum type="arabicParenR" startAt="9"/>
            </a:pPr>
            <a:endParaRPr lang="pt-BR" sz="6800" dirty="0">
              <a:solidFill>
                <a:srgbClr val="000000"/>
              </a:solidFill>
              <a:latin typeface="Arial" panose="020B0604020202020204" pitchFamily="34" charset="0"/>
            </a:endParaRP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Funciona em Sistema Operacional Linux, Banco de Dados Freeware, Ambiente Web, Desenvolvido se adequando as necessidades da Instituição;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Prático de fácil entendimento e acesso;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Aceitação de importação via arquivo (layout padrão) para lançamentos contábeis;</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Facil entendimento no manuseio;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compatível com a infraestrutura de rede de dados do HRO;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Relatórios podem ser personalizados;</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didático;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de fácil entendimento;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Facilidade na busca de prontuários, layout de fácil aprendizado e intuitivo;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Atende as necessidades administrativas;</a:t>
            </a:r>
            <a:endParaRPr lang="pt-BR" dirty="0"/>
          </a:p>
        </p:txBody>
      </p:sp>
    </p:spTree>
    <p:extLst>
      <p:ext uri="{BB962C8B-B14F-4D97-AF65-F5344CB8AC3E}">
        <p14:creationId xmlns:p14="http://schemas.microsoft.com/office/powerpoint/2010/main" val="142240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pt-BR" sz="6300"/>
              <a:t>Introdução</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600" b="1"/>
              <a:t>- Contextualização sobre a ALVF/Tecnologias</a:t>
            </a:r>
          </a:p>
          <a:p>
            <a:pPr marL="0" indent="0">
              <a:buNone/>
            </a:pPr>
            <a:endParaRPr lang="pt-BR" sz="1600"/>
          </a:p>
          <a:p>
            <a:pPr marL="400050" lvl="1" indent="0">
              <a:buNone/>
            </a:pPr>
            <a:r>
              <a:rPr lang="pt-BR" sz="1600"/>
              <a:t>A Associação Hospitalar Lenoir Vargas Ferreira (ALVF) administra o Hospital Regional do Oeste (HRO) em Chapecó-SC, promovendo investimentos em tecnologia e infraestrutura. O hospital conta com equipamentos de ponta, como o microscópio </a:t>
            </a:r>
            <a:r>
              <a:rPr lang="pt-BR" sz="1600" b="1"/>
              <a:t>Kinevo® 900 para neurocirurgia</a:t>
            </a:r>
            <a:r>
              <a:rPr lang="pt-BR" sz="1600"/>
              <a:t>, além da </a:t>
            </a:r>
            <a:r>
              <a:rPr lang="pt-BR" sz="1600" b="1"/>
              <a:t>modernização de setores como oncologia e UTI</a:t>
            </a:r>
            <a:r>
              <a:rPr lang="pt-BR" sz="1600"/>
              <a:t>. A </a:t>
            </a:r>
            <a:r>
              <a:rPr lang="pt-BR" sz="1600" b="1"/>
              <a:t>ALVF busca expandir e inovar continuamente os serviços de saúde na região</a:t>
            </a:r>
            <a:r>
              <a:rPr lang="pt-BR" sz="160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C19DB-D328-306A-A563-D21CC3AE6E7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6B33AB2-4A48-6B2B-B150-993EA5756A14}"/>
              </a:ext>
            </a:extLst>
          </p:cNvPr>
          <p:cNvSpPr>
            <a:spLocks noGrp="1"/>
          </p:cNvSpPr>
          <p:nvPr>
            <p:ph type="title"/>
          </p:nvPr>
        </p:nvSpPr>
        <p:spPr>
          <a:xfrm>
            <a:off x="349463" y="334963"/>
            <a:ext cx="7886700" cy="493855"/>
          </a:xfrm>
        </p:spPr>
        <p:txBody>
          <a:bodyPr>
            <a:normAutofit fontScale="90000"/>
          </a:bodyPr>
          <a:lstStyle/>
          <a:p>
            <a:pPr algn="ctr"/>
            <a:r>
              <a:rPr lang="pt-BR" dirty="0"/>
              <a:t>Observações Favoráveis</a:t>
            </a:r>
          </a:p>
        </p:txBody>
      </p:sp>
      <p:sp>
        <p:nvSpPr>
          <p:cNvPr id="3" name="Espaço Reservado para Conteúdo 2">
            <a:extLst>
              <a:ext uri="{FF2B5EF4-FFF2-40B4-BE49-F238E27FC236}">
                <a16:creationId xmlns:a16="http://schemas.microsoft.com/office/drawing/2014/main" id="{55B8245E-8BB5-EC0B-F865-1A6A97235B75}"/>
              </a:ext>
            </a:extLst>
          </p:cNvPr>
          <p:cNvSpPr>
            <a:spLocks noGrp="1"/>
          </p:cNvSpPr>
          <p:nvPr>
            <p:ph idx="1"/>
          </p:nvPr>
        </p:nvSpPr>
        <p:spPr>
          <a:xfrm>
            <a:off x="446314" y="1088957"/>
            <a:ext cx="8251371" cy="5149797"/>
          </a:xfrm>
          <a:solidFill>
            <a:schemeClr val="bg1"/>
          </a:solidFill>
        </p:spPr>
        <p:txBody>
          <a:bodyPr>
            <a:normAutofit/>
          </a:bodyPr>
          <a:lstStyle/>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Maior investimento. Integrar a área de qualidade/processos para oportunizar uma continuidade efetiva do ambiente operacional;</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Possibilidade de extrair relatórios em CSV onde não haja deslocamento de colunas nas páginas seguintes da primeira ou na última;</a:t>
            </a:r>
            <a:br>
              <a:rPr lang="pt-BR" sz="1700" dirty="0">
                <a:solidFill>
                  <a:srgbClr val="000000"/>
                </a:solidFill>
                <a:latin typeface="Arial" panose="020B0604020202020204" pitchFamily="34" charset="0"/>
              </a:rPr>
            </a:br>
            <a:r>
              <a:rPr lang="pt-BR" sz="1700" dirty="0">
                <a:solidFill>
                  <a:srgbClr val="000000"/>
                </a:solidFill>
                <a:latin typeface="Arial" panose="020B0604020202020204" pitchFamily="34" charset="0"/>
              </a:rPr>
              <a:t>- Possibilidade de importar cadastro de contas contábeis no plano de contas já cadastrados, via layout;</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Nada;</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 </a:t>
            </a:r>
            <a:r>
              <a:rPr lang="pt-BR" sz="1700" dirty="0" err="1">
                <a:solidFill>
                  <a:srgbClr val="000000"/>
                </a:solidFill>
                <a:latin typeface="Arial" panose="020B0604020202020204" pitchFamily="34" charset="0"/>
              </a:rPr>
              <a:t>emrpesa</a:t>
            </a:r>
            <a:r>
              <a:rPr lang="pt-BR" sz="1700" dirty="0">
                <a:solidFill>
                  <a:srgbClr val="000000"/>
                </a:solidFill>
                <a:latin typeface="Arial" panose="020B0604020202020204" pitchFamily="34" charset="0"/>
              </a:rPr>
              <a:t> é da região. Pode incluir pessoal operacional dentro do HRO para acompanhamento e customização;</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Atende com ressalvas, </a:t>
            </a:r>
            <a:r>
              <a:rPr lang="pt-BR" sz="1700" dirty="0" err="1">
                <a:solidFill>
                  <a:srgbClr val="000000"/>
                </a:solidFill>
                <a:latin typeface="Arial" panose="020B0604020202020204" pitchFamily="34" charset="0"/>
              </a:rPr>
              <a:t>planexo</a:t>
            </a:r>
            <a:r>
              <a:rPr lang="pt-BR" sz="1700" dirty="0">
                <a:solidFill>
                  <a:srgbClr val="000000"/>
                </a:solidFill>
                <a:latin typeface="Arial" panose="020B0604020202020204" pitchFamily="34" charset="0"/>
              </a:rPr>
              <a:t>, </a:t>
            </a:r>
            <a:r>
              <a:rPr lang="pt-BR" sz="1700" dirty="0" err="1">
                <a:solidFill>
                  <a:srgbClr val="000000"/>
                </a:solidFill>
                <a:latin typeface="Arial" panose="020B0604020202020204" pitchFamily="34" charset="0"/>
              </a:rPr>
              <a:t>opuspac</a:t>
            </a:r>
            <a:r>
              <a:rPr lang="pt-BR" sz="1700" dirty="0">
                <a:solidFill>
                  <a:srgbClr val="000000"/>
                </a:solidFill>
                <a:latin typeface="Arial" panose="020B0604020202020204" pitchFamily="34" charset="0"/>
              </a:rPr>
              <a:t> e </a:t>
            </a:r>
            <a:r>
              <a:rPr lang="pt-BR" sz="1700" dirty="0" err="1">
                <a:solidFill>
                  <a:srgbClr val="000000"/>
                </a:solidFill>
                <a:latin typeface="Arial" panose="020B0604020202020204" pitchFamily="34" charset="0"/>
              </a:rPr>
              <a:t>noharm</a:t>
            </a:r>
            <a:r>
              <a:rPr lang="pt-BR" sz="1700" dirty="0">
                <a:solidFill>
                  <a:srgbClr val="000000"/>
                </a:solidFill>
                <a:latin typeface="Arial" panose="020B0604020202020204" pitchFamily="34" charset="0"/>
              </a:rPr>
              <a:t> em uso na farmácia, no último, os exames não integram;</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 integração dos exames na </a:t>
            </a:r>
            <a:r>
              <a:rPr lang="pt-BR" sz="1700" dirty="0" err="1">
                <a:solidFill>
                  <a:srgbClr val="000000"/>
                </a:solidFill>
                <a:latin typeface="Arial" panose="020B0604020202020204" pitchFamily="34" charset="0"/>
              </a:rPr>
              <a:t>noHarm</a:t>
            </a:r>
            <a:r>
              <a:rPr lang="pt-BR" sz="1700" dirty="0">
                <a:solidFill>
                  <a:srgbClr val="000000"/>
                </a:solidFill>
                <a:latin typeface="Arial" panose="020B0604020202020204" pitchFamily="34" charset="0"/>
              </a:rPr>
              <a:t> que não aconteceu;</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Atende;</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Interligação com sistema CADSUS, SISREG e SES LEITOS.</a:t>
            </a:r>
          </a:p>
        </p:txBody>
      </p:sp>
    </p:spTree>
    <p:extLst>
      <p:ext uri="{BB962C8B-B14F-4D97-AF65-F5344CB8AC3E}">
        <p14:creationId xmlns:p14="http://schemas.microsoft.com/office/powerpoint/2010/main" val="1074965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
          <p:cNvSpPr txBox="1"/>
          <p:nvPr/>
        </p:nvSpPr>
        <p:spPr>
          <a:xfrm>
            <a:off x="223157" y="2805783"/>
            <a:ext cx="8697686" cy="1731213"/>
          </a:xfrm>
          <a:prstGeom prst="rect">
            <a:avLst/>
          </a:prstGeom>
          <a:noFill/>
          <a:ln>
            <a:noFill/>
          </a:ln>
        </p:spPr>
        <p:txBody>
          <a:bodyPr spcFirstLastPara="1" wrap="square" lIns="68569" tIns="34275" rIns="68569" bIns="34275" anchor="t" anchorCtr="0">
            <a:spAutoFit/>
          </a:bodyPr>
          <a:lstStyle/>
          <a:p>
            <a:pPr algn="ctr">
              <a:buSzPts val="5400"/>
            </a:pPr>
            <a:r>
              <a:rPr lang="pt-BR" sz="3600" dirty="0">
                <a:solidFill>
                  <a:srgbClr val="0F4861"/>
                </a:solidFill>
              </a:rPr>
              <a:t>Opções em Sistemas:</a:t>
            </a:r>
          </a:p>
          <a:p>
            <a:pPr algn="ctr">
              <a:buSzPts val="5400"/>
            </a:pPr>
            <a:r>
              <a:rPr lang="pt-BR" sz="3600" dirty="0">
                <a:solidFill>
                  <a:srgbClr val="0F4861"/>
                </a:solidFill>
              </a:rPr>
              <a:t>1- Aluguel/Sistema Fechado</a:t>
            </a:r>
          </a:p>
          <a:p>
            <a:pPr algn="ctr">
              <a:buSzPts val="5400"/>
            </a:pPr>
            <a:r>
              <a:rPr lang="pt-BR" sz="3600" dirty="0">
                <a:solidFill>
                  <a:srgbClr val="0F4861"/>
                </a:solidFill>
              </a:rPr>
              <a:t>2 - Open </a:t>
            </a:r>
            <a:r>
              <a:rPr lang="pt-BR" sz="3600" dirty="0" err="1">
                <a:solidFill>
                  <a:srgbClr val="0F4861"/>
                </a:solidFill>
              </a:rPr>
              <a:t>Source</a:t>
            </a:r>
            <a:r>
              <a:rPr lang="pt-BR" sz="3600" dirty="0">
                <a:solidFill>
                  <a:srgbClr val="0F4861"/>
                </a:solidFill>
              </a:rPr>
              <a:t>/Sistema Aberto</a:t>
            </a:r>
            <a:endParaRPr sz="3600" dirty="0">
              <a:solidFill>
                <a:srgbClr val="0F4861"/>
              </a:solidFill>
            </a:endParaRPr>
          </a:p>
        </p:txBody>
      </p:sp>
    </p:spTree>
    <p:extLst>
      <p:ext uri="{BB962C8B-B14F-4D97-AF65-F5344CB8AC3E}">
        <p14:creationId xmlns:p14="http://schemas.microsoft.com/office/powerpoint/2010/main" val="239164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C88B5888-4C0D-896C-99F2-E40DA5ADB52E}"/>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EABC29E3-6863-F39C-C292-0A05E1679947}"/>
              </a:ext>
            </a:extLst>
          </p:cNvPr>
          <p:cNvSpPr txBox="1"/>
          <p:nvPr/>
        </p:nvSpPr>
        <p:spPr>
          <a:xfrm>
            <a:off x="250371" y="466530"/>
            <a:ext cx="8697686" cy="623217"/>
          </a:xfrm>
          <a:prstGeom prst="rect">
            <a:avLst/>
          </a:prstGeom>
          <a:noFill/>
          <a:ln>
            <a:noFill/>
          </a:ln>
        </p:spPr>
        <p:txBody>
          <a:bodyPr spcFirstLastPara="1" wrap="square" lIns="68569" tIns="34275" rIns="68569" bIns="34275" anchor="t" anchorCtr="0">
            <a:spAutoFit/>
          </a:bodyPr>
          <a:lstStyle/>
          <a:p>
            <a:pPr algn="ctr">
              <a:buSzPts val="5400"/>
            </a:pPr>
            <a:r>
              <a:rPr lang="pt-BR" sz="3600" dirty="0">
                <a:solidFill>
                  <a:srgbClr val="0F4861"/>
                </a:solidFill>
              </a:rPr>
              <a:t>1 - Aluguel/Sistema Fechado</a:t>
            </a:r>
            <a:endParaRPr sz="900" dirty="0"/>
          </a:p>
        </p:txBody>
      </p:sp>
      <p:sp>
        <p:nvSpPr>
          <p:cNvPr id="3" name="CaixaDeTexto 2">
            <a:extLst>
              <a:ext uri="{FF2B5EF4-FFF2-40B4-BE49-F238E27FC236}">
                <a16:creationId xmlns:a16="http://schemas.microsoft.com/office/drawing/2014/main" id="{85A2068A-010D-D553-327D-7A6253A78BCE}"/>
              </a:ext>
            </a:extLst>
          </p:cNvPr>
          <p:cNvSpPr txBox="1"/>
          <p:nvPr/>
        </p:nvSpPr>
        <p:spPr>
          <a:xfrm>
            <a:off x="250371" y="1240971"/>
            <a:ext cx="8697686" cy="5262979"/>
          </a:xfrm>
          <a:prstGeom prst="rect">
            <a:avLst/>
          </a:prstGeom>
          <a:noFill/>
        </p:spPr>
        <p:txBody>
          <a:bodyPr wrap="square">
            <a:spAutoFit/>
          </a:bodyPr>
          <a:lstStyle/>
          <a:p>
            <a:r>
              <a:rPr lang="pt-BR" sz="2400" b="1" dirty="0"/>
              <a:t>Sistemas Fechados (Proprietários): </a:t>
            </a:r>
            <a:r>
              <a:rPr lang="pt-BR" sz="2400" dirty="0"/>
              <a:t>são softwares proprietários cujo código-fonte não está acessível ao público. Eles são desenvolvidos, distribuídos e mantidos por empresas privadas ou instituições, que impõem restrições ao seu uso, modificação e distribuição. Esses sistemas geralmente exigem o pagamento de licenças e possuem suporte técnico exclusivo do fornecedor.</a:t>
            </a:r>
          </a:p>
          <a:p>
            <a:endParaRPr lang="pt-BR" sz="2400" dirty="0"/>
          </a:p>
          <a:p>
            <a:r>
              <a:rPr lang="pt-BR" sz="2400" b="1" dirty="0"/>
              <a:t>Características de Sistemas Fechados:</a:t>
            </a:r>
          </a:p>
          <a:p>
            <a:pPr lvl="1">
              <a:buFont typeface="Arial" panose="020B0604020202020204" pitchFamily="34" charset="0"/>
              <a:buChar char="•"/>
            </a:pPr>
            <a:r>
              <a:rPr lang="pt-BR" sz="2400" dirty="0"/>
              <a:t> Código-fonte não disponível para modificação.</a:t>
            </a:r>
          </a:p>
          <a:p>
            <a:pPr lvl="1">
              <a:buFont typeface="Arial" panose="020B0604020202020204" pitchFamily="34" charset="0"/>
              <a:buChar char="•"/>
            </a:pPr>
            <a:r>
              <a:rPr lang="pt-BR" sz="2400" dirty="0"/>
              <a:t> Licenciamento pago ou restrito.</a:t>
            </a:r>
          </a:p>
          <a:p>
            <a:pPr lvl="1">
              <a:buFont typeface="Arial" panose="020B0604020202020204" pitchFamily="34" charset="0"/>
              <a:buChar char="•"/>
            </a:pPr>
            <a:r>
              <a:rPr lang="pt-BR" sz="2400" dirty="0"/>
              <a:t> Suporte técnico exclusivo da empresa fornecedora.</a:t>
            </a:r>
          </a:p>
          <a:p>
            <a:pPr lvl="1">
              <a:buFont typeface="Arial" panose="020B0604020202020204" pitchFamily="34" charset="0"/>
              <a:buChar char="•"/>
            </a:pPr>
            <a:r>
              <a:rPr lang="pt-BR" sz="2400" dirty="0"/>
              <a:t> Customizações são limitadas ao usuário final.</a:t>
            </a:r>
          </a:p>
          <a:p>
            <a:pPr lvl="1">
              <a:buFont typeface="Arial" panose="020B0604020202020204" pitchFamily="34" charset="0"/>
              <a:buChar char="•"/>
            </a:pPr>
            <a:r>
              <a:rPr lang="pt-BR" sz="2400" dirty="0"/>
              <a:t> Maior controle sobre segurança e conformidade com regulamentações em empresa fornecedora de porte.</a:t>
            </a:r>
            <a:endParaRPr lang="pt-BR" dirty="0"/>
          </a:p>
        </p:txBody>
      </p:sp>
    </p:spTree>
    <p:extLst>
      <p:ext uri="{BB962C8B-B14F-4D97-AF65-F5344CB8AC3E}">
        <p14:creationId xmlns:p14="http://schemas.microsoft.com/office/powerpoint/2010/main" val="313252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E2A96655-B62A-E96B-B830-38A1B8106E64}"/>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609D4B4-74B9-4333-17C0-BBF57C5D4DBB}"/>
              </a:ext>
            </a:extLst>
          </p:cNvPr>
          <p:cNvSpPr txBox="1"/>
          <p:nvPr/>
        </p:nvSpPr>
        <p:spPr>
          <a:xfrm>
            <a:off x="250371" y="201729"/>
            <a:ext cx="8697686" cy="561662"/>
          </a:xfrm>
          <a:prstGeom prst="rect">
            <a:avLst/>
          </a:prstGeom>
          <a:noFill/>
          <a:ln>
            <a:noFill/>
          </a:ln>
        </p:spPr>
        <p:txBody>
          <a:bodyPr spcFirstLastPara="1" wrap="square" lIns="68569" tIns="34275" rIns="68569" bIns="34275" anchor="t" anchorCtr="0">
            <a:spAutoFit/>
          </a:bodyPr>
          <a:lstStyle/>
          <a:p>
            <a:pPr algn="ctr">
              <a:buSzPts val="5400"/>
            </a:pPr>
            <a:r>
              <a:rPr lang="pt-BR" sz="3200" dirty="0">
                <a:solidFill>
                  <a:srgbClr val="0F4861"/>
                </a:solidFill>
              </a:rPr>
              <a:t>2 - Open </a:t>
            </a:r>
            <a:r>
              <a:rPr lang="pt-BR" sz="3200" dirty="0" err="1">
                <a:solidFill>
                  <a:srgbClr val="0F4861"/>
                </a:solidFill>
              </a:rPr>
              <a:t>Source</a:t>
            </a:r>
            <a:r>
              <a:rPr lang="pt-BR" sz="3200" dirty="0">
                <a:solidFill>
                  <a:srgbClr val="0F4861"/>
                </a:solidFill>
              </a:rPr>
              <a:t>/Sistema Aberto</a:t>
            </a:r>
            <a:endParaRPr sz="800" dirty="0"/>
          </a:p>
        </p:txBody>
      </p:sp>
      <p:sp>
        <p:nvSpPr>
          <p:cNvPr id="3" name="CaixaDeTexto 2">
            <a:extLst>
              <a:ext uri="{FF2B5EF4-FFF2-40B4-BE49-F238E27FC236}">
                <a16:creationId xmlns:a16="http://schemas.microsoft.com/office/drawing/2014/main" id="{C1075D3E-10FC-7139-7AAD-B9C09A1F096F}"/>
              </a:ext>
            </a:extLst>
          </p:cNvPr>
          <p:cNvSpPr txBox="1"/>
          <p:nvPr/>
        </p:nvSpPr>
        <p:spPr>
          <a:xfrm>
            <a:off x="250371" y="1039077"/>
            <a:ext cx="8697686" cy="5632311"/>
          </a:xfrm>
          <a:prstGeom prst="rect">
            <a:avLst/>
          </a:prstGeom>
          <a:noFill/>
        </p:spPr>
        <p:txBody>
          <a:bodyPr wrap="square">
            <a:spAutoFit/>
          </a:bodyPr>
          <a:lstStyle/>
          <a:p>
            <a:r>
              <a:rPr lang="pt-BR" b="1" dirty="0"/>
              <a:t>Sistemas Abertos (Open </a:t>
            </a:r>
            <a:r>
              <a:rPr lang="pt-BR" b="1" dirty="0" err="1"/>
              <a:t>Source</a:t>
            </a:r>
            <a:r>
              <a:rPr lang="pt-BR" b="1" dirty="0"/>
              <a:t>): </a:t>
            </a:r>
            <a:r>
              <a:rPr lang="pt-BR" dirty="0"/>
              <a:t>São softwares cujo código-fonte está acessível ao público e pode ser visualizado, modificado e redistribuído. Eles são geralmente desenvolvidos de forma colaborativa por comunidades de desenvolvedores e/ou organizações que promovem a filosofia do código aberto.</a:t>
            </a:r>
          </a:p>
          <a:p>
            <a:endParaRPr lang="pt-BR" dirty="0"/>
          </a:p>
          <a:p>
            <a:r>
              <a:rPr lang="pt-BR" b="1" dirty="0"/>
              <a:t>Características de Sistemas Abertos:</a:t>
            </a:r>
            <a:endParaRPr lang="pt-BR" dirty="0"/>
          </a:p>
          <a:p>
            <a:pPr>
              <a:buFont typeface="+mj-lt"/>
              <a:buAutoNum type="arabicPeriod"/>
            </a:pPr>
            <a:r>
              <a:rPr lang="pt-BR" b="1" dirty="0"/>
              <a:t>Código-fonte disponível:</a:t>
            </a:r>
            <a:r>
              <a:rPr lang="pt-BR" dirty="0"/>
              <a:t> O código-fonte pode ser acessado, permitindo estudo, auditoria e personalização.</a:t>
            </a:r>
          </a:p>
          <a:p>
            <a:pPr>
              <a:buFont typeface="+mj-lt"/>
              <a:buAutoNum type="arabicPeriod"/>
            </a:pPr>
            <a:r>
              <a:rPr lang="pt-BR" b="1" dirty="0"/>
              <a:t>Licenciamento livre:</a:t>
            </a:r>
            <a:r>
              <a:rPr lang="pt-BR" dirty="0"/>
              <a:t> permite uso, modificação e redistribuição, com ou sem restrições mínimas.</a:t>
            </a:r>
          </a:p>
          <a:p>
            <a:pPr>
              <a:buFont typeface="+mj-lt"/>
              <a:buAutoNum type="arabicPeriod"/>
            </a:pPr>
            <a:r>
              <a:rPr lang="pt-BR" b="1" dirty="0"/>
              <a:t>Colaboração e desenvolvimento comunitário:</a:t>
            </a:r>
            <a:r>
              <a:rPr lang="pt-BR" dirty="0"/>
              <a:t> Envolve desenvolvedores e usuários de diferentes localidades, promovendo inovações rápidas e soluções robustas.</a:t>
            </a:r>
          </a:p>
          <a:p>
            <a:pPr>
              <a:buFont typeface="+mj-lt"/>
              <a:buAutoNum type="arabicPeriod"/>
            </a:pPr>
            <a:r>
              <a:rPr lang="pt-BR" b="1" dirty="0"/>
              <a:t>Customizações amplas:</a:t>
            </a:r>
            <a:r>
              <a:rPr lang="pt-BR" dirty="0"/>
              <a:t> O usuário tem liberdade para adaptar o software às suas necessidades específicas.</a:t>
            </a:r>
          </a:p>
          <a:p>
            <a:pPr>
              <a:buFont typeface="+mj-lt"/>
              <a:buAutoNum type="arabicPeriod"/>
            </a:pPr>
            <a:r>
              <a:rPr lang="pt-BR" b="1" dirty="0"/>
              <a:t>Transparência de segurança:</a:t>
            </a:r>
            <a:r>
              <a:rPr lang="pt-BR" dirty="0"/>
              <a:t> Vulnerabilidades podem ser identificadas e corrigidas pela comunidade, o que pode levar a uma resposta rápida a ameaças de segurança.</a:t>
            </a:r>
          </a:p>
          <a:p>
            <a:pPr>
              <a:buFont typeface="+mj-lt"/>
              <a:buAutoNum type="arabicPeriod"/>
            </a:pPr>
            <a:r>
              <a:rPr lang="pt-BR" b="1" dirty="0"/>
              <a:t>Baixo ou nenhum custo:</a:t>
            </a:r>
            <a:r>
              <a:rPr lang="pt-BR" dirty="0"/>
              <a:t> o uso do software é gratuito, mas serviços de suporte profissional podem ser pagos.</a:t>
            </a:r>
          </a:p>
          <a:p>
            <a:pPr>
              <a:buFont typeface="+mj-lt"/>
              <a:buAutoNum type="arabicPeriod"/>
            </a:pPr>
            <a:r>
              <a:rPr lang="pt-BR" b="1" dirty="0"/>
              <a:t>Integração e interoperabilidade:</a:t>
            </a:r>
            <a:r>
              <a:rPr lang="pt-BR" dirty="0"/>
              <a:t> São projetados para funcionar bem com outros sistemas abertos e padrões amplamente aceitos.</a:t>
            </a:r>
          </a:p>
        </p:txBody>
      </p:sp>
    </p:spTree>
    <p:extLst>
      <p:ext uri="{BB962C8B-B14F-4D97-AF65-F5344CB8AC3E}">
        <p14:creationId xmlns:p14="http://schemas.microsoft.com/office/powerpoint/2010/main" val="109160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119A4397-8C09-A728-80D6-52E241E38631}"/>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F7388587-D840-333B-C4CE-227EF17FDF6A}"/>
              </a:ext>
            </a:extLst>
          </p:cNvPr>
          <p:cNvSpPr txBox="1"/>
          <p:nvPr/>
        </p:nvSpPr>
        <p:spPr>
          <a:xfrm>
            <a:off x="950739" y="2204079"/>
            <a:ext cx="7242521" cy="1224921"/>
          </a:xfrm>
          <a:prstGeom prst="rect">
            <a:avLst/>
          </a:prstGeom>
        </p:spPr>
        <p:txBody>
          <a:bodyPr spcFirstLastPara="1" vert="horz" lIns="91440" tIns="45720" rIns="91440" bIns="45720" rtlCol="0" anchor="b" anchorCtr="0">
            <a:normAutofit lnSpcReduction="10000"/>
          </a:bodyPr>
          <a:lstStyle/>
          <a:p>
            <a:pPr algn="ctr">
              <a:spcBef>
                <a:spcPct val="0"/>
              </a:spcBef>
              <a:spcAft>
                <a:spcPts val="600"/>
              </a:spcAft>
              <a:buSzPts val="5400"/>
            </a:pPr>
            <a:r>
              <a:rPr lang="en-US" sz="7200" dirty="0">
                <a:latin typeface="+mj-lt"/>
                <a:ea typeface="+mj-ea"/>
                <a:cs typeface="+mj-cs"/>
              </a:rPr>
              <a:t>Sistema </a:t>
            </a:r>
            <a:r>
              <a:rPr lang="en-US" sz="7200" dirty="0" err="1">
                <a:latin typeface="+mj-lt"/>
                <a:ea typeface="+mj-ea"/>
                <a:cs typeface="+mj-cs"/>
              </a:rPr>
              <a:t>Fechado</a:t>
            </a:r>
            <a:endParaRPr lang="en-US" sz="7200" dirty="0">
              <a:latin typeface="+mj-lt"/>
              <a:ea typeface="+mj-ea"/>
              <a:cs typeface="+mj-cs"/>
            </a:endParaRPr>
          </a:p>
        </p:txBody>
      </p:sp>
    </p:spTree>
    <p:extLst>
      <p:ext uri="{BB962C8B-B14F-4D97-AF65-F5344CB8AC3E}">
        <p14:creationId xmlns:p14="http://schemas.microsoft.com/office/powerpoint/2010/main" val="381511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207cedb8ab_0_6"/>
          <p:cNvSpPr txBox="1">
            <a:spLocks noGrp="1"/>
          </p:cNvSpPr>
          <p:nvPr>
            <p:ph type="title"/>
          </p:nvPr>
        </p:nvSpPr>
        <p:spPr>
          <a:xfrm>
            <a:off x="108263" y="874539"/>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a:t>Tasy</a:t>
            </a:r>
            <a:endParaRPr/>
          </a:p>
        </p:txBody>
      </p:sp>
      <p:sp>
        <p:nvSpPr>
          <p:cNvPr id="271" name="Google Shape;271;g2207cedb8ab_0_6"/>
          <p:cNvSpPr txBox="1">
            <a:spLocks noGrp="1"/>
          </p:cNvSpPr>
          <p:nvPr>
            <p:ph idx="1"/>
          </p:nvPr>
        </p:nvSpPr>
        <p:spPr>
          <a:xfrm>
            <a:off x="324263" y="1300050"/>
            <a:ext cx="8631450" cy="4257900"/>
          </a:xfrm>
          <a:prstGeom prst="rect">
            <a:avLst/>
          </a:prstGeom>
          <a:noFill/>
          <a:ln>
            <a:noFill/>
          </a:ln>
        </p:spPr>
        <p:txBody>
          <a:bodyPr spcFirstLastPara="1" vert="horz" wrap="square" lIns="68569" tIns="34275" rIns="68569" bIns="34275" rtlCol="0" anchor="t" anchorCtr="0">
            <a:normAutofit/>
          </a:bodyPr>
          <a:lstStyle/>
          <a:p>
            <a:pPr marL="0" indent="0">
              <a:buNone/>
            </a:pPr>
            <a:r>
              <a:rPr lang="pt-BR" sz="900">
                <a:highlight>
                  <a:srgbClr val="FFFFFF"/>
                </a:highlight>
              </a:rPr>
              <a:t>O Tasy é um sistema Enterprise Resource Planning (ERP), de propriedade da empresa Holandesa Philips, focado no apoio a gestão de Instituições de Saúde, Hospitais, Clínicas, Laboratórios, Centros de Imagem e Operadoras de Saúde.3 de mar. de 2022</a:t>
            </a:r>
            <a:endParaRPr sz="900">
              <a:highlight>
                <a:srgbClr val="FFFFFF"/>
              </a:highlight>
            </a:endParaRPr>
          </a:p>
          <a:p>
            <a:pPr marL="0" indent="0">
              <a:buNone/>
            </a:pPr>
            <a:endParaRPr sz="900">
              <a:highlight>
                <a:srgbClr val="FFFFFF"/>
              </a:highlight>
            </a:endParaRPr>
          </a:p>
          <a:p>
            <a:pPr marL="0" indent="0">
              <a:buNone/>
            </a:pPr>
            <a:endParaRPr sz="900">
              <a:highlight>
                <a:srgbClr val="FFFFFF"/>
              </a:highlight>
            </a:endParaRPr>
          </a:p>
        </p:txBody>
      </p:sp>
      <p:pic>
        <p:nvPicPr>
          <p:cNvPr id="272" name="Google Shape;272;g2207cedb8ab_0_6"/>
          <p:cNvPicPr preferRelativeResize="0"/>
          <p:nvPr/>
        </p:nvPicPr>
        <p:blipFill rotWithShape="1">
          <a:blip r:embed="rId3">
            <a:alphaModFix/>
          </a:blip>
          <a:srcRect/>
          <a:stretch/>
        </p:blipFill>
        <p:spPr>
          <a:xfrm>
            <a:off x="324264" y="1732408"/>
            <a:ext cx="4321538" cy="2514788"/>
          </a:xfrm>
          <a:prstGeom prst="rect">
            <a:avLst/>
          </a:prstGeom>
          <a:noFill/>
          <a:ln>
            <a:noFill/>
          </a:ln>
        </p:spPr>
      </p:pic>
      <p:pic>
        <p:nvPicPr>
          <p:cNvPr id="273" name="Google Shape;273;g2207cedb8ab_0_6"/>
          <p:cNvPicPr preferRelativeResize="0"/>
          <p:nvPr/>
        </p:nvPicPr>
        <p:blipFill rotWithShape="1">
          <a:blip r:embed="rId4">
            <a:alphaModFix/>
          </a:blip>
          <a:srcRect/>
          <a:stretch/>
        </p:blipFill>
        <p:spPr>
          <a:xfrm>
            <a:off x="4776507" y="1780088"/>
            <a:ext cx="4203262" cy="2661450"/>
          </a:xfrm>
          <a:prstGeom prst="rect">
            <a:avLst/>
          </a:prstGeom>
          <a:noFill/>
          <a:ln>
            <a:noFill/>
          </a:ln>
        </p:spPr>
      </p:pic>
      <p:pic>
        <p:nvPicPr>
          <p:cNvPr id="274" name="Google Shape;274;g2207cedb8ab_0_6"/>
          <p:cNvPicPr preferRelativeResize="0"/>
          <p:nvPr/>
        </p:nvPicPr>
        <p:blipFill rotWithShape="1">
          <a:blip r:embed="rId5">
            <a:alphaModFix/>
          </a:blip>
          <a:srcRect/>
          <a:stretch/>
        </p:blipFill>
        <p:spPr>
          <a:xfrm>
            <a:off x="358256" y="4383262"/>
            <a:ext cx="4253550" cy="834338"/>
          </a:xfrm>
          <a:prstGeom prst="rect">
            <a:avLst/>
          </a:prstGeom>
          <a:noFill/>
          <a:ln>
            <a:noFill/>
          </a:ln>
        </p:spPr>
      </p:pic>
      <p:pic>
        <p:nvPicPr>
          <p:cNvPr id="275" name="Google Shape;275;g2207cedb8ab_0_6"/>
          <p:cNvPicPr preferRelativeResize="0"/>
          <p:nvPr/>
        </p:nvPicPr>
        <p:blipFill rotWithShape="1">
          <a:blip r:embed="rId6">
            <a:alphaModFix/>
          </a:blip>
          <a:srcRect/>
          <a:stretch/>
        </p:blipFill>
        <p:spPr>
          <a:xfrm>
            <a:off x="4820608" y="4757944"/>
            <a:ext cx="4159163" cy="899438"/>
          </a:xfrm>
          <a:prstGeom prst="rect">
            <a:avLst/>
          </a:prstGeom>
          <a:noFill/>
          <a:ln>
            <a:noFill/>
          </a:ln>
        </p:spPr>
      </p:pic>
      <p:sp>
        <p:nvSpPr>
          <p:cNvPr id="276" name="Google Shape;276;g2207cedb8ab_0_6"/>
          <p:cNvSpPr txBox="1"/>
          <p:nvPr/>
        </p:nvSpPr>
        <p:spPr>
          <a:xfrm>
            <a:off x="5204082" y="2877414"/>
            <a:ext cx="3622275" cy="224775"/>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Em 2 anos R$ 2.164.800,00 (Licença)</a:t>
            </a:r>
            <a:endParaRPr sz="1425" b="1">
              <a:solidFill>
                <a:srgbClr val="FF0000"/>
              </a:solidFill>
            </a:endParaRPr>
          </a:p>
        </p:txBody>
      </p:sp>
      <p:sp>
        <p:nvSpPr>
          <p:cNvPr id="277" name="Google Shape;277;g2207cedb8ab_0_6"/>
          <p:cNvSpPr txBox="1"/>
          <p:nvPr/>
        </p:nvSpPr>
        <p:spPr>
          <a:xfrm>
            <a:off x="5342794" y="4441537"/>
            <a:ext cx="3344850" cy="357768"/>
          </a:xfrm>
          <a:prstGeom prst="rect">
            <a:avLst/>
          </a:prstGeom>
          <a:noFill/>
          <a:ln>
            <a:noFill/>
          </a:ln>
        </p:spPr>
        <p:txBody>
          <a:bodyPr spcFirstLastPara="1" wrap="square" lIns="68569" tIns="68569" rIns="68569" bIns="68569" anchor="t" anchorCtr="0">
            <a:spAutoFit/>
          </a:bodyPr>
          <a:lstStyle/>
          <a:p>
            <a:pPr>
              <a:buSzPts val="1900"/>
            </a:pPr>
            <a:r>
              <a:rPr lang="pt-BR" sz="1425" b="1">
                <a:solidFill>
                  <a:srgbClr val="FF0000"/>
                </a:solidFill>
              </a:rPr>
              <a:t>Em 2 anos R$ 2.471.280,00 (Licença)</a:t>
            </a:r>
            <a:endParaRPr sz="1425" b="1">
              <a:solidFill>
                <a:srgbClr val="FF0000"/>
              </a:solidFill>
            </a:endParaRPr>
          </a:p>
        </p:txBody>
      </p:sp>
      <p:pic>
        <p:nvPicPr>
          <p:cNvPr id="278" name="Google Shape;278;g2207cedb8ab_0_6"/>
          <p:cNvPicPr preferRelativeResize="0"/>
          <p:nvPr/>
        </p:nvPicPr>
        <p:blipFill rotWithShape="1">
          <a:blip r:embed="rId7">
            <a:alphaModFix/>
          </a:blip>
          <a:srcRect/>
          <a:stretch/>
        </p:blipFill>
        <p:spPr>
          <a:xfrm>
            <a:off x="971550" y="5545155"/>
            <a:ext cx="8172450" cy="364331"/>
          </a:xfrm>
          <a:prstGeom prst="rect">
            <a:avLst/>
          </a:prstGeom>
          <a:noFill/>
          <a:ln>
            <a:noFill/>
          </a:ln>
        </p:spPr>
      </p:pic>
    </p:spTree>
    <p:extLst>
      <p:ext uri="{BB962C8B-B14F-4D97-AF65-F5344CB8AC3E}">
        <p14:creationId xmlns:p14="http://schemas.microsoft.com/office/powerpoint/2010/main" val="2920220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g2207cedb8ab_0_18"/>
          <p:cNvPicPr preferRelativeResize="0"/>
          <p:nvPr/>
        </p:nvPicPr>
        <p:blipFill rotWithShape="1">
          <a:blip r:embed="rId3">
            <a:alphaModFix/>
          </a:blip>
          <a:srcRect/>
          <a:stretch/>
        </p:blipFill>
        <p:spPr>
          <a:xfrm>
            <a:off x="256266" y="827314"/>
            <a:ext cx="8631450" cy="5344885"/>
          </a:xfrm>
          <a:prstGeom prst="rect">
            <a:avLst/>
          </a:prstGeom>
          <a:noFill/>
          <a:ln>
            <a:noFill/>
          </a:ln>
        </p:spPr>
      </p:pic>
      <p:sp>
        <p:nvSpPr>
          <p:cNvPr id="285" name="Google Shape;285;g2207cedb8ab_0_18"/>
          <p:cNvSpPr txBox="1">
            <a:spLocks noGrp="1"/>
          </p:cNvSpPr>
          <p:nvPr>
            <p:ph type="title"/>
          </p:nvPr>
        </p:nvSpPr>
        <p:spPr>
          <a:xfrm>
            <a:off x="256266" y="123425"/>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dirty="0" err="1"/>
              <a:t>Tasy</a:t>
            </a:r>
            <a:endParaRPr dirty="0"/>
          </a:p>
        </p:txBody>
      </p:sp>
    </p:spTree>
    <p:extLst>
      <p:ext uri="{BB962C8B-B14F-4D97-AF65-F5344CB8AC3E}">
        <p14:creationId xmlns:p14="http://schemas.microsoft.com/office/powerpoint/2010/main" val="68872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207cedb8ab_0_33"/>
          <p:cNvSpPr txBox="1">
            <a:spLocks noGrp="1"/>
          </p:cNvSpPr>
          <p:nvPr>
            <p:ph type="title"/>
          </p:nvPr>
        </p:nvSpPr>
        <p:spPr>
          <a:xfrm>
            <a:off x="628650" y="273984"/>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MV</a:t>
            </a:r>
            <a:endParaRPr dirty="0"/>
          </a:p>
        </p:txBody>
      </p:sp>
      <p:sp>
        <p:nvSpPr>
          <p:cNvPr id="292" name="Google Shape;292;g2207cedb8ab_0_33"/>
          <p:cNvSpPr txBox="1">
            <a:spLocks noGrp="1"/>
          </p:cNvSpPr>
          <p:nvPr>
            <p:ph idx="1"/>
          </p:nvPr>
        </p:nvSpPr>
        <p:spPr>
          <a:xfrm>
            <a:off x="628650" y="2226469"/>
            <a:ext cx="7886700" cy="3263400"/>
          </a:xfrm>
          <a:prstGeom prst="rect">
            <a:avLst/>
          </a:prstGeom>
          <a:noFill/>
          <a:ln>
            <a:noFill/>
          </a:ln>
        </p:spPr>
        <p:txBody>
          <a:bodyPr spcFirstLastPara="1" vert="horz" wrap="square" lIns="68569" tIns="34275" rIns="68569" bIns="34275" rtlCol="0" anchor="t" anchorCtr="0">
            <a:normAutofit/>
          </a:bodyPr>
          <a:lstStyle/>
          <a:p>
            <a:pPr marL="0" indent="0">
              <a:buNone/>
            </a:pPr>
            <a:endParaRPr/>
          </a:p>
        </p:txBody>
      </p:sp>
      <p:pic>
        <p:nvPicPr>
          <p:cNvPr id="293" name="Google Shape;293;g2207cedb8ab_0_33"/>
          <p:cNvPicPr preferRelativeResize="0"/>
          <p:nvPr/>
        </p:nvPicPr>
        <p:blipFill rotWithShape="1">
          <a:blip r:embed="rId3">
            <a:alphaModFix/>
          </a:blip>
          <a:srcRect/>
          <a:stretch/>
        </p:blipFill>
        <p:spPr>
          <a:xfrm>
            <a:off x="192629" y="2226470"/>
            <a:ext cx="5650706" cy="2957513"/>
          </a:xfrm>
          <a:prstGeom prst="rect">
            <a:avLst/>
          </a:prstGeom>
          <a:noFill/>
          <a:ln>
            <a:noFill/>
          </a:ln>
        </p:spPr>
      </p:pic>
      <p:pic>
        <p:nvPicPr>
          <p:cNvPr id="294" name="Google Shape;294;g2207cedb8ab_0_33"/>
          <p:cNvPicPr preferRelativeResize="0"/>
          <p:nvPr/>
        </p:nvPicPr>
        <p:blipFill rotWithShape="1">
          <a:blip r:embed="rId4">
            <a:alphaModFix/>
          </a:blip>
          <a:srcRect/>
          <a:stretch/>
        </p:blipFill>
        <p:spPr>
          <a:xfrm>
            <a:off x="5929312" y="3103376"/>
            <a:ext cx="3214688" cy="2300288"/>
          </a:xfrm>
          <a:prstGeom prst="rect">
            <a:avLst/>
          </a:prstGeom>
          <a:noFill/>
          <a:ln>
            <a:noFill/>
          </a:ln>
        </p:spPr>
      </p:pic>
    </p:spTree>
    <p:extLst>
      <p:ext uri="{BB962C8B-B14F-4D97-AF65-F5344CB8AC3E}">
        <p14:creationId xmlns:p14="http://schemas.microsoft.com/office/powerpoint/2010/main" val="70017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207cedb8ab_0_39"/>
          <p:cNvSpPr txBox="1">
            <a:spLocks noGrp="1"/>
          </p:cNvSpPr>
          <p:nvPr>
            <p:ph type="title"/>
          </p:nvPr>
        </p:nvSpPr>
        <p:spPr>
          <a:xfrm>
            <a:off x="628650" y="136820"/>
            <a:ext cx="7886700" cy="994275"/>
          </a:xfrm>
          <a:prstGeom prst="rect">
            <a:avLst/>
          </a:prstGeom>
          <a:noFill/>
          <a:ln>
            <a:noFill/>
          </a:ln>
        </p:spPr>
        <p:txBody>
          <a:bodyPr spcFirstLastPara="1" vert="horz" wrap="square" lIns="68569" tIns="34275" rIns="68569" bIns="34275" rtlCol="0" anchor="ctr" anchorCtr="0">
            <a:normAutofit/>
          </a:bodyPr>
          <a:lstStyle/>
          <a:p>
            <a:pPr>
              <a:buSzPts val="1100"/>
            </a:pPr>
            <a:r>
              <a:rPr lang="pt-BR" dirty="0"/>
              <a:t>MV</a:t>
            </a:r>
            <a:endParaRPr dirty="0"/>
          </a:p>
        </p:txBody>
      </p:sp>
      <p:pic>
        <p:nvPicPr>
          <p:cNvPr id="301" name="Google Shape;301;g2207cedb8ab_0_39"/>
          <p:cNvPicPr preferRelativeResize="0"/>
          <p:nvPr/>
        </p:nvPicPr>
        <p:blipFill rotWithShape="1">
          <a:blip r:embed="rId3">
            <a:alphaModFix/>
          </a:blip>
          <a:srcRect/>
          <a:stretch/>
        </p:blipFill>
        <p:spPr>
          <a:xfrm>
            <a:off x="628650" y="1131095"/>
            <a:ext cx="7886700" cy="3969545"/>
          </a:xfrm>
          <a:prstGeom prst="rect">
            <a:avLst/>
          </a:prstGeom>
          <a:noFill/>
          <a:ln>
            <a:noFill/>
          </a:ln>
        </p:spPr>
      </p:pic>
      <p:sp>
        <p:nvSpPr>
          <p:cNvPr id="302" name="Google Shape;302;g2207cedb8ab_0_39"/>
          <p:cNvSpPr txBox="1"/>
          <p:nvPr/>
        </p:nvSpPr>
        <p:spPr>
          <a:xfrm>
            <a:off x="2405393" y="5100638"/>
            <a:ext cx="4047075" cy="722700"/>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Obs: Não apresenta licença e manutenção do sistema de gerenciamento de banco de dados.</a:t>
            </a:r>
            <a:endParaRPr sz="1425" b="1">
              <a:solidFill>
                <a:srgbClr val="FF0000"/>
              </a:solidFill>
            </a:endParaRPr>
          </a:p>
        </p:txBody>
      </p:sp>
    </p:spTree>
    <p:extLst>
      <p:ext uri="{BB962C8B-B14F-4D97-AF65-F5344CB8AC3E}">
        <p14:creationId xmlns:p14="http://schemas.microsoft.com/office/powerpoint/2010/main" val="1600527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E68C0C75-76D4-533C-9BEE-7F6FB88B3383}"/>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AE988C1-949A-9D3E-DFC7-210F3EB05AFD}"/>
              </a:ext>
            </a:extLst>
          </p:cNvPr>
          <p:cNvSpPr txBox="1"/>
          <p:nvPr/>
        </p:nvSpPr>
        <p:spPr>
          <a:xfrm>
            <a:off x="196770" y="1008993"/>
            <a:ext cx="8773609" cy="3542045"/>
          </a:xfrm>
          <a:prstGeom prst="rect">
            <a:avLst/>
          </a:prstGeom>
        </p:spPr>
        <p:txBody>
          <a:bodyPr spcFirstLastPara="1" vert="horz" lIns="91440" tIns="45720" rIns="91440" bIns="45720" rtlCol="0" anchor="b" anchorCtr="0">
            <a:normAutofit/>
          </a:bodyPr>
          <a:lstStyle/>
          <a:p>
            <a:pPr algn="ctr">
              <a:lnSpc>
                <a:spcPct val="90000"/>
              </a:lnSpc>
              <a:spcBef>
                <a:spcPct val="0"/>
              </a:spcBef>
              <a:spcAft>
                <a:spcPts val="600"/>
              </a:spcAft>
              <a:buSzPts val="5400"/>
            </a:pPr>
            <a:r>
              <a:rPr lang="en-US" sz="7200" kern="1200" dirty="0">
                <a:solidFill>
                  <a:schemeClr val="tx1"/>
                </a:solidFill>
                <a:latin typeface="+mj-lt"/>
                <a:ea typeface="+mj-ea"/>
                <a:cs typeface="+mj-cs"/>
              </a:rPr>
              <a:t>Open Source/Sistema </a:t>
            </a:r>
            <a:r>
              <a:rPr lang="en-US" sz="7200" kern="1200" dirty="0" err="1">
                <a:solidFill>
                  <a:schemeClr val="tx1"/>
                </a:solidFill>
                <a:latin typeface="+mj-lt"/>
                <a:ea typeface="+mj-ea"/>
                <a:cs typeface="+mj-cs"/>
              </a:rPr>
              <a:t>Aberto</a:t>
            </a:r>
            <a:endParaRPr lang="en-US" sz="7200" kern="1200" dirty="0">
              <a:solidFill>
                <a:schemeClr val="tx1"/>
              </a:solidFill>
              <a:latin typeface="+mj-lt"/>
              <a:ea typeface="+mj-ea"/>
              <a:cs typeface="+mj-cs"/>
            </a:endParaRPr>
          </a:p>
        </p:txBody>
      </p:sp>
    </p:spTree>
    <p:extLst>
      <p:ext uri="{BB962C8B-B14F-4D97-AF65-F5344CB8AC3E}">
        <p14:creationId xmlns:p14="http://schemas.microsoft.com/office/powerpoint/2010/main" val="210342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249D9F-2AD5-BA45-F189-A612826D8A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23A119-BD3B-10BB-EEB4-634B54234E61}"/>
              </a:ext>
            </a:extLst>
          </p:cNvPr>
          <p:cNvSpPr>
            <a:spLocks noGrp="1"/>
          </p:cNvSpPr>
          <p:nvPr>
            <p:ph type="title"/>
          </p:nvPr>
        </p:nvSpPr>
        <p:spPr>
          <a:xfrm>
            <a:off x="963930" y="1050595"/>
            <a:ext cx="6056111" cy="1618489"/>
          </a:xfrm>
        </p:spPr>
        <p:txBody>
          <a:bodyPr anchor="ctr">
            <a:normAutofit/>
          </a:bodyPr>
          <a:lstStyle/>
          <a:p>
            <a:r>
              <a:rPr lang="pt-BR" sz="6300"/>
              <a:t>Introdução</a:t>
            </a:r>
          </a:p>
        </p:txBody>
      </p:sp>
      <p:sp>
        <p:nvSpPr>
          <p:cNvPr id="3" name="Espaço Reservado para Conteúdo 2">
            <a:extLst>
              <a:ext uri="{FF2B5EF4-FFF2-40B4-BE49-F238E27FC236}">
                <a16:creationId xmlns:a16="http://schemas.microsoft.com/office/drawing/2014/main" id="{7D9A5385-5D2B-7364-759F-892641961619}"/>
              </a:ext>
            </a:extLst>
          </p:cNvPr>
          <p:cNvSpPr>
            <a:spLocks noGrp="1"/>
          </p:cNvSpPr>
          <p:nvPr>
            <p:ph idx="1"/>
          </p:nvPr>
        </p:nvSpPr>
        <p:spPr>
          <a:xfrm>
            <a:off x="963930" y="2969469"/>
            <a:ext cx="6056111" cy="2800395"/>
          </a:xfrm>
        </p:spPr>
        <p:txBody>
          <a:bodyPr anchor="t">
            <a:normAutofit/>
          </a:bodyPr>
          <a:lstStyle/>
          <a:p>
            <a:pPr>
              <a:buFontTx/>
              <a:buChar char="-"/>
            </a:pPr>
            <a:r>
              <a:rPr lang="pt-BR" sz="1900" b="1"/>
              <a:t>Importância do Sistema de Informações no HRO e HNS</a:t>
            </a:r>
          </a:p>
          <a:p>
            <a:pPr marL="0" indent="0">
              <a:buNone/>
            </a:pPr>
            <a:endParaRPr lang="pt-BR" sz="1900"/>
          </a:p>
          <a:p>
            <a:pPr marL="400050" lvl="1" indent="0">
              <a:buNone/>
            </a:pPr>
            <a:r>
              <a:rPr lang="pt-BR" sz="1900"/>
              <a:t>Os sistemas centralizam informações, otimizam a gestão de leitos, insumos e prontuários eletrônicos, garantem a segurança de dados e conformidade com a LGPD, comunicação com outras unidades de saúde, agilizando diagnósticos e atendimentos. </a:t>
            </a:r>
          </a:p>
        </p:txBody>
      </p:sp>
    </p:spTree>
    <p:extLst>
      <p:ext uri="{BB962C8B-B14F-4D97-AF65-F5344CB8AC3E}">
        <p14:creationId xmlns:p14="http://schemas.microsoft.com/office/powerpoint/2010/main" val="855481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6178" y="2914924"/>
            <a:ext cx="8391644" cy="1028151"/>
          </a:xfrm>
        </p:spPr>
        <p:txBody>
          <a:bodyPr anchor="b">
            <a:normAutofit fontScale="90000"/>
          </a:bodyPr>
          <a:lstStyle/>
          <a:p>
            <a:pPr defTabSz="914400">
              <a:spcAft>
                <a:spcPts val="600"/>
              </a:spcAft>
              <a:buSzPts val="5400"/>
            </a:pPr>
            <a:r>
              <a:rPr lang="pt-BR" sz="7200" dirty="0"/>
              <a:t>Proposta Técnica</a:t>
            </a:r>
          </a:p>
        </p:txBody>
      </p:sp>
    </p:spTree>
    <p:extLst>
      <p:ext uri="{BB962C8B-B14F-4D97-AF65-F5344CB8AC3E}">
        <p14:creationId xmlns:p14="http://schemas.microsoft.com/office/powerpoint/2010/main" val="105285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930" y="1050595"/>
            <a:ext cx="6056111" cy="1618489"/>
          </a:xfrm>
        </p:spPr>
        <p:txBody>
          <a:bodyPr anchor="ctr">
            <a:normAutofit/>
          </a:bodyPr>
          <a:lstStyle/>
          <a:p>
            <a:r>
              <a:rPr lang="pt-BR" sz="6300" dirty="0"/>
              <a:t>Solução </a:t>
            </a:r>
            <a:r>
              <a:rPr lang="pt-BR" sz="6300" dirty="0" err="1"/>
              <a:t>AGHUse</a:t>
            </a:r>
            <a:endParaRPr lang="pt-BR" sz="6300" dirty="0"/>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dirty="0"/>
              <a:t>• Software para gestão hospitalar, utilizado por grandes instituições no Brasil.</a:t>
            </a:r>
          </a:p>
          <a:p>
            <a:pPr marL="0" indent="0">
              <a:buNone/>
            </a:pPr>
            <a:r>
              <a:rPr lang="pt-BR" dirty="0"/>
              <a:t>• Módulos assistenciais: Prontuário, Internação, Cirurgias, Exames, Emergência, etc.</a:t>
            </a:r>
          </a:p>
          <a:p>
            <a:pPr marL="0" indent="0">
              <a:buNone/>
            </a:pPr>
            <a:r>
              <a:rPr lang="pt-BR" dirty="0"/>
              <a:t>• Módulos administrativos: Faturamento, Custos, Compras, Estoque, Manutenção.</a:t>
            </a:r>
          </a:p>
          <a:p>
            <a:pPr marL="0" indent="0">
              <a:buNone/>
            </a:pPr>
            <a:r>
              <a:rPr lang="pt-BR" dirty="0"/>
              <a:t>• Interoperabilidade com sistemas de certificação digital e gestão.</a:t>
            </a:r>
          </a:p>
          <a:p>
            <a:endParaRPr dirty="0"/>
          </a:p>
        </p:txBody>
      </p:sp>
    </p:spTree>
    <p:extLst>
      <p:ext uri="{BB962C8B-B14F-4D97-AF65-F5344CB8AC3E}">
        <p14:creationId xmlns:p14="http://schemas.microsoft.com/office/powerpoint/2010/main" val="171471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9286" y="1050595"/>
            <a:ext cx="8194876" cy="1618489"/>
          </a:xfrm>
        </p:spPr>
        <p:txBody>
          <a:bodyPr anchor="ctr">
            <a:normAutofit/>
          </a:bodyPr>
          <a:lstStyle/>
          <a:p>
            <a:r>
              <a:rPr lang="pt-BR" sz="5400" dirty="0"/>
              <a:t>Valores, Prazos e Condições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a:t>• Vigência do contrato: 18 meses, com possibilidade de prorrogação.</a:t>
            </a:r>
          </a:p>
          <a:p>
            <a:pPr marL="0" indent="0">
              <a:buNone/>
            </a:pPr>
            <a:endParaRPr lang="pt-BR"/>
          </a:p>
          <a:p>
            <a:pPr marL="0" indent="0">
              <a:buNone/>
            </a:pPr>
            <a:r>
              <a:rPr lang="pt-BR"/>
              <a:t>• Atendimento remoto e presencial conforme necessidade.</a:t>
            </a:r>
          </a:p>
          <a:p>
            <a:endParaRPr dirty="0"/>
          </a:p>
        </p:txBody>
      </p:sp>
    </p:spTree>
    <p:extLst>
      <p:ext uri="{BB962C8B-B14F-4D97-AF65-F5344CB8AC3E}">
        <p14:creationId xmlns:p14="http://schemas.microsoft.com/office/powerpoint/2010/main" val="1780494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7630" y="1050595"/>
            <a:ext cx="7870785" cy="1618489"/>
          </a:xfrm>
        </p:spPr>
        <p:txBody>
          <a:bodyPr anchor="ctr">
            <a:normAutofit/>
          </a:bodyPr>
          <a:lstStyle/>
          <a:p>
            <a:r>
              <a:rPr lang="pt-BR" sz="5400" dirty="0"/>
              <a:t>Proposta Comercial - </a:t>
            </a:r>
            <a:r>
              <a:rPr lang="pt-BR" sz="5400" dirty="0" err="1"/>
              <a:t>AGHUse</a:t>
            </a:r>
            <a:endParaRPr lang="pt-BR" sz="5400" dirty="0"/>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900" dirty="0"/>
              <a:t>• Implantação do Sistema </a:t>
            </a:r>
            <a:r>
              <a:rPr lang="pt-BR" sz="1900"/>
              <a:t>AGHUse</a:t>
            </a:r>
            <a:r>
              <a:rPr lang="pt-BR" sz="1900" dirty="0"/>
              <a:t> em </a:t>
            </a:r>
            <a:r>
              <a:rPr lang="pt-BR" sz="1900" b="1" dirty="0"/>
              <a:t>2 hospitais e 1 clínica</a:t>
            </a:r>
            <a:r>
              <a:rPr lang="pt-BR" sz="1900" dirty="0"/>
              <a:t> de especialidades da ALVF.</a:t>
            </a:r>
          </a:p>
          <a:p>
            <a:pPr marL="0" indent="0">
              <a:buNone/>
            </a:pPr>
            <a:endParaRPr lang="pt-BR" sz="1900" dirty="0"/>
          </a:p>
          <a:p>
            <a:pPr marL="0" indent="0">
              <a:buNone/>
            </a:pPr>
            <a:r>
              <a:rPr lang="pt-BR" sz="1900" dirty="0"/>
              <a:t>• Prestação de serviços remotos para configuração, treinamento e operação assistida.</a:t>
            </a:r>
          </a:p>
          <a:p>
            <a:pPr marL="0" indent="0">
              <a:buNone/>
            </a:pPr>
            <a:endParaRPr lang="pt-BR" sz="1900" dirty="0"/>
          </a:p>
          <a:p>
            <a:pPr marL="0" indent="0">
              <a:buNone/>
            </a:pPr>
            <a:r>
              <a:rPr lang="pt-BR" sz="1900" dirty="0"/>
              <a:t>• Garantir um ambiente seguro, funcional e eficiente para a ALVF.</a:t>
            </a:r>
          </a:p>
        </p:txBody>
      </p:sp>
    </p:spTree>
    <p:extLst>
      <p:ext uri="{BB962C8B-B14F-4D97-AF65-F5344CB8AC3E}">
        <p14:creationId xmlns:p14="http://schemas.microsoft.com/office/powerpoint/2010/main" val="4042395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4482" y="1050595"/>
            <a:ext cx="6325560" cy="1618489"/>
          </a:xfrm>
        </p:spPr>
        <p:txBody>
          <a:bodyPr anchor="ctr">
            <a:normAutofit/>
          </a:bodyPr>
          <a:lstStyle/>
          <a:p>
            <a:r>
              <a:rPr lang="pt-BR" sz="5400" dirty="0"/>
              <a:t>Atividades e Serviços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900"/>
              <a:t>• Workshop de instalação e configuração do sistema.</a:t>
            </a:r>
          </a:p>
          <a:p>
            <a:pPr marL="0" indent="0">
              <a:buNone/>
            </a:pPr>
            <a:r>
              <a:rPr lang="pt-BR" sz="1900"/>
              <a:t>• Treinamento para equipe técnica da ALVF.</a:t>
            </a:r>
          </a:p>
          <a:p>
            <a:pPr marL="0" indent="0">
              <a:buNone/>
            </a:pPr>
            <a:r>
              <a:rPr lang="pt-BR" sz="1900"/>
              <a:t>• Consultoria técnica e suporte remoto.</a:t>
            </a:r>
          </a:p>
          <a:p>
            <a:pPr marL="0" indent="0">
              <a:buNone/>
            </a:pPr>
            <a:r>
              <a:rPr lang="pt-BR" sz="1900"/>
              <a:t>• Configuração dos ambientes de Teste, Homologação e Produção.</a:t>
            </a:r>
          </a:p>
          <a:p>
            <a:pPr marL="0" indent="0">
              <a:buNone/>
            </a:pPr>
            <a:r>
              <a:rPr lang="pt-BR" sz="1900"/>
              <a:t>• Operação assistida durante o período de implantação.</a:t>
            </a:r>
          </a:p>
        </p:txBody>
      </p:sp>
    </p:spTree>
    <p:extLst>
      <p:ext uri="{BB962C8B-B14F-4D97-AF65-F5344CB8AC3E}">
        <p14:creationId xmlns:p14="http://schemas.microsoft.com/office/powerpoint/2010/main" val="653017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930" y="1050595"/>
            <a:ext cx="6056111" cy="1618489"/>
          </a:xfrm>
        </p:spPr>
        <p:txBody>
          <a:bodyPr anchor="ctr">
            <a:normAutofit/>
          </a:bodyPr>
          <a:lstStyle/>
          <a:p>
            <a:r>
              <a:rPr lang="pt-BR" sz="4400"/>
              <a:t>Valores, Parcelamentos e Prazos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900"/>
              <a:t>• Implantação prevista para 18 meses (1 ano e meio).</a:t>
            </a:r>
          </a:p>
          <a:p>
            <a:pPr marL="0" indent="0">
              <a:buNone/>
            </a:pPr>
            <a:r>
              <a:rPr lang="pt-BR" sz="1900"/>
              <a:t>• Valor mensal: R$ 319.445,52.</a:t>
            </a:r>
          </a:p>
          <a:p>
            <a:pPr marL="0" indent="0">
              <a:buNone/>
            </a:pPr>
            <a:r>
              <a:rPr lang="pt-BR" sz="1900"/>
              <a:t>• Valor total estimado: R$ 5.750.019,29.</a:t>
            </a:r>
          </a:p>
          <a:p>
            <a:pPr marL="0" indent="0">
              <a:buNone/>
            </a:pPr>
            <a:r>
              <a:rPr lang="pt-BR" sz="1900"/>
              <a:t>• Pagamento mensal com prazo de 30 dias após emissão da fatura.</a:t>
            </a:r>
          </a:p>
          <a:p>
            <a:pPr marL="0" indent="0">
              <a:buNone/>
            </a:pPr>
            <a:r>
              <a:rPr lang="pt-BR" sz="1900"/>
              <a:t>• Reajuste anual pelo IPCA e ajustes contratuais conforme legislação vigente.</a:t>
            </a:r>
          </a:p>
        </p:txBody>
      </p:sp>
    </p:spTree>
    <p:extLst>
      <p:ext uri="{BB962C8B-B14F-4D97-AF65-F5344CB8AC3E}">
        <p14:creationId xmlns:p14="http://schemas.microsoft.com/office/powerpoint/2010/main" val="1190121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930" y="1050595"/>
            <a:ext cx="6056111" cy="1618489"/>
          </a:xfrm>
        </p:spPr>
        <p:txBody>
          <a:bodyPr anchor="ctr">
            <a:normAutofit/>
          </a:bodyPr>
          <a:lstStyle/>
          <a:p>
            <a:r>
              <a:rPr lang="pt-BR" sz="4400"/>
              <a:t>Profissionais Envolvidos e Considerações Finais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800"/>
              <a:t>• Equipe técnica especializada composta por Gerentes, Arquitetos, Desenvolvedores e Consultores.</a:t>
            </a:r>
          </a:p>
          <a:p>
            <a:pPr marL="0" indent="0">
              <a:buNone/>
            </a:pPr>
            <a:r>
              <a:rPr lang="pt-BR" sz="1800"/>
              <a:t>• Compromisso com segurança da informação e compliance.</a:t>
            </a:r>
          </a:p>
          <a:p>
            <a:pPr marL="0" indent="0">
              <a:buNone/>
            </a:pPr>
            <a:r>
              <a:rPr lang="pt-BR" sz="1800"/>
              <a:t>• Obrigações da ALVF incluem disponibilização de infraestrutura e ambiente de testes.</a:t>
            </a:r>
          </a:p>
          <a:p>
            <a:pPr marL="0" indent="0">
              <a:buNone/>
            </a:pPr>
            <a:r>
              <a:rPr lang="pt-BR" sz="1800"/>
              <a:t>• Termos de confidencialidade e não contratação de profissionais SONDA por 1 ano.</a:t>
            </a:r>
          </a:p>
          <a:p>
            <a:pPr marL="0" indent="0">
              <a:buNone/>
            </a:pPr>
            <a:r>
              <a:rPr lang="pt-BR" sz="1800"/>
              <a:t>• Proposta válida por 30 dias após a emissão.</a:t>
            </a:r>
          </a:p>
        </p:txBody>
      </p:sp>
    </p:spTree>
    <p:extLst>
      <p:ext uri="{BB962C8B-B14F-4D97-AF65-F5344CB8AC3E}">
        <p14:creationId xmlns:p14="http://schemas.microsoft.com/office/powerpoint/2010/main" val="2382692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3929" y="1008993"/>
            <a:ext cx="7555037" cy="3542045"/>
          </a:xfrm>
        </p:spPr>
        <p:txBody>
          <a:bodyPr anchor="b">
            <a:normAutofit/>
          </a:bodyPr>
          <a:lstStyle/>
          <a:p>
            <a:r>
              <a:rPr lang="pt-BR" sz="7000" dirty="0"/>
              <a:t>Proposta Técnica - CLOUD</a:t>
            </a:r>
          </a:p>
        </p:txBody>
      </p:sp>
    </p:spTree>
    <p:extLst>
      <p:ext uri="{BB962C8B-B14F-4D97-AF65-F5344CB8AC3E}">
        <p14:creationId xmlns:p14="http://schemas.microsoft.com/office/powerpoint/2010/main" val="100325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7712" y="1050595"/>
            <a:ext cx="7951808" cy="1618489"/>
          </a:xfrm>
        </p:spPr>
        <p:txBody>
          <a:bodyPr anchor="ctr">
            <a:normAutofit/>
          </a:bodyPr>
          <a:lstStyle/>
          <a:p>
            <a:r>
              <a:rPr lang="pt-BR" sz="5400" dirty="0"/>
              <a:t>Governança e Gestão de Serviços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dirty="0"/>
              <a:t>- </a:t>
            </a:r>
            <a:r>
              <a:rPr lang="pt-BR"/>
              <a:t>Estrutura</a:t>
            </a:r>
            <a:r>
              <a:rPr dirty="0"/>
              <a:t> </a:t>
            </a:r>
            <a:r>
              <a:rPr lang="pt-BR"/>
              <a:t>baseada</a:t>
            </a:r>
            <a:r>
              <a:rPr dirty="0"/>
              <a:t> </a:t>
            </a:r>
            <a:r>
              <a:rPr lang="pt-BR"/>
              <a:t>em</a:t>
            </a:r>
            <a:r>
              <a:rPr dirty="0"/>
              <a:t> ITIL e ISO 20000, 27001, 27017, 27018</a:t>
            </a:r>
          </a:p>
          <a:p>
            <a:pPr marL="0" indent="0">
              <a:buNone/>
            </a:pPr>
            <a:r>
              <a:rPr dirty="0"/>
              <a:t>- </a:t>
            </a:r>
            <a:r>
              <a:rPr lang="pt-BR"/>
              <a:t>Gestão</a:t>
            </a:r>
            <a:r>
              <a:rPr dirty="0"/>
              <a:t> de </a:t>
            </a:r>
            <a:r>
              <a:rPr lang="pt-BR"/>
              <a:t>incidentes</a:t>
            </a:r>
            <a:r>
              <a:rPr dirty="0"/>
              <a:t> e </a:t>
            </a:r>
            <a:r>
              <a:rPr lang="pt-BR"/>
              <a:t>problemas</a:t>
            </a:r>
            <a:endParaRPr dirty="0"/>
          </a:p>
          <a:p>
            <a:pPr marL="0" indent="0">
              <a:buNone/>
            </a:pPr>
            <a:r>
              <a:rPr dirty="0"/>
              <a:t>- </a:t>
            </a:r>
            <a:r>
              <a:rPr lang="pt-BR"/>
              <a:t>Automação</a:t>
            </a:r>
            <a:r>
              <a:rPr dirty="0"/>
              <a:t> via </a:t>
            </a:r>
            <a:r>
              <a:rPr lang="pt-BR"/>
              <a:t>Infraestrutura</a:t>
            </a:r>
            <a:r>
              <a:rPr dirty="0"/>
              <a:t> </a:t>
            </a:r>
            <a:r>
              <a:rPr lang="pt-BR"/>
              <a:t>como</a:t>
            </a:r>
            <a:r>
              <a:rPr dirty="0"/>
              <a:t> Código (</a:t>
            </a:r>
            <a:r>
              <a:rPr lang="pt-BR"/>
              <a:t>IaC</a:t>
            </a:r>
            <a:r>
              <a:rPr dirty="0"/>
              <a:t>)</a:t>
            </a:r>
          </a:p>
          <a:p>
            <a:pPr marL="0" indent="0">
              <a:buNone/>
            </a:pPr>
            <a:r>
              <a:rPr dirty="0"/>
              <a:t>- </a:t>
            </a:r>
            <a:r>
              <a:rPr lang="pt-BR"/>
              <a:t>Relatórios</a:t>
            </a:r>
            <a:r>
              <a:rPr dirty="0"/>
              <a:t> </a:t>
            </a:r>
            <a:r>
              <a:rPr lang="pt-BR"/>
              <a:t>mensais</a:t>
            </a:r>
            <a:r>
              <a:rPr dirty="0"/>
              <a:t> com </a:t>
            </a:r>
            <a:r>
              <a:rPr lang="pt-BR"/>
              <a:t>análise</a:t>
            </a:r>
            <a:r>
              <a:rPr dirty="0"/>
              <a:t> de </a:t>
            </a:r>
            <a:r>
              <a:rPr lang="pt-BR"/>
              <a:t>disponibilidade</a:t>
            </a:r>
            <a:r>
              <a:rPr dirty="0"/>
              <a:t> e </a:t>
            </a:r>
            <a:r>
              <a:rPr lang="pt-BR"/>
              <a:t>mudanças</a:t>
            </a:r>
            <a:endParaRPr dirty="0"/>
          </a:p>
        </p:txBody>
      </p:sp>
    </p:spTree>
    <p:extLst>
      <p:ext uri="{BB962C8B-B14F-4D97-AF65-F5344CB8AC3E}">
        <p14:creationId xmlns:p14="http://schemas.microsoft.com/office/powerpoint/2010/main" val="3558635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4010" y="1050595"/>
            <a:ext cx="7685590" cy="1618489"/>
          </a:xfrm>
        </p:spPr>
        <p:txBody>
          <a:bodyPr anchor="ctr">
            <a:normAutofit/>
          </a:bodyPr>
          <a:lstStyle/>
          <a:p>
            <a:r>
              <a:rPr lang="pt-BR" sz="5400" dirty="0"/>
              <a:t>Valores e Condições Comerciais</a:t>
            </a:r>
          </a:p>
        </p:txBody>
      </p:sp>
      <p:sp>
        <p:nvSpPr>
          <p:cNvPr id="3" name="Content Placeholder 2"/>
          <p:cNvSpPr>
            <a:spLocks noGrp="1"/>
          </p:cNvSpPr>
          <p:nvPr>
            <p:ph idx="1"/>
          </p:nvPr>
        </p:nvSpPr>
        <p:spPr>
          <a:xfrm>
            <a:off x="671332" y="2858947"/>
            <a:ext cx="7859210" cy="2910917"/>
          </a:xfrm>
        </p:spPr>
        <p:txBody>
          <a:bodyPr anchor="t">
            <a:normAutofit/>
          </a:bodyPr>
          <a:lstStyle/>
          <a:p>
            <a:pPr marL="0" indent="0">
              <a:buNone/>
            </a:pPr>
            <a:r>
              <a:rPr lang="pt-BR" dirty="0"/>
              <a:t>- Duração do contrato: 60 meses/ 5 anos</a:t>
            </a:r>
          </a:p>
          <a:p>
            <a:pPr marL="342900" lvl="1" indent="0">
              <a:buNone/>
            </a:pPr>
            <a:r>
              <a:rPr lang="pt-BR" sz="2100" dirty="0"/>
              <a:t>- Valor total: R$ 1.535.750,28</a:t>
            </a:r>
          </a:p>
          <a:p>
            <a:pPr marL="0" indent="0">
              <a:buNone/>
            </a:pPr>
            <a:r>
              <a:rPr lang="pt-BR" dirty="0"/>
              <a:t>- Parcelas mensais:</a:t>
            </a:r>
          </a:p>
          <a:p>
            <a:pPr marL="342900" lvl="1" indent="0">
              <a:buNone/>
            </a:pPr>
            <a:r>
              <a:rPr lang="pt-BR" sz="2100" dirty="0"/>
              <a:t>  * Infraestrutura: R$ 19.654,04</a:t>
            </a:r>
          </a:p>
          <a:p>
            <a:pPr marL="342900" lvl="1" indent="0">
              <a:buNone/>
            </a:pPr>
            <a:r>
              <a:rPr lang="pt-BR" sz="2100" dirty="0"/>
              <a:t>  * Serviços Gerenciados: R$ 5.473,68</a:t>
            </a:r>
          </a:p>
          <a:p>
            <a:pPr marL="342900" lvl="1" indent="0">
              <a:buNone/>
            </a:pPr>
            <a:r>
              <a:rPr lang="pt-BR" sz="2100" dirty="0"/>
              <a:t>Total: R$ 25.127,72</a:t>
            </a:r>
          </a:p>
          <a:p>
            <a:pPr marL="0" indent="0">
              <a:buNone/>
            </a:pPr>
            <a:r>
              <a:rPr lang="pt-BR" dirty="0"/>
              <a:t>- Setup/Transição: R$ 28.087,08</a:t>
            </a:r>
          </a:p>
          <a:p>
            <a:pPr marL="0" indent="0">
              <a:buNone/>
            </a:pPr>
            <a:r>
              <a:rPr lang="pt-BR" dirty="0"/>
              <a:t>- Reajuste anual pelo IPCA</a:t>
            </a:r>
          </a:p>
        </p:txBody>
      </p:sp>
    </p:spTree>
    <p:extLst>
      <p:ext uri="{BB962C8B-B14F-4D97-AF65-F5344CB8AC3E}">
        <p14:creationId xmlns:p14="http://schemas.microsoft.com/office/powerpoint/2010/main" val="238712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08993"/>
            <a:ext cx="6923558" cy="3542045"/>
          </a:xfrm>
        </p:spPr>
        <p:txBody>
          <a:bodyPr vert="horz" lIns="91440" tIns="45720" rIns="91440" bIns="45720" rtlCol="0" anchor="b">
            <a:normAutofit/>
          </a:bodyPr>
          <a:lstStyle/>
          <a:p>
            <a:pPr defTabSz="914400"/>
            <a:r>
              <a:rPr lang="en-US" sz="10000" kern="1200">
                <a:solidFill>
                  <a:schemeClr val="tx1"/>
                </a:solidFill>
                <a:latin typeface="+mj-lt"/>
                <a:ea typeface="+mj-ea"/>
                <a:cs typeface="+mj-cs"/>
              </a:rPr>
              <a:t>Informações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4" y="653401"/>
            <a:ext cx="6056111" cy="1618489"/>
          </a:xfrm>
        </p:spPr>
        <p:txBody>
          <a:bodyPr anchor="ctr">
            <a:normAutofit/>
          </a:bodyPr>
          <a:lstStyle/>
          <a:p>
            <a:r>
              <a:rPr lang="pt-BR" sz="6300" dirty="0"/>
              <a:t>Parcerias</a:t>
            </a:r>
          </a:p>
        </p:txBody>
      </p:sp>
      <p:sp>
        <p:nvSpPr>
          <p:cNvPr id="3" name="Content Placeholder 2"/>
          <p:cNvSpPr>
            <a:spLocks noGrp="1"/>
          </p:cNvSpPr>
          <p:nvPr>
            <p:ph idx="1"/>
          </p:nvPr>
        </p:nvSpPr>
        <p:spPr>
          <a:xfrm>
            <a:off x="572044" y="2269112"/>
            <a:ext cx="4984730" cy="3538293"/>
          </a:xfrm>
        </p:spPr>
        <p:txBody>
          <a:bodyPr anchor="t">
            <a:noAutofit/>
          </a:bodyPr>
          <a:lstStyle/>
          <a:p>
            <a:pPr marL="0" indent="0">
              <a:buNone/>
            </a:pPr>
            <a:r>
              <a:rPr lang="pt-BR" sz="1800" dirty="0"/>
              <a:t>- Instituições envolvidas</a:t>
            </a:r>
          </a:p>
          <a:p>
            <a:pPr lvl="1"/>
            <a:r>
              <a:rPr lang="pt-BR" dirty="0"/>
              <a:t>ALVF/HRO/HNS</a:t>
            </a:r>
          </a:p>
          <a:p>
            <a:pPr lvl="1"/>
            <a:r>
              <a:rPr lang="pt-BR" dirty="0"/>
              <a:t>Comunidade </a:t>
            </a:r>
            <a:r>
              <a:rPr lang="pt-BR" dirty="0" err="1"/>
              <a:t>AGHUse</a:t>
            </a:r>
            <a:endParaRPr lang="pt-BR" dirty="0"/>
          </a:p>
          <a:p>
            <a:pPr lvl="1"/>
            <a:r>
              <a:rPr lang="pt-BR" dirty="0"/>
              <a:t>Universidades</a:t>
            </a:r>
          </a:p>
          <a:p>
            <a:pPr marL="0" indent="0">
              <a:buNone/>
            </a:pPr>
            <a:r>
              <a:rPr lang="pt-BR" sz="1800" dirty="0"/>
              <a:t>- Possíveis parceiros tecnológicos</a:t>
            </a:r>
          </a:p>
          <a:p>
            <a:pPr lvl="1"/>
            <a:r>
              <a:rPr lang="pt-BR" dirty="0"/>
              <a:t> Universidades</a:t>
            </a:r>
          </a:p>
          <a:p>
            <a:pPr lvl="1"/>
            <a:r>
              <a:rPr lang="pt-BR" dirty="0"/>
              <a:t> Hospital Unimed</a:t>
            </a:r>
          </a:p>
          <a:p>
            <a:pPr lvl="1"/>
            <a:r>
              <a:rPr lang="pt-BR" dirty="0"/>
              <a:t> Secretaria da Saúde</a:t>
            </a:r>
          </a:p>
          <a:p>
            <a:pPr lvl="1"/>
            <a:r>
              <a:rPr lang="pt-BR" dirty="0"/>
              <a:t> Instituições de Saúde (</a:t>
            </a:r>
            <a:r>
              <a:rPr lang="pt-BR" dirty="0" err="1"/>
              <a:t>UPAs</a:t>
            </a:r>
            <a:r>
              <a:rPr lang="pt-BR" dirty="0"/>
              <a:t>, </a:t>
            </a:r>
          </a:p>
          <a:p>
            <a:pPr marL="342900" lvl="1" indent="0">
              <a:buNone/>
            </a:pPr>
            <a:r>
              <a:rPr lang="pt-BR" dirty="0"/>
              <a:t>     Hospitais, ...)</a:t>
            </a:r>
          </a:p>
          <a:p>
            <a:pPr lvl="1"/>
            <a:r>
              <a:rPr lang="pt-BR" dirty="0"/>
              <a:t>Associações Empresariais</a:t>
            </a:r>
          </a:p>
          <a:p>
            <a:pPr lvl="1"/>
            <a:r>
              <a:rPr lang="pt-BR" dirty="0"/>
              <a:t>Empresas</a:t>
            </a:r>
          </a:p>
          <a:p>
            <a:pPr marL="0" indent="0">
              <a:buNone/>
            </a:pPr>
            <a:r>
              <a:rPr lang="pt-BR" sz="1800" dirty="0"/>
              <a:t>-</a:t>
            </a:r>
            <a:endParaRPr lang="pt-BR" dirty="0"/>
          </a:p>
        </p:txBody>
      </p:sp>
      <p:sp>
        <p:nvSpPr>
          <p:cNvPr id="5" name="CaixaDeTexto 4">
            <a:extLst>
              <a:ext uri="{FF2B5EF4-FFF2-40B4-BE49-F238E27FC236}">
                <a16:creationId xmlns:a16="http://schemas.microsoft.com/office/drawing/2014/main" id="{4F6F4615-8767-D4F2-6959-9EF43ABDE029}"/>
              </a:ext>
            </a:extLst>
          </p:cNvPr>
          <p:cNvSpPr txBox="1"/>
          <p:nvPr/>
        </p:nvSpPr>
        <p:spPr>
          <a:xfrm>
            <a:off x="4330700" y="2306589"/>
            <a:ext cx="4329420" cy="1200329"/>
          </a:xfrm>
          <a:prstGeom prst="rect">
            <a:avLst/>
          </a:prstGeom>
          <a:noFill/>
        </p:spPr>
        <p:txBody>
          <a:bodyPr wrap="square">
            <a:spAutoFit/>
          </a:bodyPr>
          <a:lstStyle/>
          <a:p>
            <a:pPr marL="0" indent="0">
              <a:buNone/>
            </a:pPr>
            <a:r>
              <a:rPr lang="pt-BR" sz="1800" dirty="0"/>
              <a:t>Modelos de colaboração e financiamento</a:t>
            </a:r>
          </a:p>
          <a:p>
            <a:pPr marL="742950" lvl="1" indent="-285750">
              <a:buFont typeface="Arial" panose="020B0604020202020204" pitchFamily="34" charset="0"/>
              <a:buChar char="•"/>
            </a:pPr>
            <a:r>
              <a:rPr lang="pt-BR" dirty="0"/>
              <a:t>Recursos Públicos</a:t>
            </a:r>
          </a:p>
          <a:p>
            <a:pPr marL="742950" lvl="1" indent="-285750">
              <a:buFont typeface="Arial" panose="020B0604020202020204" pitchFamily="34" charset="0"/>
              <a:buChar char="•"/>
            </a:pPr>
            <a:r>
              <a:rPr lang="pt-BR" dirty="0"/>
              <a:t>Recursos Empresariais</a:t>
            </a:r>
          </a:p>
          <a:p>
            <a:pPr lvl="1"/>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3540" y="168219"/>
            <a:ext cx="6056111" cy="766630"/>
          </a:xfrm>
        </p:spPr>
        <p:txBody>
          <a:bodyPr anchor="ctr">
            <a:normAutofit fontScale="90000"/>
          </a:bodyPr>
          <a:lstStyle/>
          <a:p>
            <a:r>
              <a:rPr lang="pt-BR" sz="6300" dirty="0"/>
              <a:t>Modelo</a:t>
            </a:r>
          </a:p>
        </p:txBody>
      </p:sp>
      <p:sp>
        <p:nvSpPr>
          <p:cNvPr id="3" name="Content Placeholder 2"/>
          <p:cNvSpPr>
            <a:spLocks noGrp="1"/>
          </p:cNvSpPr>
          <p:nvPr>
            <p:ph idx="1"/>
          </p:nvPr>
        </p:nvSpPr>
        <p:spPr>
          <a:xfrm>
            <a:off x="393540" y="1050596"/>
            <a:ext cx="8368496" cy="5338629"/>
          </a:xfrm>
        </p:spPr>
        <p:txBody>
          <a:bodyPr anchor="t">
            <a:normAutofit lnSpcReduction="10000"/>
          </a:bodyPr>
          <a:lstStyle/>
          <a:p>
            <a:pPr marL="0" indent="0" algn="just">
              <a:buNone/>
            </a:pPr>
            <a:r>
              <a:rPr lang="pt-BR" b="1" dirty="0"/>
              <a:t>Arquitetura do Sistema:</a:t>
            </a:r>
          </a:p>
          <a:p>
            <a:pPr marL="0" indent="0" algn="just">
              <a:buNone/>
            </a:pPr>
            <a:endParaRPr lang="pt-BR" dirty="0"/>
          </a:p>
          <a:p>
            <a:pPr algn="just" fontAlgn="base">
              <a:lnSpc>
                <a:spcPct val="100000"/>
              </a:lnSpc>
              <a:spcAft>
                <a:spcPct val="0"/>
              </a:spcAft>
            </a:pPr>
            <a:r>
              <a:rPr lang="pt-BR" b="1" dirty="0"/>
              <a:t>Arquitetura Modular e Flexível:</a:t>
            </a:r>
            <a:r>
              <a:rPr lang="pt-BR" sz="1700" dirty="0">
                <a:latin typeface="Arial" panose="020B0604020202020204" pitchFamily="34" charset="0"/>
              </a:rPr>
              <a:t> O </a:t>
            </a:r>
            <a:r>
              <a:rPr lang="pt-BR" sz="1700" dirty="0" err="1">
                <a:latin typeface="Arial" panose="020B0604020202020204" pitchFamily="34" charset="0"/>
              </a:rPr>
              <a:t>AGHUse</a:t>
            </a:r>
            <a:r>
              <a:rPr lang="pt-BR" sz="1700" dirty="0">
                <a:latin typeface="Arial" panose="020B0604020202020204" pitchFamily="34" charset="0"/>
              </a:rPr>
              <a:t> adota uma arquitetura modular, permitindo que diferentes módulos sejam implementados conforme as necessidades específicas de cada instituição de saúde. Essa modularidade facilita a personalização e a escalabilidade do sistema.</a:t>
            </a:r>
          </a:p>
          <a:p>
            <a:pPr marL="0" indent="-342900" algn="just" defTabSz="914400" eaLnBrk="0" fontAlgn="base" hangingPunct="0">
              <a:spcBef>
                <a:spcPct val="0"/>
              </a:spcBef>
              <a:spcAft>
                <a:spcPct val="0"/>
              </a:spcAft>
              <a:buFontTx/>
              <a:buChar char="•"/>
            </a:pPr>
            <a:endParaRPr lang="pt-BR" sz="1700" dirty="0">
              <a:latin typeface="Arial" panose="020B0604020202020204" pitchFamily="34" charset="0"/>
            </a:endParaRPr>
          </a:p>
          <a:p>
            <a:pPr algn="just">
              <a:buFont typeface="Arial" panose="020B0604020202020204" pitchFamily="34" charset="0"/>
              <a:buChar char="•"/>
            </a:pPr>
            <a:r>
              <a:rPr lang="pt-BR" b="1" dirty="0"/>
              <a:t>Baseado em Software Livre:</a:t>
            </a:r>
            <a:r>
              <a:rPr lang="pt-BR" dirty="0"/>
              <a:t> </a:t>
            </a:r>
            <a:r>
              <a:rPr lang="pt-BR" sz="1700" dirty="0">
                <a:latin typeface="Arial" panose="020B0604020202020204" pitchFamily="34" charset="0"/>
              </a:rPr>
              <a:t>O sistema foi desenvolvido utilizando software livre, o que promove a flexibilidade, a independência de fornecedores proprietários e a possibilidade de customização conforme as demandas institucionais</a:t>
            </a:r>
            <a:r>
              <a:rPr lang="pt-BR" dirty="0"/>
              <a:t>.</a:t>
            </a:r>
          </a:p>
          <a:p>
            <a:pPr algn="just">
              <a:buFont typeface="Arial" panose="020B0604020202020204" pitchFamily="34" charset="0"/>
              <a:buChar char="•"/>
            </a:pPr>
            <a:endParaRPr lang="pt-BR" dirty="0"/>
          </a:p>
          <a:p>
            <a:pPr algn="just">
              <a:buFont typeface="Arial" panose="020B0604020202020204" pitchFamily="34" charset="0"/>
              <a:buChar char="•"/>
            </a:pPr>
            <a:r>
              <a:rPr lang="pt-BR" b="1" dirty="0"/>
              <a:t>Estrutura Cliente-Servidor:</a:t>
            </a:r>
            <a:r>
              <a:rPr lang="pt-BR" dirty="0"/>
              <a:t> </a:t>
            </a:r>
            <a:r>
              <a:rPr lang="pt-BR" sz="1700" dirty="0">
                <a:latin typeface="Arial" panose="020B0604020202020204" pitchFamily="34" charset="0"/>
              </a:rPr>
              <a:t>O </a:t>
            </a:r>
            <a:r>
              <a:rPr lang="pt-BR" sz="1700" dirty="0" err="1">
                <a:latin typeface="Arial" panose="020B0604020202020204" pitchFamily="34" charset="0"/>
              </a:rPr>
              <a:t>AGHUse</a:t>
            </a:r>
            <a:r>
              <a:rPr lang="pt-BR" sz="1700" dirty="0">
                <a:latin typeface="Arial" panose="020B0604020202020204" pitchFamily="34" charset="0"/>
              </a:rPr>
              <a:t> opera em uma arquitetura cliente-servidor, onde os dados são processados no servidor central e acessados pelos clientes (usuários) através de interfaces web ou desktop.</a:t>
            </a:r>
          </a:p>
          <a:p>
            <a:pPr algn="just">
              <a:buFont typeface="Arial" panose="020B0604020202020204" pitchFamily="34" charset="0"/>
              <a:buChar char="•"/>
            </a:pPr>
            <a:endParaRPr lang="pt-BR" sz="1700" dirty="0">
              <a:latin typeface="Arial" panose="020B0604020202020204" pitchFamily="34" charset="0"/>
            </a:endParaRPr>
          </a:p>
          <a:p>
            <a:pPr algn="just">
              <a:buFont typeface="Arial" panose="020B0604020202020204" pitchFamily="34" charset="0"/>
              <a:buChar char="•"/>
            </a:pPr>
            <a:r>
              <a:rPr lang="pt-BR" b="1" dirty="0"/>
              <a:t>Interoperabilidade:</a:t>
            </a:r>
            <a:r>
              <a:rPr lang="pt-BR" dirty="0"/>
              <a:t> </a:t>
            </a:r>
            <a:r>
              <a:rPr lang="pt-BR" sz="1700" dirty="0">
                <a:latin typeface="Arial" panose="020B0604020202020204" pitchFamily="34" charset="0"/>
              </a:rPr>
              <a:t>A arquitetura do </a:t>
            </a:r>
            <a:r>
              <a:rPr lang="pt-BR" sz="1700" dirty="0" err="1">
                <a:latin typeface="Arial" panose="020B0604020202020204" pitchFamily="34" charset="0"/>
              </a:rPr>
              <a:t>AGHUse</a:t>
            </a:r>
            <a:r>
              <a:rPr lang="pt-BR" sz="1700" dirty="0">
                <a:latin typeface="Arial" panose="020B0604020202020204" pitchFamily="34" charset="0"/>
              </a:rPr>
              <a:t> é projetada para garantir a integração eficiente entre os componentes assistenciais e administrativos, assegurando um fluxo contínuo de informações.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623AFB-CB8B-37E3-3526-49318DB8E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61239-BF50-BD87-7ECB-B7741502C18C}"/>
              </a:ext>
            </a:extLst>
          </p:cNvPr>
          <p:cNvSpPr>
            <a:spLocks noGrp="1"/>
          </p:cNvSpPr>
          <p:nvPr>
            <p:ph type="title"/>
          </p:nvPr>
        </p:nvSpPr>
        <p:spPr>
          <a:xfrm>
            <a:off x="370391" y="0"/>
            <a:ext cx="6056111" cy="766630"/>
          </a:xfrm>
        </p:spPr>
        <p:txBody>
          <a:bodyPr anchor="ctr">
            <a:normAutofit fontScale="90000"/>
          </a:bodyPr>
          <a:lstStyle/>
          <a:p>
            <a:r>
              <a:rPr lang="pt-BR" sz="6300" dirty="0"/>
              <a:t>Modelo</a:t>
            </a:r>
          </a:p>
        </p:txBody>
      </p:sp>
      <p:sp>
        <p:nvSpPr>
          <p:cNvPr id="6" name="Rectangle 3">
            <a:extLst>
              <a:ext uri="{FF2B5EF4-FFF2-40B4-BE49-F238E27FC236}">
                <a16:creationId xmlns:a16="http://schemas.microsoft.com/office/drawing/2014/main" id="{616BAF79-D4AA-A779-E651-3C75E148D842}"/>
              </a:ext>
            </a:extLst>
          </p:cNvPr>
          <p:cNvSpPr>
            <a:spLocks noChangeArrowheads="1"/>
          </p:cNvSpPr>
          <p:nvPr/>
        </p:nvSpPr>
        <p:spPr bwMode="auto">
          <a:xfrm>
            <a:off x="370391" y="840790"/>
            <a:ext cx="8437944"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685800" fontAlgn="base">
              <a:spcBef>
                <a:spcPts val="750"/>
              </a:spcBef>
              <a:spcAft>
                <a:spcPct val="0"/>
              </a:spcAft>
            </a:pPr>
            <a:r>
              <a:rPr lang="pt-BR" sz="1700" b="1" dirty="0">
                <a:latin typeface="Arial" panose="020B0604020202020204" pitchFamily="34" charset="0"/>
              </a:rPr>
              <a:t>Tecnologias utilizadas:</a:t>
            </a:r>
          </a:p>
          <a:p>
            <a:pPr marL="541338" marR="0" lvl="0" algn="just" defTabSz="914400" rtl="0" eaLnBrk="0" fontAlgn="base" latinLnBrk="0" hangingPunct="0">
              <a:spcBef>
                <a:spcPct val="0"/>
              </a:spcBef>
              <a:spcAft>
                <a:spcPct val="0"/>
              </a:spcAft>
              <a:buClrTx/>
              <a:buSzTx/>
              <a:tabLst/>
            </a:pPr>
            <a:endParaRPr kumimoji="0" lang="pt-BR" altLang="pt-BR" sz="1700" b="1"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buFontTx/>
              <a:buChar char="•"/>
            </a:pPr>
            <a:r>
              <a:rPr lang="pt-BR" altLang="pt-BR" sz="1700" b="1" dirty="0">
                <a:latin typeface="Arial" panose="020B0604020202020204" pitchFamily="34" charset="0"/>
              </a:rPr>
              <a:t> Linguagem de Programação: </a:t>
            </a:r>
            <a:r>
              <a:rPr lang="pt-BR" altLang="pt-BR" sz="1700" dirty="0">
                <a:latin typeface="Arial" panose="020B0604020202020204" pitchFamily="34" charset="0"/>
              </a:rPr>
              <a:t>O </a:t>
            </a:r>
            <a:r>
              <a:rPr lang="pt-BR" altLang="pt-BR" sz="1700" dirty="0" err="1">
                <a:latin typeface="Arial" panose="020B0604020202020204" pitchFamily="34" charset="0"/>
              </a:rPr>
              <a:t>AGHUse</a:t>
            </a:r>
            <a:r>
              <a:rPr lang="pt-BR" altLang="pt-BR" sz="1700" dirty="0">
                <a:latin typeface="Arial" panose="020B0604020202020204" pitchFamily="34" charset="0"/>
              </a:rPr>
              <a:t> é desenvolvido em Java, uma linguagem amplamente utilizada em sistemas corporativos devido à sua robustez e portabilidade.</a:t>
            </a:r>
          </a:p>
          <a:p>
            <a:pPr algn="just" eaLnBrk="0" fontAlgn="base" hangingPunct="0">
              <a:spcBef>
                <a:spcPct val="0"/>
              </a:spcBef>
              <a:spcAft>
                <a:spcPct val="0"/>
              </a:spcAft>
            </a:pPr>
            <a:endParaRPr lang="pt-BR" altLang="pt-BR" sz="1700" b="1" dirty="0">
              <a:latin typeface="Arial" panose="020B0604020202020204" pitchFamily="34" charset="0"/>
            </a:endParaRPr>
          </a:p>
          <a:p>
            <a:pPr indent="-285750" algn="just" eaLnBrk="0" fontAlgn="base" hangingPunct="0">
              <a:spcBef>
                <a:spcPct val="0"/>
              </a:spcBef>
              <a:spcAft>
                <a:spcPct val="0"/>
              </a:spcAft>
              <a:buFontTx/>
              <a:buChar char="•"/>
            </a:pPr>
            <a:r>
              <a:rPr lang="pt-BR" altLang="pt-BR" sz="1700" b="1" dirty="0">
                <a:latin typeface="Arial" panose="020B0604020202020204" pitchFamily="34" charset="0"/>
              </a:rPr>
              <a:t> Frameworks e Bibliotecas</a:t>
            </a:r>
            <a:r>
              <a:rPr lang="pt-BR" altLang="pt-BR" sz="1700" dirty="0">
                <a:latin typeface="Arial" panose="020B0604020202020204" pitchFamily="34" charset="0"/>
              </a:rPr>
              <a:t>: Utiliza frameworks como o Spring para facilitar o desenvolvimento de aplicações corporativas, promovendo a inversão de controle e a injeção de dependências.</a:t>
            </a:r>
          </a:p>
          <a:p>
            <a:pPr indent="-285750" algn="just" eaLnBrk="0" fontAlgn="base" hangingPunct="0">
              <a:spcBef>
                <a:spcPct val="0"/>
              </a:spcBef>
              <a:spcAft>
                <a:spcPct val="0"/>
              </a:spcAft>
              <a:buFontTx/>
              <a:buChar char="•"/>
            </a:pPr>
            <a:endParaRPr lang="pt-BR" altLang="pt-BR" sz="1700" dirty="0">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1700" b="1" i="0" u="none" strike="noStrike" cap="none" normalizeH="0" baseline="0" dirty="0">
                <a:ln>
                  <a:noFill/>
                </a:ln>
                <a:solidFill>
                  <a:schemeClr val="tx1"/>
                </a:solidFill>
                <a:effectLst/>
                <a:latin typeface="Arial" panose="020B0604020202020204" pitchFamily="34" charset="0"/>
              </a:rPr>
              <a:t> Banco de Dados:</a:t>
            </a:r>
            <a:r>
              <a:rPr kumimoji="0" lang="pt-BR" altLang="pt-BR" sz="1700" b="0" i="0" u="none" strike="noStrike" cap="none" normalizeH="0" baseline="0" dirty="0">
                <a:ln>
                  <a:noFill/>
                </a:ln>
                <a:solidFill>
                  <a:schemeClr val="tx1"/>
                </a:solidFill>
                <a:effectLst/>
                <a:latin typeface="Arial" panose="020B0604020202020204" pitchFamily="34" charset="0"/>
              </a:rPr>
              <a:t> Emprega o PostgreSQL como sistema de gerenciamento de banco de dados relacional, conhecido por sua robustez e conformidade com padrões SQL.</a:t>
            </a:r>
          </a:p>
          <a:p>
            <a:pPr marL="0" marR="0" lvl="0" indent="0" algn="just" defTabSz="914400" rtl="0" eaLnBrk="0" fontAlgn="base" latinLnBrk="0" hangingPunct="0">
              <a:spcBef>
                <a:spcPct val="0"/>
              </a:spcBef>
              <a:spcAft>
                <a:spcPct val="0"/>
              </a:spcAft>
              <a:buClrTx/>
              <a:buSzTx/>
              <a:buFontTx/>
              <a:buChar char="•"/>
              <a:tabLst/>
            </a:pPr>
            <a:endParaRPr kumimoji="0" lang="pt-BR" altLang="pt-BR" sz="17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1700" b="1" i="0" u="none" strike="noStrike" cap="none" normalizeH="0" baseline="0" dirty="0">
                <a:ln>
                  <a:noFill/>
                </a:ln>
                <a:solidFill>
                  <a:schemeClr val="tx1"/>
                </a:solidFill>
                <a:effectLst/>
                <a:latin typeface="Arial" panose="020B0604020202020204" pitchFamily="34" charset="0"/>
              </a:rPr>
              <a:t> Servidores de Aplicação:</a:t>
            </a:r>
            <a:r>
              <a:rPr kumimoji="0" lang="pt-BR" altLang="pt-BR" sz="1700" b="0" i="0" u="none" strike="noStrike" cap="none" normalizeH="0" baseline="0" dirty="0">
                <a:ln>
                  <a:noFill/>
                </a:ln>
                <a:solidFill>
                  <a:schemeClr val="tx1"/>
                </a:solidFill>
                <a:effectLst/>
                <a:latin typeface="Arial" panose="020B0604020202020204" pitchFamily="34" charset="0"/>
              </a:rPr>
              <a:t> Opera em servidores de aplicação como o JBoss </a:t>
            </a:r>
            <a:r>
              <a:rPr kumimoji="0" lang="pt-BR" altLang="pt-BR" sz="1700" b="0" i="0" u="none" strike="noStrike" cap="none" normalizeH="0" baseline="0" dirty="0" err="1">
                <a:ln>
                  <a:noFill/>
                </a:ln>
                <a:solidFill>
                  <a:schemeClr val="tx1"/>
                </a:solidFill>
                <a:effectLst/>
                <a:latin typeface="Arial" panose="020B0604020202020204" pitchFamily="34" charset="0"/>
              </a:rPr>
              <a:t>Wildfly</a:t>
            </a:r>
            <a:r>
              <a:rPr kumimoji="0" lang="pt-BR" altLang="pt-BR" sz="1700" b="0" i="0" u="none" strike="noStrike" cap="none" normalizeH="0" baseline="0" dirty="0">
                <a:ln>
                  <a:noFill/>
                </a:ln>
                <a:solidFill>
                  <a:schemeClr val="tx1"/>
                </a:solidFill>
                <a:effectLst/>
                <a:latin typeface="Arial" panose="020B0604020202020204" pitchFamily="34" charset="0"/>
              </a:rPr>
              <a:t>, que fornecem um ambiente robusto para a execução de aplicações Java corporativas.</a:t>
            </a:r>
          </a:p>
          <a:p>
            <a:pPr marL="0" marR="0" lvl="0" indent="0" algn="just" defTabSz="914400" rtl="0" eaLnBrk="0" fontAlgn="base" latinLnBrk="0" hangingPunct="0">
              <a:spcBef>
                <a:spcPct val="0"/>
              </a:spcBef>
              <a:spcAft>
                <a:spcPct val="0"/>
              </a:spcAft>
              <a:buClrTx/>
              <a:buSzTx/>
              <a:buFontTx/>
              <a:buChar char="•"/>
              <a:tabLst/>
            </a:pPr>
            <a:endParaRPr kumimoji="0" lang="pt-BR" altLang="pt-BR" sz="17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1700" b="1" i="0" u="none" strike="noStrike" cap="none" normalizeH="0" baseline="0" dirty="0">
                <a:ln>
                  <a:noFill/>
                </a:ln>
                <a:solidFill>
                  <a:schemeClr val="tx1"/>
                </a:solidFill>
                <a:effectLst/>
                <a:latin typeface="Arial" panose="020B0604020202020204" pitchFamily="34" charset="0"/>
              </a:rPr>
              <a:t> Contêineres e Orquestração:</a:t>
            </a:r>
            <a:r>
              <a:rPr kumimoji="0" lang="pt-BR" altLang="pt-BR" sz="1700" b="0" i="0" u="none" strike="noStrike" cap="none" normalizeH="0" baseline="0" dirty="0">
                <a:ln>
                  <a:noFill/>
                </a:ln>
                <a:solidFill>
                  <a:schemeClr val="tx1"/>
                </a:solidFill>
                <a:effectLst/>
                <a:latin typeface="Arial" panose="020B0604020202020204" pitchFamily="34" charset="0"/>
              </a:rPr>
              <a:t> Em algumas implementações, como na Unicamp, o </a:t>
            </a:r>
            <a:r>
              <a:rPr kumimoji="0" lang="pt-BR" altLang="pt-BR" sz="1700" b="0" i="0" u="none" strike="noStrike" cap="none" normalizeH="0" baseline="0" dirty="0" err="1">
                <a:ln>
                  <a:noFill/>
                </a:ln>
                <a:solidFill>
                  <a:schemeClr val="tx1"/>
                </a:solidFill>
                <a:effectLst/>
                <a:latin typeface="Arial" panose="020B0604020202020204" pitchFamily="34" charset="0"/>
              </a:rPr>
              <a:t>AGHUse</a:t>
            </a:r>
            <a:r>
              <a:rPr kumimoji="0" lang="pt-BR" altLang="pt-BR" sz="1700" b="0" i="0" u="none" strike="noStrike" cap="none" normalizeH="0" baseline="0" dirty="0">
                <a:ln>
                  <a:noFill/>
                </a:ln>
                <a:solidFill>
                  <a:schemeClr val="tx1"/>
                </a:solidFill>
                <a:effectLst/>
                <a:latin typeface="Arial" panose="020B0604020202020204" pitchFamily="34" charset="0"/>
              </a:rPr>
              <a:t> foi migrado para uma arquitetura de contêineres utilizando o </a:t>
            </a:r>
            <a:r>
              <a:rPr kumimoji="0" lang="pt-BR" altLang="pt-BR" sz="1700" b="0" i="0" u="none" strike="noStrike" cap="none" normalizeH="0" baseline="0" dirty="0" err="1">
                <a:ln>
                  <a:noFill/>
                </a:ln>
                <a:solidFill>
                  <a:schemeClr val="tx1"/>
                </a:solidFill>
                <a:effectLst/>
                <a:latin typeface="Arial" panose="020B0604020202020204" pitchFamily="34" charset="0"/>
              </a:rPr>
              <a:t>Amazon</a:t>
            </a:r>
            <a:r>
              <a:rPr kumimoji="0" lang="pt-BR" altLang="pt-BR" sz="1700" b="0" i="0" u="none" strike="noStrike" cap="none" normalizeH="0" baseline="0" dirty="0">
                <a:ln>
                  <a:noFill/>
                </a:ln>
                <a:solidFill>
                  <a:schemeClr val="tx1"/>
                </a:solidFill>
                <a:effectLst/>
                <a:latin typeface="Arial" panose="020B0604020202020204" pitchFamily="34" charset="0"/>
              </a:rPr>
              <a:t> </a:t>
            </a:r>
            <a:r>
              <a:rPr kumimoji="0" lang="pt-BR" altLang="pt-BR" sz="1700" b="0" i="0" u="none" strike="noStrike" cap="none" normalizeH="0" baseline="0" dirty="0" err="1">
                <a:ln>
                  <a:noFill/>
                </a:ln>
                <a:solidFill>
                  <a:schemeClr val="tx1"/>
                </a:solidFill>
                <a:effectLst/>
                <a:latin typeface="Arial" panose="020B0604020202020204" pitchFamily="34" charset="0"/>
              </a:rPr>
              <a:t>Elastic</a:t>
            </a:r>
            <a:r>
              <a:rPr kumimoji="0" lang="pt-BR" altLang="pt-BR" sz="1700" b="0" i="0" u="none" strike="noStrike" cap="none" normalizeH="0" baseline="0" dirty="0">
                <a:ln>
                  <a:noFill/>
                </a:ln>
                <a:solidFill>
                  <a:schemeClr val="tx1"/>
                </a:solidFill>
                <a:effectLst/>
                <a:latin typeface="Arial" panose="020B0604020202020204" pitchFamily="34" charset="0"/>
              </a:rPr>
              <a:t> Container Service (ECS) com AWS </a:t>
            </a:r>
            <a:r>
              <a:rPr kumimoji="0" lang="pt-BR" altLang="pt-BR" sz="1700" b="0" i="0" u="none" strike="noStrike" cap="none" normalizeH="0" baseline="0" dirty="0" err="1">
                <a:ln>
                  <a:noFill/>
                </a:ln>
                <a:solidFill>
                  <a:schemeClr val="tx1"/>
                </a:solidFill>
                <a:effectLst/>
                <a:latin typeface="Arial" panose="020B0604020202020204" pitchFamily="34" charset="0"/>
              </a:rPr>
              <a:t>Fargate</a:t>
            </a:r>
            <a:r>
              <a:rPr kumimoji="0" lang="pt-BR" altLang="pt-BR" sz="1700" b="0" i="0" u="none" strike="noStrike" cap="none" normalizeH="0" baseline="0" dirty="0">
                <a:ln>
                  <a:noFill/>
                </a:ln>
                <a:solidFill>
                  <a:schemeClr val="tx1"/>
                </a:solidFill>
                <a:effectLst/>
                <a:latin typeface="Arial" panose="020B0604020202020204" pitchFamily="34" charset="0"/>
              </a:rPr>
              <a:t>, permitindo escalabilidade e gerenciamento simplificado.</a:t>
            </a:r>
          </a:p>
        </p:txBody>
      </p:sp>
    </p:spTree>
    <p:extLst>
      <p:ext uri="{BB962C8B-B14F-4D97-AF65-F5344CB8AC3E}">
        <p14:creationId xmlns:p14="http://schemas.microsoft.com/office/powerpoint/2010/main" val="4288493770"/>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BE54BB-4B65-E21F-9331-D635ECD70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8417C-78B9-D96B-3B0B-7A13B268DED0}"/>
              </a:ext>
            </a:extLst>
          </p:cNvPr>
          <p:cNvSpPr>
            <a:spLocks noGrp="1"/>
          </p:cNvSpPr>
          <p:nvPr>
            <p:ph type="title"/>
          </p:nvPr>
        </p:nvSpPr>
        <p:spPr>
          <a:xfrm>
            <a:off x="243068" y="23149"/>
            <a:ext cx="6056111" cy="766630"/>
          </a:xfrm>
        </p:spPr>
        <p:txBody>
          <a:bodyPr anchor="ctr">
            <a:noAutofit/>
          </a:bodyPr>
          <a:lstStyle/>
          <a:p>
            <a:r>
              <a:rPr lang="pt-BR" sz="4800" dirty="0"/>
              <a:t>Modelo</a:t>
            </a:r>
          </a:p>
        </p:txBody>
      </p:sp>
      <p:sp>
        <p:nvSpPr>
          <p:cNvPr id="3" name="Content Placeholder 2">
            <a:extLst>
              <a:ext uri="{FF2B5EF4-FFF2-40B4-BE49-F238E27FC236}">
                <a16:creationId xmlns:a16="http://schemas.microsoft.com/office/drawing/2014/main" id="{749856C4-A8A6-654D-EC03-0D01D510EAE6}"/>
              </a:ext>
            </a:extLst>
          </p:cNvPr>
          <p:cNvSpPr>
            <a:spLocks noGrp="1"/>
          </p:cNvSpPr>
          <p:nvPr>
            <p:ph idx="1"/>
          </p:nvPr>
        </p:nvSpPr>
        <p:spPr>
          <a:xfrm>
            <a:off x="243068" y="624840"/>
            <a:ext cx="8657863" cy="5868558"/>
          </a:xfrm>
        </p:spPr>
        <p:txBody>
          <a:bodyPr anchor="t">
            <a:noAutofit/>
          </a:bodyPr>
          <a:lstStyle/>
          <a:p>
            <a:pPr algn="just">
              <a:lnSpc>
                <a:spcPct val="120000"/>
              </a:lnSpc>
            </a:pPr>
            <a:r>
              <a:rPr lang="pt-BR" sz="1600" b="1" dirty="0"/>
              <a:t>Fluxo de Dados e Integração com Outros Sistemas:</a:t>
            </a:r>
          </a:p>
          <a:p>
            <a:pPr marL="0" indent="0" algn="just">
              <a:lnSpc>
                <a:spcPct val="120000"/>
              </a:lnSpc>
              <a:buNone/>
            </a:pPr>
            <a:endParaRPr lang="pt-BR" sz="1600" dirty="0"/>
          </a:p>
          <a:p>
            <a:pPr marL="0" indent="-285750" algn="just" defTabSz="914400" eaLnBrk="0" fontAlgn="base" hangingPunct="0">
              <a:lnSpc>
                <a:spcPct val="120000"/>
              </a:lnSpc>
              <a:spcBef>
                <a:spcPct val="0"/>
              </a:spcBef>
              <a:spcAft>
                <a:spcPct val="0"/>
              </a:spcAft>
              <a:buFontTx/>
              <a:buChar char="•"/>
            </a:pPr>
            <a:r>
              <a:rPr lang="pt-BR" sz="1600" b="1" dirty="0"/>
              <a:t>Integração com Sistemas Externos:</a:t>
            </a:r>
            <a:r>
              <a:rPr lang="pt-BR" sz="1600" dirty="0"/>
              <a:t> </a:t>
            </a:r>
            <a:r>
              <a:rPr lang="pt-BR" sz="1600" dirty="0">
                <a:latin typeface="Arial" panose="020B0604020202020204" pitchFamily="34" charset="0"/>
              </a:rPr>
              <a:t>O </a:t>
            </a:r>
            <a:r>
              <a:rPr lang="pt-BR" sz="1600" dirty="0" err="1">
                <a:latin typeface="Arial" panose="020B0604020202020204" pitchFamily="34" charset="0"/>
              </a:rPr>
              <a:t>AGHUse</a:t>
            </a:r>
            <a:r>
              <a:rPr lang="pt-BR" sz="1600" dirty="0">
                <a:latin typeface="Arial" panose="020B0604020202020204" pitchFamily="34" charset="0"/>
              </a:rPr>
              <a:t> é projetado para integrar-se com diversos sistemas externos, garantindo a interoperabilidade necessária em ambientes hospitalares complexos.</a:t>
            </a:r>
          </a:p>
          <a:p>
            <a:pPr marL="0" indent="-285750" algn="just" defTabSz="914400" eaLnBrk="0" fontAlgn="base" hangingPunct="0">
              <a:lnSpc>
                <a:spcPct val="120000"/>
              </a:lnSpc>
              <a:spcBef>
                <a:spcPct val="0"/>
              </a:spcBef>
              <a:spcAft>
                <a:spcPct val="0"/>
              </a:spcAft>
              <a:buFontTx/>
              <a:buChar char="•"/>
            </a:pPr>
            <a:endParaRPr lang="pt-BR" sz="16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600" b="1" dirty="0"/>
              <a:t>Fluxo de Dados Contínuo:</a:t>
            </a:r>
            <a:r>
              <a:rPr lang="pt-BR" sz="1600" dirty="0"/>
              <a:t> </a:t>
            </a:r>
            <a:r>
              <a:rPr lang="pt-BR" sz="1600" dirty="0">
                <a:latin typeface="Arial" panose="020B0604020202020204" pitchFamily="34" charset="0"/>
              </a:rPr>
              <a:t>O sistema assegura um fluxo contínuo de dados entre os módulos assistenciais e administrativos, permitindo que informações clínicas alimentem processos administrativos, como faturamento e controle de estoque, de forma automática.</a:t>
            </a:r>
          </a:p>
          <a:p>
            <a:pPr marL="0" indent="-285750" algn="just" defTabSz="914400" eaLnBrk="0" fontAlgn="base" hangingPunct="0">
              <a:lnSpc>
                <a:spcPct val="120000"/>
              </a:lnSpc>
              <a:spcBef>
                <a:spcPct val="0"/>
              </a:spcBef>
              <a:spcAft>
                <a:spcPct val="0"/>
              </a:spcAft>
              <a:buFontTx/>
              <a:buChar char="•"/>
            </a:pPr>
            <a:endParaRPr lang="pt-BR" sz="16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600" b="1" dirty="0"/>
              <a:t>Interação com Bases de Dados Corporativas:</a:t>
            </a:r>
            <a:r>
              <a:rPr lang="pt-BR" sz="1600" dirty="0"/>
              <a:t> </a:t>
            </a:r>
            <a:r>
              <a:rPr lang="pt-BR" sz="1600" dirty="0">
                <a:latin typeface="Arial" panose="020B0604020202020204" pitchFamily="34" charset="0"/>
              </a:rPr>
              <a:t>O </a:t>
            </a:r>
            <a:r>
              <a:rPr lang="pt-BR" sz="1600" dirty="0" err="1">
                <a:latin typeface="Arial" panose="020B0604020202020204" pitchFamily="34" charset="0"/>
              </a:rPr>
              <a:t>AGHUse</a:t>
            </a:r>
            <a:r>
              <a:rPr lang="pt-BR" sz="1600" dirty="0">
                <a:latin typeface="Arial" panose="020B0604020202020204" pitchFamily="34" charset="0"/>
              </a:rPr>
              <a:t> pode interagir com bases de dados corporativas para validação de cadastros de colaboradores e pacientes, bem como para verificar a elegibilidade de beneficiários de planos de saúde.</a:t>
            </a:r>
          </a:p>
          <a:p>
            <a:pPr marL="0" indent="0" algn="just" defTabSz="914400" eaLnBrk="0" fontAlgn="base" hangingPunct="0">
              <a:lnSpc>
                <a:spcPct val="120000"/>
              </a:lnSpc>
              <a:spcBef>
                <a:spcPct val="0"/>
              </a:spcBef>
              <a:spcAft>
                <a:spcPct val="0"/>
              </a:spcAft>
              <a:buNone/>
            </a:pPr>
            <a:endParaRPr lang="pt-BR" sz="16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600" b="1" dirty="0"/>
              <a:t>Padrões de Interoperabilidade:</a:t>
            </a:r>
            <a:r>
              <a:rPr lang="pt-BR" sz="1600" dirty="0">
                <a:latin typeface="Arial" panose="020B0604020202020204" pitchFamily="34" charset="0"/>
              </a:rPr>
              <a:t> Adota padrões de interoperabilidade em saúde, como HL7 e FHIR, para assegurar a comunicação eficiente com outros sistemas de informação em saúde.</a:t>
            </a:r>
          </a:p>
          <a:p>
            <a:pPr algn="just">
              <a:lnSpc>
                <a:spcPct val="120000"/>
              </a:lnSpc>
              <a:buFont typeface="Arial" panose="020B0604020202020204" pitchFamily="34" charset="0"/>
              <a:buChar char="•"/>
            </a:pPr>
            <a:r>
              <a:rPr lang="pt-BR" sz="1600" b="1" dirty="0"/>
              <a:t>Segurança e Conformidade:</a:t>
            </a:r>
            <a:r>
              <a:rPr lang="pt-BR" sz="1600" dirty="0"/>
              <a:t> </a:t>
            </a:r>
            <a:r>
              <a:rPr lang="pt-BR" sz="1600" dirty="0">
                <a:latin typeface="Arial" panose="020B0604020202020204" pitchFamily="34" charset="0"/>
              </a:rPr>
              <a:t>Implementa mecanismos de segurança para garantir a confidencialidade, integridade e disponibilidade dos dados, atendendo às regulamentações vigentes na área da saúde.</a:t>
            </a:r>
          </a:p>
        </p:txBody>
      </p:sp>
    </p:spTree>
    <p:extLst>
      <p:ext uri="{BB962C8B-B14F-4D97-AF65-F5344CB8AC3E}">
        <p14:creationId xmlns:p14="http://schemas.microsoft.com/office/powerpoint/2010/main" val="1572048256"/>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rmAutofit fontScale="90000"/>
          </a:bodyPr>
          <a:lstStyle/>
          <a:p>
            <a:r>
              <a:rPr lang="pt-BR"/>
              <a:t>Atualizações</a:t>
            </a:r>
            <a:endParaRPr/>
          </a:p>
        </p:txBody>
      </p:sp>
      <p:sp>
        <p:nvSpPr>
          <p:cNvPr id="108" name="Google Shape;108;p21"/>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rmAutofit fontScale="92500" lnSpcReduction="10000"/>
          </a:bodyPr>
          <a:lstStyle/>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r>
              <a:rPr lang="pt-BR" sz="1100" b="1" dirty="0">
                <a:solidFill>
                  <a:srgbClr val="777777"/>
                </a:solidFill>
                <a:highlight>
                  <a:srgbClr val="FFFFFF"/>
                </a:highlight>
              </a:rPr>
              <a:t>Postado em </a:t>
            </a:r>
            <a:r>
              <a:rPr lang="pt-BR" sz="1100" b="1" dirty="0">
                <a:solidFill>
                  <a:srgbClr val="777777"/>
                </a:solidFill>
                <a:highlight>
                  <a:srgbClr val="FFFFFF"/>
                </a:highlight>
                <a:uFill>
                  <a:noFill/>
                </a:uFill>
                <a:hlinkClick r:id="rId3">
                  <a:extLst>
                    <a:ext uri="{A12FA001-AC4F-418D-AE19-62706E023703}">
                      <ahyp:hlinkClr xmlns:ahyp="http://schemas.microsoft.com/office/drawing/2018/hyperlinkcolor" val="tx"/>
                    </a:ext>
                  </a:extLst>
                </a:hlinkClick>
              </a:rPr>
              <a:t>8 de julho de 2024</a:t>
            </a:r>
            <a:r>
              <a:rPr lang="pt-BR" sz="1100" b="1" dirty="0">
                <a:solidFill>
                  <a:srgbClr val="777777"/>
                </a:solidFill>
                <a:highlight>
                  <a:srgbClr val="FFFFFF"/>
                </a:highlight>
              </a:rPr>
              <a:t> por </a:t>
            </a:r>
            <a:r>
              <a:rPr lang="pt-BR" sz="1100" b="1" dirty="0">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Edimilson </a:t>
            </a:r>
            <a:r>
              <a:rPr lang="pt-BR" sz="1100" b="1" dirty="0" err="1">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Montalti</a:t>
            </a:r>
            <a:endParaRPr sz="1100" b="1" dirty="0">
              <a:solidFill>
                <a:srgbClr val="777777"/>
              </a:solidFill>
              <a:highlight>
                <a:srgbClr val="FFFFFF"/>
              </a:highlight>
            </a:endParaRPr>
          </a:p>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r>
              <a:rPr lang="pt-BR" sz="1100" b="1" u="sng" dirty="0">
                <a:solidFill>
                  <a:srgbClr val="777777"/>
                </a:solidFill>
                <a:highlight>
                  <a:srgbClr val="FFFFFF"/>
                </a:highlight>
              </a:rPr>
              <a:t>Resumo: </a:t>
            </a:r>
            <a:r>
              <a:rPr lang="pt-BR" sz="1100" dirty="0">
                <a:solidFill>
                  <a:srgbClr val="777777"/>
                </a:solidFill>
                <a:highlight>
                  <a:srgbClr val="FFFFFF"/>
                </a:highlight>
              </a:rPr>
              <a:t>O Hospital de Clínicas (HC) da Unicamp recebeu assessora de gabinete da área de Saúde Digital da Secretaria Estadual de Saúde (SES) de São Paulo, acompanhada de uma equipe de assessores técnicos e representantes de outros sete hospitais do Estado de São Paulo para conhecer as funcionalidades do </a:t>
            </a:r>
            <a:r>
              <a:rPr lang="pt-BR" sz="1100" dirty="0" err="1">
                <a:solidFill>
                  <a:srgbClr val="777777"/>
                </a:solidFill>
                <a:highlight>
                  <a:srgbClr val="FFFFFF"/>
                </a:highlight>
              </a:rPr>
              <a:t>AGHUse</a:t>
            </a:r>
            <a:r>
              <a:rPr lang="pt-BR" sz="1100" dirty="0">
                <a:solidFill>
                  <a:srgbClr val="777777"/>
                </a:solidFill>
                <a:highlight>
                  <a:srgbClr val="FFFFFF"/>
                </a:highlight>
              </a:rPr>
              <a:t>, um sistema de gestão em saúde que deverá ser adotada pela SES.</a:t>
            </a:r>
            <a:endParaRPr sz="1399" u="sng" dirty="0">
              <a:solidFill>
                <a:schemeClr val="hlink"/>
              </a:solidFill>
            </a:endParaRPr>
          </a:p>
          <a:p>
            <a:pPr marL="0" indent="0" algn="just">
              <a:lnSpc>
                <a:spcPct val="100000"/>
              </a:lnSpc>
              <a:buNone/>
            </a:pPr>
            <a:r>
              <a:rPr lang="pt-BR" sz="1399" u="sng" dirty="0">
                <a:solidFill>
                  <a:schemeClr val="hlink"/>
                </a:solidFill>
                <a:hlinkClick r:id="rId3"/>
              </a:rPr>
              <a:t>https://hc.unicamp.br/newsite_noticia_643_hc-apresenta-aghuse-para-representante-da-secretaria-de-estado-da-saude/</a:t>
            </a:r>
            <a:endParaRPr sz="1399" u="sng" dirty="0">
              <a:solidFill>
                <a:schemeClr val="hlink"/>
              </a:solidFill>
            </a:endParaRPr>
          </a:p>
          <a:p>
            <a:pPr marL="0" indent="0">
              <a:lnSpc>
                <a:spcPct val="100000"/>
              </a:lnSpc>
              <a:buNone/>
            </a:pPr>
            <a:endParaRPr sz="1399" u="sng" dirty="0">
              <a:solidFill>
                <a:schemeClr val="hlink"/>
              </a:solidFill>
            </a:endParaRPr>
          </a:p>
          <a:p>
            <a:pPr marL="0" indent="0">
              <a:lnSpc>
                <a:spcPct val="100000"/>
              </a:lnSpc>
              <a:buNone/>
            </a:pPr>
            <a:endParaRPr sz="1399" u="sng" dirty="0">
              <a:solidFill>
                <a:schemeClr val="hlink"/>
              </a:solidFill>
            </a:endParaRPr>
          </a:p>
          <a:p>
            <a:pPr marL="0" indent="0">
              <a:lnSpc>
                <a:spcPct val="100000"/>
              </a:lnSpc>
              <a:buNone/>
            </a:pPr>
            <a:endParaRPr sz="1399" u="sng" dirty="0">
              <a:solidFill>
                <a:schemeClr val="hlink"/>
              </a:solidFill>
            </a:endParaRPr>
          </a:p>
          <a:p>
            <a:pPr marL="0" indent="0">
              <a:lnSpc>
                <a:spcPct val="100000"/>
              </a:lnSpc>
              <a:buNone/>
            </a:pPr>
            <a:endParaRPr sz="1100" dirty="0">
              <a:solidFill>
                <a:srgbClr val="777777"/>
              </a:solidFill>
              <a:highlight>
                <a:srgbClr val="FFFFFF"/>
              </a:highlight>
            </a:endParaRPr>
          </a:p>
          <a:p>
            <a:pPr marL="0" indent="0">
              <a:buNone/>
            </a:pPr>
            <a:r>
              <a:rPr lang="pt-BR" sz="1100" b="1" i="1" dirty="0">
                <a:solidFill>
                  <a:srgbClr val="777777"/>
                </a:solidFill>
                <a:highlight>
                  <a:srgbClr val="FFFFFF"/>
                </a:highlight>
              </a:rPr>
              <a:t>27 de setembro, 2024</a:t>
            </a:r>
            <a:endParaRPr sz="1100" dirty="0">
              <a:solidFill>
                <a:srgbClr val="777777"/>
              </a:solidFill>
              <a:highlight>
                <a:srgbClr val="FFFFFF"/>
              </a:highlight>
            </a:endParaRPr>
          </a:p>
          <a:p>
            <a:pPr marL="0" indent="0" algn="just">
              <a:lnSpc>
                <a:spcPct val="100000"/>
              </a:lnSpc>
              <a:spcBef>
                <a:spcPts val="1200"/>
              </a:spcBef>
              <a:buNone/>
            </a:pPr>
            <a:r>
              <a:rPr lang="pt-BR" sz="1100" b="1" u="sng" dirty="0">
                <a:solidFill>
                  <a:srgbClr val="777777"/>
                </a:solidFill>
                <a:highlight>
                  <a:srgbClr val="FFFFFF"/>
                </a:highlight>
              </a:rPr>
              <a:t>Resumo: </a:t>
            </a:r>
            <a:r>
              <a:rPr lang="pt-BR" sz="1100" dirty="0">
                <a:solidFill>
                  <a:srgbClr val="777777"/>
                </a:solidFill>
                <a:highlight>
                  <a:srgbClr val="FFFFFF"/>
                </a:highlight>
              </a:rPr>
              <a:t>A </a:t>
            </a:r>
            <a:r>
              <a:rPr lang="pt-BR" sz="1100" b="1" dirty="0">
                <a:solidFill>
                  <a:srgbClr val="777777"/>
                </a:solidFill>
                <a:highlight>
                  <a:srgbClr val="FFFFFF"/>
                </a:highlight>
              </a:rPr>
              <a:t>Unimed Central de Serviços e a Unimed Federação do Estado de Santa Catarina </a:t>
            </a:r>
            <a:r>
              <a:rPr lang="pt-BR" sz="1100" dirty="0">
                <a:solidFill>
                  <a:srgbClr val="777777"/>
                </a:solidFill>
                <a:highlight>
                  <a:srgbClr val="FFFFFF"/>
                </a:highlight>
              </a:rPr>
              <a:t>estiveram visitando o H</a:t>
            </a:r>
            <a:r>
              <a:rPr lang="pt-BR" sz="1100" b="1" dirty="0">
                <a:solidFill>
                  <a:srgbClr val="777777"/>
                </a:solidFill>
                <a:highlight>
                  <a:srgbClr val="FFFFFF"/>
                </a:highlight>
              </a:rPr>
              <a:t>ospital de Clínicas de Porto Alegre (HCPA), no dia 25 de setembro, </a:t>
            </a:r>
            <a:r>
              <a:rPr lang="pt-BR" sz="1100" dirty="0">
                <a:solidFill>
                  <a:srgbClr val="777777"/>
                </a:solidFill>
                <a:highlight>
                  <a:srgbClr val="FFFFFF"/>
                </a:highlight>
              </a:rPr>
              <a:t>para conhecer a o sistema Aplicativos para Gestão dos Hospitais Universitários (</a:t>
            </a:r>
            <a:r>
              <a:rPr lang="pt-BR" sz="1100" dirty="0" err="1">
                <a:solidFill>
                  <a:srgbClr val="777777"/>
                </a:solidFill>
                <a:highlight>
                  <a:srgbClr val="FFFFFF"/>
                </a:highlight>
              </a:rPr>
              <a:t>AGHUse</a:t>
            </a:r>
            <a:r>
              <a:rPr lang="pt-BR" sz="1100" dirty="0">
                <a:solidFill>
                  <a:srgbClr val="777777"/>
                </a:solidFill>
                <a:highlight>
                  <a:srgbClr val="FFFFFF"/>
                </a:highlight>
              </a:rPr>
              <a:t>). Com essa visita, a Unimed Central reafirma seu compromisso com sua Filosofia Corporativa, que busca fomentar o desenvolvimento, promover a economia, prestar serviços de excelência e oferecer soluções competitivas, consolidando-se como um agente inovador e facilitador para o desempenho de seus Cliente</a:t>
            </a:r>
            <a:r>
              <a:rPr lang="pt-BR" sz="1200" dirty="0">
                <a:solidFill>
                  <a:srgbClr val="5B5C65"/>
                </a:solidFill>
                <a:highlight>
                  <a:srgbClr val="FFFFFF"/>
                </a:highlight>
              </a:rPr>
              <a:t>s.</a:t>
            </a:r>
            <a:endParaRPr dirty="0"/>
          </a:p>
          <a:p>
            <a:pPr marL="0" indent="0">
              <a:buNone/>
            </a:pPr>
            <a:r>
              <a:rPr lang="pt-BR" sz="1399" u="sng" dirty="0">
                <a:solidFill>
                  <a:schemeClr val="hlink"/>
                </a:solidFill>
                <a:hlinkClick r:id="rId5"/>
              </a:rPr>
              <a:t>https://www.unimed.coop.br/site/web/centralrs/-/unimed-central-e-unimed-santa-catarina-visitam-hospital-de-cl%C3%ADnicas-para-conhecer-o-sistema-aghuse</a:t>
            </a:r>
            <a:endParaRPr dirty="0"/>
          </a:p>
          <a:p>
            <a:pPr marL="0" indent="0">
              <a:spcBef>
                <a:spcPts val="1200"/>
              </a:spcBef>
              <a:buNone/>
            </a:pPr>
            <a:endParaRPr dirty="0"/>
          </a:p>
          <a:p>
            <a:pPr marL="0" indent="0">
              <a:spcBef>
                <a:spcPts val="1200"/>
              </a:spcBef>
              <a:spcAft>
                <a:spcPts val="12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AF51F769-01D0-9717-762D-CBD788E79ED8}"/>
            </a:ext>
          </a:extLst>
        </p:cNvPr>
        <p:cNvGrpSpPr/>
        <p:nvPr/>
      </p:nvGrpSpPr>
      <p:grpSpPr>
        <a:xfrm>
          <a:off x="0" y="0"/>
          <a:ext cx="0" cy="0"/>
          <a:chOff x="0" y="0"/>
          <a:chExt cx="0" cy="0"/>
        </a:xfrm>
      </p:grpSpPr>
      <p:sp>
        <p:nvSpPr>
          <p:cNvPr id="107" name="Google Shape;107;p21">
            <a:extLst>
              <a:ext uri="{FF2B5EF4-FFF2-40B4-BE49-F238E27FC236}">
                <a16:creationId xmlns:a16="http://schemas.microsoft.com/office/drawing/2014/main" id="{22BE551E-CA93-DB77-5C86-1195EB8FB755}"/>
              </a:ext>
            </a:extLst>
          </p:cNvPr>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rmAutofit fontScale="90000"/>
          </a:bodyPr>
          <a:lstStyle/>
          <a:p>
            <a:r>
              <a:rPr lang="pt-BR"/>
              <a:t>Atualizações</a:t>
            </a:r>
            <a:endParaRPr/>
          </a:p>
        </p:txBody>
      </p:sp>
      <p:sp>
        <p:nvSpPr>
          <p:cNvPr id="3" name="Espaço Reservado para Texto 2">
            <a:extLst>
              <a:ext uri="{FF2B5EF4-FFF2-40B4-BE49-F238E27FC236}">
                <a16:creationId xmlns:a16="http://schemas.microsoft.com/office/drawing/2014/main" id="{C011B86D-2059-BC90-1640-68288688A082}"/>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765535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title="Gráfico"/>
          <p:cNvPicPr preferRelativeResize="0"/>
          <p:nvPr/>
        </p:nvPicPr>
        <p:blipFill rotWithShape="1">
          <a:blip r:embed="rId3">
            <a:alphaModFix/>
          </a:blip>
          <a:srcRect b="3836"/>
          <a:stretch/>
        </p:blipFill>
        <p:spPr>
          <a:xfrm>
            <a:off x="93063" y="1418574"/>
            <a:ext cx="6997861" cy="4582177"/>
          </a:xfrm>
          <a:prstGeom prst="rect">
            <a:avLst/>
          </a:prstGeom>
          <a:noFill/>
          <a:ln>
            <a:noFill/>
          </a:ln>
        </p:spPr>
      </p:pic>
      <p:sp>
        <p:nvSpPr>
          <p:cNvPr id="79" name="Google Shape;79;p17"/>
          <p:cNvSpPr txBox="1"/>
          <p:nvPr/>
        </p:nvSpPr>
        <p:spPr>
          <a:xfrm>
            <a:off x="855600" y="952075"/>
            <a:ext cx="7574700" cy="610500"/>
          </a:xfrm>
          <a:prstGeom prst="rect">
            <a:avLst/>
          </a:prstGeom>
          <a:noFill/>
          <a:ln>
            <a:noFill/>
          </a:ln>
        </p:spPr>
        <p:txBody>
          <a:bodyPr spcFirstLastPara="1" wrap="square" lIns="91425" tIns="91425" rIns="91425" bIns="91425" anchor="t" anchorCtr="0">
            <a:noAutofit/>
          </a:bodyPr>
          <a:lstStyle/>
          <a:p>
            <a:pPr algn="ctr">
              <a:buClr>
                <a:srgbClr val="000000"/>
              </a:buClr>
              <a:buSzPts val="2000"/>
            </a:pPr>
            <a:r>
              <a:rPr lang="pt-BR" sz="3000" dirty="0" err="1">
                <a:solidFill>
                  <a:srgbClr val="47BF38"/>
                </a:solidFill>
                <a:latin typeface="Raleway Light"/>
                <a:ea typeface="Raleway Light"/>
                <a:cs typeface="Raleway Light"/>
                <a:sym typeface="Raleway Light"/>
              </a:rPr>
              <a:t>AGHUse</a:t>
            </a:r>
            <a:r>
              <a:rPr lang="pt-BR" sz="3000" dirty="0">
                <a:solidFill>
                  <a:srgbClr val="47BF38"/>
                </a:solidFill>
                <a:latin typeface="Raleway Light"/>
                <a:ea typeface="Raleway Light"/>
                <a:cs typeface="Raleway Light"/>
                <a:sym typeface="Raleway Light"/>
              </a:rPr>
              <a:t> - </a:t>
            </a:r>
            <a:r>
              <a:rPr lang="pt-BR" sz="2000" dirty="0">
                <a:solidFill>
                  <a:srgbClr val="47BF38"/>
                </a:solidFill>
                <a:latin typeface="Raleway Light"/>
                <a:ea typeface="Raleway Light"/>
                <a:cs typeface="Raleway Light"/>
                <a:sym typeface="Raleway Light"/>
              </a:rPr>
              <a:t>Evolução em </a:t>
            </a:r>
            <a:r>
              <a:rPr lang="pt-BR" sz="2000" dirty="0" err="1">
                <a:solidFill>
                  <a:srgbClr val="47BF38"/>
                </a:solidFill>
                <a:latin typeface="Raleway Light"/>
                <a:ea typeface="Raleway Light"/>
                <a:cs typeface="Raleway Light"/>
                <a:sym typeface="Raleway Light"/>
              </a:rPr>
              <a:t>Macropontos</a:t>
            </a:r>
            <a:endParaRPr sz="2000" b="1" dirty="0">
              <a:solidFill>
                <a:srgbClr val="47BF38"/>
              </a:solidFill>
              <a:latin typeface="Raleway"/>
              <a:ea typeface="Raleway"/>
              <a:cs typeface="Raleway"/>
              <a:sym typeface="Raleway"/>
            </a:endParaRPr>
          </a:p>
        </p:txBody>
      </p:sp>
      <p:sp>
        <p:nvSpPr>
          <p:cNvPr id="2" name="CaixaDeTexto 1">
            <a:extLst>
              <a:ext uri="{FF2B5EF4-FFF2-40B4-BE49-F238E27FC236}">
                <a16:creationId xmlns:a16="http://schemas.microsoft.com/office/drawing/2014/main" id="{8B17D4DC-2696-04B4-79E9-1430721FCB81}"/>
              </a:ext>
            </a:extLst>
          </p:cNvPr>
          <p:cNvSpPr txBox="1"/>
          <p:nvPr/>
        </p:nvSpPr>
        <p:spPr>
          <a:xfrm>
            <a:off x="7009213" y="4881129"/>
            <a:ext cx="1960015" cy="1723549"/>
          </a:xfrm>
          <a:prstGeom prst="rect">
            <a:avLst/>
          </a:prstGeom>
          <a:solidFill>
            <a:schemeClr val="accent2">
              <a:lumMod val="20000"/>
              <a:lumOff val="80000"/>
            </a:schemeClr>
          </a:solidFill>
        </p:spPr>
        <p:txBody>
          <a:bodyPr wrap="square" rtlCol="0">
            <a:spAutoFit/>
          </a:bodyPr>
          <a:lstStyle/>
          <a:p>
            <a:r>
              <a:rPr lang="pt-BR" sz="1100" dirty="0"/>
              <a:t>1 </a:t>
            </a:r>
            <a:r>
              <a:rPr lang="pt-BR" sz="1100" dirty="0" err="1"/>
              <a:t>macroponto</a:t>
            </a:r>
            <a:r>
              <a:rPr lang="pt-BR" sz="1100" dirty="0"/>
              <a:t>= </a:t>
            </a:r>
          </a:p>
          <a:p>
            <a:r>
              <a:rPr lang="pt-BR" sz="1100" dirty="0"/>
              <a:t>+/- </a:t>
            </a:r>
          </a:p>
          <a:p>
            <a:r>
              <a:rPr lang="pt-BR" sz="1100" dirty="0"/>
              <a:t>U$ 200.000,00</a:t>
            </a:r>
          </a:p>
          <a:p>
            <a:endParaRPr lang="pt-BR" sz="1100" dirty="0"/>
          </a:p>
          <a:p>
            <a:r>
              <a:rPr lang="pt-BR" sz="1100" dirty="0"/>
              <a:t>+/-</a:t>
            </a:r>
          </a:p>
          <a:p>
            <a:r>
              <a:rPr lang="pt-BR" sz="1100" dirty="0"/>
              <a:t>R$ </a:t>
            </a:r>
          </a:p>
          <a:p>
            <a:r>
              <a:rPr lang="pt-BR" sz="1100" dirty="0"/>
              <a:t>12.899.250.000,00</a:t>
            </a:r>
          </a:p>
          <a:p>
            <a:r>
              <a:rPr lang="pt-BR" sz="1100" dirty="0"/>
              <a:t>Estimativa pelo Radamés</a:t>
            </a:r>
          </a:p>
          <a:p>
            <a:endParaRPr lang="pt-B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0486" y="426739"/>
            <a:ext cx="7750628" cy="1618489"/>
          </a:xfrm>
        </p:spPr>
        <p:txBody>
          <a:bodyPr anchor="ctr">
            <a:normAutofit/>
          </a:bodyPr>
          <a:lstStyle/>
          <a:p>
            <a:r>
              <a:rPr lang="pt-BR" sz="5400" dirty="0"/>
              <a:t>Conclusão</a:t>
            </a:r>
          </a:p>
        </p:txBody>
      </p:sp>
      <p:graphicFrame>
        <p:nvGraphicFramePr>
          <p:cNvPr id="5" name="Content Placeholder 2">
            <a:extLst>
              <a:ext uri="{FF2B5EF4-FFF2-40B4-BE49-F238E27FC236}">
                <a16:creationId xmlns:a16="http://schemas.microsoft.com/office/drawing/2014/main" id="{0301372E-773E-634A-6EAC-0A09A8C3501C}"/>
              </a:ext>
            </a:extLst>
          </p:cNvPr>
          <p:cNvGraphicFramePr>
            <a:graphicFrameLocks noGrp="1"/>
          </p:cNvGraphicFramePr>
          <p:nvPr>
            <p:ph idx="1"/>
            <p:extLst>
              <p:ext uri="{D42A27DB-BD31-4B8C-83A1-F6EECF244321}">
                <p14:modId xmlns:p14="http://schemas.microsoft.com/office/powerpoint/2010/main" val="3225319052"/>
              </p:ext>
            </p:extLst>
          </p:nvPr>
        </p:nvGraphicFramePr>
        <p:xfrm>
          <a:off x="620486" y="2155339"/>
          <a:ext cx="7903028" cy="3963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7800" kern="1200">
                <a:solidFill>
                  <a:schemeClr val="tx1"/>
                </a:solidFill>
                <a:latin typeface="+mj-lt"/>
                <a:ea typeface="+mj-ea"/>
                <a:cs typeface="+mj-cs"/>
              </a:rPr>
              <a:t>Cenário da Saúde Para 2030/2070</a:t>
            </a:r>
          </a:p>
        </p:txBody>
      </p:sp>
    </p:spTree>
    <p:extLst>
      <p:ext uri="{BB962C8B-B14F-4D97-AF65-F5344CB8AC3E}">
        <p14:creationId xmlns:p14="http://schemas.microsoft.com/office/powerpoint/2010/main" val="283919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387599" y="928850"/>
            <a:ext cx="4579379" cy="5071900"/>
          </a:xfrm>
          <a:prstGeom prst="rect">
            <a:avLst/>
          </a:prstGeom>
          <a:noFill/>
          <a:ln>
            <a:noFill/>
          </a:ln>
        </p:spPr>
      </p:pic>
      <p:sp>
        <p:nvSpPr>
          <p:cNvPr id="60" name="Google Shape;60;p14"/>
          <p:cNvSpPr txBox="1"/>
          <p:nvPr/>
        </p:nvSpPr>
        <p:spPr>
          <a:xfrm>
            <a:off x="35500" y="903650"/>
            <a:ext cx="1801500" cy="1015632"/>
          </a:xfrm>
          <a:prstGeom prst="rect">
            <a:avLst/>
          </a:prstGeom>
          <a:noFill/>
          <a:ln>
            <a:noFill/>
          </a:ln>
        </p:spPr>
        <p:txBody>
          <a:bodyPr spcFirstLastPara="1" wrap="square" lIns="91425" tIns="91425" rIns="91425" bIns="91425" anchor="t" anchorCtr="0">
            <a:spAutoFit/>
          </a:bodyPr>
          <a:lstStyle/>
          <a:p>
            <a:pPr algn="ctr"/>
            <a:r>
              <a:rPr lang="pt-BR" b="1" dirty="0">
                <a:solidFill>
                  <a:schemeClr val="dk2"/>
                </a:solidFill>
              </a:rPr>
              <a:t>Cenário da Saúde para 2030/2070</a:t>
            </a:r>
            <a:endParaRPr b="1" dirty="0">
              <a:solidFill>
                <a:schemeClr val="dk2"/>
              </a:solidFill>
            </a:endParaRPr>
          </a:p>
        </p:txBody>
      </p:sp>
      <p:pic>
        <p:nvPicPr>
          <p:cNvPr id="61" name="Google Shape;61;p14"/>
          <p:cNvPicPr preferRelativeResize="0"/>
          <p:nvPr/>
        </p:nvPicPr>
        <p:blipFill>
          <a:blip r:embed="rId4">
            <a:alphaModFix/>
          </a:blip>
          <a:stretch>
            <a:fillRect/>
          </a:stretch>
        </p:blipFill>
        <p:spPr>
          <a:xfrm>
            <a:off x="4819026" y="2302033"/>
            <a:ext cx="4204200" cy="1731634"/>
          </a:xfrm>
          <a:prstGeom prst="rect">
            <a:avLst/>
          </a:prstGeom>
          <a:noFill/>
          <a:ln>
            <a:noFill/>
          </a:ln>
        </p:spPr>
      </p:pic>
      <p:cxnSp>
        <p:nvCxnSpPr>
          <p:cNvPr id="62" name="Google Shape;62;p14"/>
          <p:cNvCxnSpPr>
            <a:cxnSpLocks/>
          </p:cNvCxnSpPr>
          <p:nvPr/>
        </p:nvCxnSpPr>
        <p:spPr>
          <a:xfrm>
            <a:off x="3801600" y="1663650"/>
            <a:ext cx="3119526" cy="1404000"/>
          </a:xfrm>
          <a:prstGeom prst="curvedConnector3">
            <a:avLst>
              <a:gd name="adj1" fmla="val 100085"/>
            </a:avLst>
          </a:prstGeom>
          <a:noFill/>
          <a:ln w="9525" cap="flat" cmpd="sng">
            <a:solidFill>
              <a:schemeClr val="dk2"/>
            </a:solidFill>
            <a:prstDash val="solid"/>
            <a:round/>
            <a:headEnd type="none" w="med" len="med"/>
            <a:tailEnd type="stealth" w="med" len="med"/>
          </a:ln>
        </p:spPr>
      </p:cxnSp>
    </p:spTree>
    <p:extLst>
      <p:ext uri="{BB962C8B-B14F-4D97-AF65-F5344CB8AC3E}">
        <p14:creationId xmlns:p14="http://schemas.microsoft.com/office/powerpoint/2010/main" val="93500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5500" kern="1200">
                <a:solidFill>
                  <a:schemeClr val="tx1"/>
                </a:solidFill>
                <a:latin typeface="+mj-lt"/>
                <a:ea typeface="+mj-ea"/>
                <a:cs typeface="+mj-cs"/>
              </a:rPr>
              <a:t>Análise Situacional Para </a:t>
            </a:r>
            <a:br>
              <a:rPr lang="en-US" sz="5500" kern="1200">
                <a:solidFill>
                  <a:schemeClr val="tx1"/>
                </a:solidFill>
                <a:latin typeface="+mj-lt"/>
                <a:ea typeface="+mj-ea"/>
                <a:cs typeface="+mj-cs"/>
              </a:rPr>
            </a:br>
            <a:r>
              <a:rPr lang="en-US" sz="5500" kern="1200">
                <a:solidFill>
                  <a:schemeClr val="tx1"/>
                </a:solidFill>
                <a:latin typeface="+mj-lt"/>
                <a:ea typeface="+mj-ea"/>
                <a:cs typeface="+mj-cs"/>
              </a:rPr>
              <a:t>Tecnologia da Informação</a:t>
            </a:r>
          </a:p>
        </p:txBody>
      </p:sp>
    </p:spTree>
    <p:extLst>
      <p:ext uri="{BB962C8B-B14F-4D97-AF65-F5344CB8AC3E}">
        <p14:creationId xmlns:p14="http://schemas.microsoft.com/office/powerpoint/2010/main" val="244262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
          <p:cNvPicPr preferRelativeResize="0"/>
          <p:nvPr/>
        </p:nvPicPr>
        <p:blipFill rotWithShape="1">
          <a:blip r:embed="rId3">
            <a:alphaModFix/>
          </a:blip>
          <a:srcRect/>
          <a:stretch/>
        </p:blipFill>
        <p:spPr>
          <a:xfrm>
            <a:off x="522514" y="587829"/>
            <a:ext cx="8109857" cy="5812971"/>
          </a:xfrm>
          <a:prstGeom prst="rect">
            <a:avLst/>
          </a:prstGeom>
          <a:noFill/>
          <a:ln>
            <a:solidFill>
              <a:srgbClr val="FFC000"/>
            </a:solidFill>
          </a:ln>
        </p:spPr>
      </p:pic>
      <p:sp>
        <p:nvSpPr>
          <p:cNvPr id="2" name="Elipse 1">
            <a:extLst>
              <a:ext uri="{FF2B5EF4-FFF2-40B4-BE49-F238E27FC236}">
                <a16:creationId xmlns:a16="http://schemas.microsoft.com/office/drawing/2014/main" id="{34B2F905-8FBE-7B39-0A93-85419F285EC6}"/>
              </a:ext>
            </a:extLst>
          </p:cNvPr>
          <p:cNvSpPr/>
          <p:nvPr/>
        </p:nvSpPr>
        <p:spPr>
          <a:xfrm>
            <a:off x="1317600" y="2311650"/>
            <a:ext cx="6559200" cy="102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00FF"/>
              </a:highlight>
            </a:endParaRPr>
          </a:p>
        </p:txBody>
      </p:sp>
    </p:spTree>
    <p:extLst>
      <p:ext uri="{BB962C8B-B14F-4D97-AF65-F5344CB8AC3E}">
        <p14:creationId xmlns:p14="http://schemas.microsoft.com/office/powerpoint/2010/main" val="425393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B5E725BA-4924-8D3C-D3FD-0DDDD4D5B95E}"/>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1BED57AD-9286-85D9-B322-8146A2D75508}"/>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64" name="Google Shape;264;g2207cedb8ab_0_0">
            <a:extLst>
              <a:ext uri="{FF2B5EF4-FFF2-40B4-BE49-F238E27FC236}">
                <a16:creationId xmlns:a16="http://schemas.microsoft.com/office/drawing/2014/main" id="{78D05B05-CA7E-83A7-5133-5B05C172BE4A}"/>
              </a:ext>
            </a:extLst>
          </p:cNvPr>
          <p:cNvSpPr txBox="1">
            <a:spLocks noGrp="1"/>
          </p:cNvSpPr>
          <p:nvPr>
            <p:ph idx="1"/>
          </p:nvPr>
        </p:nvSpPr>
        <p:spPr>
          <a:xfrm>
            <a:off x="283029" y="1317172"/>
            <a:ext cx="8599713" cy="1088572"/>
          </a:xfrm>
          <a:prstGeom prst="rect">
            <a:avLst/>
          </a:prstGeom>
          <a:noFill/>
          <a:ln>
            <a:noFill/>
          </a:ln>
        </p:spPr>
        <p:txBody>
          <a:bodyPr spcFirstLastPara="1" vert="horz" wrap="square" lIns="68569" tIns="34275" rIns="68569" bIns="34275" rtlCol="0" anchor="t" anchorCtr="0">
            <a:normAutofit/>
          </a:bodyPr>
          <a:lstStyle/>
          <a:p>
            <a:pPr marL="0" indent="0">
              <a:lnSpc>
                <a:spcPct val="115000"/>
              </a:lnSpc>
              <a:spcAft>
                <a:spcPts val="800"/>
              </a:spcAft>
              <a:buNone/>
            </a:pPr>
            <a:r>
              <a:rPr lang="pt-BR" sz="2400" kern="100" dirty="0">
                <a:effectLst/>
                <a:latin typeface="Aptos" panose="020B0004020202020204" pitchFamily="34" charset="0"/>
                <a:ea typeface="Aptos" panose="020B0004020202020204" pitchFamily="34" charset="0"/>
                <a:cs typeface="Times New Roman" panose="02020603050405020304" pitchFamily="18" charset="0"/>
              </a:rPr>
              <a:t>Melhorias levantadas entre </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2011 a 2019 </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ctr">
              <a:buNone/>
            </a:pPr>
            <a:endParaRPr dirty="0"/>
          </a:p>
        </p:txBody>
      </p:sp>
      <p:sp>
        <p:nvSpPr>
          <p:cNvPr id="2" name="Google Shape;264;g2207cedb8ab_0_0">
            <a:extLst>
              <a:ext uri="{FF2B5EF4-FFF2-40B4-BE49-F238E27FC236}">
                <a16:creationId xmlns:a16="http://schemas.microsoft.com/office/drawing/2014/main" id="{D68A8341-4A12-7ECC-410A-A1108155B382}"/>
              </a:ext>
            </a:extLst>
          </p:cNvPr>
          <p:cNvSpPr txBox="1">
            <a:spLocks/>
          </p:cNvSpPr>
          <p:nvPr/>
        </p:nvSpPr>
        <p:spPr>
          <a:xfrm>
            <a:off x="283029" y="2271353"/>
            <a:ext cx="4288971" cy="431450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None/>
            </a:pPr>
            <a:r>
              <a:rPr lang="pt-BR" sz="64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 Melhorias na visualização de laudos e resultados de exames</a:t>
            </a:r>
            <a:endParaRPr lang="pt-BR" sz="6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Integração com </a:t>
            </a:r>
            <a:r>
              <a:rPr lang="pt-BR" sz="6400" kern="100" dirty="0" err="1">
                <a:effectLst/>
                <a:latin typeface="Aptos" panose="020B0004020202020204" pitchFamily="34" charset="0"/>
                <a:ea typeface="Aptos" panose="020B0004020202020204" pitchFamily="34" charset="0"/>
                <a:cs typeface="Times New Roman" panose="02020603050405020304" pitchFamily="18" charset="0"/>
              </a:rPr>
              <a:t>AnimaTI</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e sistema de laboratório.</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Facilitação do acesso a laudos dentro do prontuário do paciente.</a:t>
            </a:r>
          </a:p>
          <a:p>
            <a:pPr marL="0" lvl="0" indent="0">
              <a:lnSpc>
                <a:spcPct val="120000"/>
              </a:lnSpc>
              <a:spcAft>
                <a:spcPts val="800"/>
              </a:spcAft>
              <a:buSzPts val="1000"/>
              <a:buNone/>
              <a:tabLst>
                <a:tab pos="457200" algn="l"/>
              </a:tabLst>
            </a:pPr>
            <a:r>
              <a:rPr lang="pt-BR" sz="6400" b="1" kern="100" dirty="0">
                <a:effectLst/>
                <a:latin typeface="Aptos" panose="020B0004020202020204" pitchFamily="34" charset="0"/>
                <a:ea typeface="Aptos" panose="020B0004020202020204" pitchFamily="34" charset="0"/>
                <a:cs typeface="Times New Roman" panose="02020603050405020304" pitchFamily="18" charset="0"/>
              </a:rPr>
              <a:t>Horas estimadas:</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30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2. Sistema mais ágil</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Monitoramento contínuo do tempo de resposta do sistema.</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Identificação de pontos de lentidão para otimizações.</a:t>
            </a:r>
          </a:p>
          <a:p>
            <a:pPr marL="0" lvl="0" indent="0">
              <a:lnSpc>
                <a:spcPct val="120000"/>
              </a:lnSpc>
              <a:spcAft>
                <a:spcPts val="800"/>
              </a:spcAft>
              <a:buSzPts val="1000"/>
              <a:buNone/>
              <a:tabLst>
                <a:tab pos="457200" algn="l"/>
              </a:tabLst>
            </a:pPr>
            <a:r>
              <a:rPr lang="pt-BR" sz="6400" b="1" kern="100" dirty="0">
                <a:effectLst/>
                <a:latin typeface="Aptos" panose="020B0004020202020204" pitchFamily="34" charset="0"/>
                <a:ea typeface="Aptos" panose="020B0004020202020204" pitchFamily="34" charset="0"/>
                <a:cs typeface="Times New Roman" panose="02020603050405020304" pitchFamily="18" charset="0"/>
              </a:rPr>
              <a:t>Horas estimadas:</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Indefinido</a:t>
            </a:r>
          </a:p>
          <a:p>
            <a:pPr marL="0" indent="0" algn="ctr">
              <a:buFont typeface="Arial"/>
              <a:buNone/>
            </a:pPr>
            <a:endParaRPr lang="pt-BR" dirty="0"/>
          </a:p>
        </p:txBody>
      </p:sp>
      <p:sp>
        <p:nvSpPr>
          <p:cNvPr id="3" name="Google Shape;264;g2207cedb8ab_0_0">
            <a:extLst>
              <a:ext uri="{FF2B5EF4-FFF2-40B4-BE49-F238E27FC236}">
                <a16:creationId xmlns:a16="http://schemas.microsoft.com/office/drawing/2014/main" id="{E53B6854-4D14-D2A7-AF48-ACD686FD8E57}"/>
              </a:ext>
            </a:extLst>
          </p:cNvPr>
          <p:cNvSpPr txBox="1">
            <a:spLocks/>
          </p:cNvSpPr>
          <p:nvPr/>
        </p:nvSpPr>
        <p:spPr>
          <a:xfrm>
            <a:off x="4572000" y="2271354"/>
            <a:ext cx="4288971" cy="4314504"/>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3. Melhorias para Pronto Socorro (PS)</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Otimização no atestado de afastamento.</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Adaptação das telas para tornar o fluxo de trabalho mais eficiente.</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Melhoria na visualização da anamnese no prontuário.</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Horas estimadas: 40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4. Melhorias no fluxo do PS (Amarrar processos)</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Implementação de verificações para garantir que alta médica e impressões sejam processadas corretamente.</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Horas estimadas: 120</a:t>
            </a:r>
          </a:p>
          <a:p>
            <a:pPr marL="0" indent="0" algn="ctr">
              <a:buFont typeface="Arial"/>
              <a:buNone/>
            </a:pPr>
            <a:endParaRPr lang="pt-BR" dirty="0"/>
          </a:p>
        </p:txBody>
      </p:sp>
    </p:spTree>
    <p:extLst>
      <p:ext uri="{BB962C8B-B14F-4D97-AF65-F5344CB8AC3E}">
        <p14:creationId xmlns:p14="http://schemas.microsoft.com/office/powerpoint/2010/main" val="39087717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568</TotalTime>
  <Words>3001</Words>
  <Application>Microsoft Office PowerPoint</Application>
  <PresentationFormat>Apresentação na tela (4:3)</PresentationFormat>
  <Paragraphs>303</Paragraphs>
  <Slides>47</Slides>
  <Notes>21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47</vt:i4>
      </vt:variant>
    </vt:vector>
  </HeadingPairs>
  <TitlesOfParts>
    <vt:vector size="54" baseType="lpstr">
      <vt:lpstr>Aptos</vt:lpstr>
      <vt:lpstr>Aptos Display</vt:lpstr>
      <vt:lpstr>Arial</vt:lpstr>
      <vt:lpstr>Raleway</vt:lpstr>
      <vt:lpstr>Raleway Light</vt:lpstr>
      <vt:lpstr>Symbol</vt:lpstr>
      <vt:lpstr>Tema do Office</vt:lpstr>
      <vt:lpstr>Prospecção de Sistema Core em Atendimento Hospitalar - Tecnologia da Informação da ALVF/HRO/HNS</vt:lpstr>
      <vt:lpstr>Introdução</vt:lpstr>
      <vt:lpstr>Introdução</vt:lpstr>
      <vt:lpstr>Informações</vt:lpstr>
      <vt:lpstr>Cenário da Saúde Para 2030/2070</vt:lpstr>
      <vt:lpstr>Apresentação do PowerPoint</vt:lpstr>
      <vt:lpstr>Análise Situacional Para  Tecnologia da Informação</vt:lpstr>
      <vt:lpstr>Apresentação do PowerPoint</vt:lpstr>
      <vt:lpstr>G-Hosp (Sistema atual)</vt:lpstr>
      <vt:lpstr>G-Hosp (Sistema atual)</vt:lpstr>
      <vt:lpstr>G-Hosp (Sistema atual)</vt:lpstr>
      <vt:lpstr>G-Hosp (Sistema atual)</vt:lpstr>
      <vt:lpstr>G-Hosp (Sistema atual)</vt:lpstr>
      <vt:lpstr>Apresentação do PowerPoint</vt:lpstr>
      <vt:lpstr>Recomendação - Modelos Fechados Ver documento  Relatório de Diagnóstico Situacional - HRO</vt:lpstr>
      <vt:lpstr>Apresentação do PowerPoint</vt:lpstr>
      <vt:lpstr>Observações Críticas</vt:lpstr>
      <vt:lpstr>Observações Críticas</vt:lpstr>
      <vt:lpstr>Observações Favoráveis</vt:lpstr>
      <vt:lpstr>Observações Favoráveis</vt:lpstr>
      <vt:lpstr>Apresentação do PowerPoint</vt:lpstr>
      <vt:lpstr>Apresentação do PowerPoint</vt:lpstr>
      <vt:lpstr>Apresentação do PowerPoint</vt:lpstr>
      <vt:lpstr>Apresentação do PowerPoint</vt:lpstr>
      <vt:lpstr>Tasy</vt:lpstr>
      <vt:lpstr>Tasy</vt:lpstr>
      <vt:lpstr>MV</vt:lpstr>
      <vt:lpstr>MV</vt:lpstr>
      <vt:lpstr>Apresentação do PowerPoint</vt:lpstr>
      <vt:lpstr>Proposta Técnica</vt:lpstr>
      <vt:lpstr>Solução AGHUse</vt:lpstr>
      <vt:lpstr>Valores, Prazos e Condições</vt:lpstr>
      <vt:lpstr>Proposta Comercial - AGHUse</vt:lpstr>
      <vt:lpstr>Atividades e Serviços</vt:lpstr>
      <vt:lpstr>Valores, Parcelamentos e Prazos</vt:lpstr>
      <vt:lpstr>Profissionais Envolvidos e Considerações Finais</vt:lpstr>
      <vt:lpstr>Proposta Técnica - CLOUD</vt:lpstr>
      <vt:lpstr>Governança e Gestão de Serviços</vt:lpstr>
      <vt:lpstr>Valores e Condições Comerciais</vt:lpstr>
      <vt:lpstr>Parcerias</vt:lpstr>
      <vt:lpstr>Modelo</vt:lpstr>
      <vt:lpstr>Modelo</vt:lpstr>
      <vt:lpstr>Modelo</vt:lpstr>
      <vt:lpstr>Atualizações</vt:lpstr>
      <vt:lpstr>Atualizações</vt:lpstr>
      <vt:lpstr>Apresentação do PowerPoint</vt:lpstr>
      <vt:lpstr>Conclusão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ALVF</dc:creator>
  <cp:keywords/>
  <dc:description>generated using python-pptx</dc:description>
  <cp:lastModifiedBy>Radamés Pereira</cp:lastModifiedBy>
  <cp:revision>9</cp:revision>
  <dcterms:created xsi:type="dcterms:W3CDTF">2013-01-27T09:14:16Z</dcterms:created>
  <dcterms:modified xsi:type="dcterms:W3CDTF">2025-02-10T04:21:06Z</dcterms:modified>
  <cp:category/>
</cp:coreProperties>
</file>