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7"/>
  </p:notesMasterIdLst>
  <p:sldIdLst>
    <p:sldId id="256" r:id="rId2"/>
    <p:sldId id="257" r:id="rId3"/>
    <p:sldId id="263" r:id="rId4"/>
    <p:sldId id="264" r:id="rId5"/>
    <p:sldId id="258" r:id="rId6"/>
    <p:sldId id="335" r:id="rId7"/>
    <p:sldId id="357" r:id="rId8"/>
    <p:sldId id="336" r:id="rId9"/>
    <p:sldId id="306" r:id="rId10"/>
    <p:sldId id="360" r:id="rId11"/>
    <p:sldId id="361" r:id="rId12"/>
    <p:sldId id="363" r:id="rId13"/>
    <p:sldId id="365" r:id="rId14"/>
    <p:sldId id="366" r:id="rId15"/>
    <p:sldId id="292" r:id="rId16"/>
    <p:sldId id="373" r:id="rId17"/>
    <p:sldId id="371" r:id="rId18"/>
    <p:sldId id="372" r:id="rId19"/>
    <p:sldId id="368" r:id="rId20"/>
    <p:sldId id="369" r:id="rId21"/>
    <p:sldId id="370" r:id="rId22"/>
    <p:sldId id="307" r:id="rId23"/>
    <p:sldId id="358" r:id="rId24"/>
    <p:sldId id="308" r:id="rId25"/>
    <p:sldId id="310" r:id="rId26"/>
    <p:sldId id="391" r:id="rId27"/>
    <p:sldId id="392" r:id="rId28"/>
    <p:sldId id="312" r:id="rId29"/>
    <p:sldId id="313" r:id="rId30"/>
    <p:sldId id="314" r:id="rId31"/>
    <p:sldId id="315" r:id="rId32"/>
    <p:sldId id="393" r:id="rId33"/>
    <p:sldId id="375" r:id="rId34"/>
    <p:sldId id="377" r:id="rId35"/>
    <p:sldId id="378" r:id="rId36"/>
    <p:sldId id="382" r:id="rId37"/>
    <p:sldId id="383" r:id="rId38"/>
    <p:sldId id="384" r:id="rId39"/>
    <p:sldId id="385" r:id="rId40"/>
    <p:sldId id="386" r:id="rId41"/>
    <p:sldId id="389" r:id="rId42"/>
    <p:sldId id="390" r:id="rId43"/>
    <p:sldId id="260" r:id="rId44"/>
    <p:sldId id="261" r:id="rId45"/>
    <p:sldId id="262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B5A42-DD6D-427F-9E4B-B68C3A437A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469539-2847-4E1E-B4DE-C803CC427543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Sumário</a:t>
          </a:r>
          <a:r>
            <a:rPr lang="en-US" dirty="0"/>
            <a:t> das </a:t>
          </a:r>
          <a:r>
            <a:rPr lang="en-US" dirty="0" err="1"/>
            <a:t>principais</a:t>
          </a:r>
          <a:r>
            <a:rPr lang="en-US" dirty="0"/>
            <a:t> </a:t>
          </a:r>
          <a:r>
            <a:rPr lang="en-US" dirty="0" err="1"/>
            <a:t>ideias</a:t>
          </a:r>
          <a:r>
            <a:rPr lang="en-US" dirty="0"/>
            <a:t> </a:t>
          </a:r>
          <a:r>
            <a:rPr lang="en-US" dirty="0" err="1"/>
            <a:t>apresentadas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E737FF30-4F2D-4705-BAE6-6E617A7D540B}" type="parTrans" cxnId="{32AD61DC-521F-4272-9F1F-0D89560E8E3F}">
      <dgm:prSet/>
      <dgm:spPr/>
      <dgm:t>
        <a:bodyPr/>
        <a:lstStyle/>
        <a:p>
          <a:endParaRPr lang="en-US"/>
        </a:p>
      </dgm:t>
    </dgm:pt>
    <dgm:pt modelId="{D52DB3D6-B790-4895-9AE5-3146BC21DCE7}" type="sibTrans" cxnId="{32AD61DC-521F-4272-9F1F-0D89560E8E3F}">
      <dgm:prSet/>
      <dgm:spPr/>
      <dgm:t>
        <a:bodyPr/>
        <a:lstStyle/>
        <a:p>
          <a:endParaRPr lang="en-US"/>
        </a:p>
      </dgm:t>
    </dgm:pt>
    <dgm:pt modelId="{0AC3BEC9-1BBE-4FC6-B4CB-93CE6AA0963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Etapas</a:t>
          </a:r>
          <a:r>
            <a:rPr lang="en-US" dirty="0"/>
            <a:t> </a:t>
          </a:r>
          <a:r>
            <a:rPr lang="en-US" dirty="0" err="1"/>
            <a:t>futuras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B2C7CB8E-A61D-4AB8-B856-98E8CD8A26D7}" type="parTrans" cxnId="{258EA327-A171-4496-98BB-9793AE87B7EF}">
      <dgm:prSet/>
      <dgm:spPr/>
      <dgm:t>
        <a:bodyPr/>
        <a:lstStyle/>
        <a:p>
          <a:endParaRPr lang="en-US"/>
        </a:p>
      </dgm:t>
    </dgm:pt>
    <dgm:pt modelId="{34454D74-F21F-43EB-9F87-8145C62A8F57}" type="sibTrans" cxnId="{258EA327-A171-4496-98BB-9793AE87B7EF}">
      <dgm:prSet/>
      <dgm:spPr/>
      <dgm:t>
        <a:bodyPr/>
        <a:lstStyle/>
        <a:p>
          <a:endParaRPr lang="en-US"/>
        </a:p>
      </dgm:t>
    </dgm:pt>
    <dgm:pt modelId="{96AFE799-5D28-4A99-B5EA-82DFE3234953}" type="pres">
      <dgm:prSet presAssocID="{FF9B5A42-DD6D-427F-9E4B-B68C3A437AFF}" presName="linear" presStyleCnt="0">
        <dgm:presLayoutVars>
          <dgm:animLvl val="lvl"/>
          <dgm:resizeHandles val="exact"/>
        </dgm:presLayoutVars>
      </dgm:prSet>
      <dgm:spPr/>
    </dgm:pt>
    <dgm:pt modelId="{263353A6-6CCD-4083-940E-6FCF8FA324FB}" type="pres">
      <dgm:prSet presAssocID="{C5469539-2847-4E1E-B4DE-C803CC4275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BF1A-FD48-42E2-9B97-3A1C6B36C3F6}" type="pres">
      <dgm:prSet presAssocID="{D52DB3D6-B790-4895-9AE5-3146BC21DCE7}" presName="spacer" presStyleCnt="0"/>
      <dgm:spPr/>
    </dgm:pt>
    <dgm:pt modelId="{5620E434-E9C0-4CF6-AB3C-27246F69934D}" type="pres">
      <dgm:prSet presAssocID="{0AC3BEC9-1BBE-4FC6-B4CB-93CE6AA09638}" presName="parentText" presStyleLbl="node1" presStyleIdx="1" presStyleCnt="2" custLinFactY="54969" custLinFactNeighborY="100000">
        <dgm:presLayoutVars>
          <dgm:chMax val="0"/>
          <dgm:bulletEnabled val="1"/>
        </dgm:presLayoutVars>
      </dgm:prSet>
      <dgm:spPr/>
    </dgm:pt>
  </dgm:ptLst>
  <dgm:cxnLst>
    <dgm:cxn modelId="{258EA327-A171-4496-98BB-9793AE87B7EF}" srcId="{FF9B5A42-DD6D-427F-9E4B-B68C3A437AFF}" destId="{0AC3BEC9-1BBE-4FC6-B4CB-93CE6AA09638}" srcOrd="1" destOrd="0" parTransId="{B2C7CB8E-A61D-4AB8-B856-98E8CD8A26D7}" sibTransId="{34454D74-F21F-43EB-9F87-8145C62A8F57}"/>
    <dgm:cxn modelId="{01836258-B217-49F0-8301-11700B3D895F}" type="presOf" srcId="{C5469539-2847-4E1E-B4DE-C803CC427543}" destId="{263353A6-6CCD-4083-940E-6FCF8FA324FB}" srcOrd="0" destOrd="0" presId="urn:microsoft.com/office/officeart/2005/8/layout/vList2"/>
    <dgm:cxn modelId="{8E8DB0D3-B3AD-4B43-9A43-7539BF4027C4}" type="presOf" srcId="{FF9B5A42-DD6D-427F-9E4B-B68C3A437AFF}" destId="{96AFE799-5D28-4A99-B5EA-82DFE3234953}" srcOrd="0" destOrd="0" presId="urn:microsoft.com/office/officeart/2005/8/layout/vList2"/>
    <dgm:cxn modelId="{32AD61DC-521F-4272-9F1F-0D89560E8E3F}" srcId="{FF9B5A42-DD6D-427F-9E4B-B68C3A437AFF}" destId="{C5469539-2847-4E1E-B4DE-C803CC427543}" srcOrd="0" destOrd="0" parTransId="{E737FF30-4F2D-4705-BAE6-6E617A7D540B}" sibTransId="{D52DB3D6-B790-4895-9AE5-3146BC21DCE7}"/>
    <dgm:cxn modelId="{D8047DF4-1A60-4542-8441-71598FD91DFD}" type="presOf" srcId="{0AC3BEC9-1BBE-4FC6-B4CB-93CE6AA09638}" destId="{5620E434-E9C0-4CF6-AB3C-27246F69934D}" srcOrd="0" destOrd="0" presId="urn:microsoft.com/office/officeart/2005/8/layout/vList2"/>
    <dgm:cxn modelId="{17CD001D-BB9A-4F98-A8DD-CB301AE44521}" type="presParOf" srcId="{96AFE799-5D28-4A99-B5EA-82DFE3234953}" destId="{263353A6-6CCD-4083-940E-6FCF8FA324FB}" srcOrd="0" destOrd="0" presId="urn:microsoft.com/office/officeart/2005/8/layout/vList2"/>
    <dgm:cxn modelId="{962907E8-25DD-4FFE-ACD8-361E99FD6A2C}" type="presParOf" srcId="{96AFE799-5D28-4A99-B5EA-82DFE3234953}" destId="{C8AEBF1A-FD48-42E2-9B97-3A1C6B36C3F6}" srcOrd="1" destOrd="0" presId="urn:microsoft.com/office/officeart/2005/8/layout/vList2"/>
    <dgm:cxn modelId="{C16BF901-2A75-4CA1-BFB3-CE56FEF659BA}" type="presParOf" srcId="{96AFE799-5D28-4A99-B5EA-82DFE3234953}" destId="{5620E434-E9C0-4CF6-AB3C-27246F6993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2699409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2699409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241666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2463664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2471945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884189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3296434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3296434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3296434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3296434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3296434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884189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3296434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3296434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3296434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3296434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884189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3296434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3296434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3296434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3296434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3296434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884189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3296434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3296434"/>
        <a:ext cx="428706" cy="26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53A6-6CCD-4083-940E-6FCF8FA324FB}">
      <dsp:nvSpPr>
        <dsp:cNvPr id="0" name=""/>
        <dsp:cNvSpPr/>
      </dsp:nvSpPr>
      <dsp:spPr>
        <a:xfrm>
          <a:off x="0" y="87562"/>
          <a:ext cx="7903028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Sumário</a:t>
          </a:r>
          <a:r>
            <a:rPr lang="en-US" sz="1700" kern="1200" dirty="0"/>
            <a:t> das </a:t>
          </a:r>
          <a:r>
            <a:rPr lang="en-US" sz="1700" kern="1200" dirty="0" err="1"/>
            <a:t>principais</a:t>
          </a:r>
          <a:r>
            <a:rPr lang="en-US" sz="1700" kern="1200" dirty="0"/>
            <a:t> </a:t>
          </a:r>
          <a:r>
            <a:rPr lang="en-US" sz="1700" kern="1200" dirty="0" err="1"/>
            <a:t>ideias</a:t>
          </a:r>
          <a:r>
            <a:rPr lang="en-US" sz="1700" kern="1200" dirty="0"/>
            <a:t> </a:t>
          </a:r>
          <a:r>
            <a:rPr lang="en-US" sz="1700" kern="1200" dirty="0" err="1"/>
            <a:t>apresentadas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178831"/>
        <a:ext cx="7720490" cy="1687122"/>
      </dsp:txXfrm>
    </dsp:sp>
    <dsp:sp modelId="{5620E434-E9C0-4CF6-AB3C-27246F69934D}">
      <dsp:nvSpPr>
        <dsp:cNvPr id="0" name=""/>
        <dsp:cNvSpPr/>
      </dsp:nvSpPr>
      <dsp:spPr>
        <a:xfrm>
          <a:off x="0" y="2093746"/>
          <a:ext cx="7903028" cy="18696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Etapas</a:t>
          </a:r>
          <a:r>
            <a:rPr lang="en-US" sz="1700" kern="1200" dirty="0"/>
            <a:t> </a:t>
          </a:r>
          <a:r>
            <a:rPr lang="en-US" sz="1700" kern="1200" dirty="0" err="1"/>
            <a:t>futuras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2185015"/>
        <a:ext cx="7720490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423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82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7CBF6ACC-11CC-4168-8CC4-735DD0595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>
            <a:extLst>
              <a:ext uri="{FF2B5EF4-FFF2-40B4-BE49-F238E27FC236}">
                <a16:creationId xmlns:a16="http://schemas.microsoft.com/office/drawing/2014/main" id="{F694CE0C-1FA8-737C-02E3-C96F43C42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>
            <a:extLst>
              <a:ext uri="{FF2B5EF4-FFF2-40B4-BE49-F238E27FC236}">
                <a16:creationId xmlns:a16="http://schemas.microsoft.com/office/drawing/2014/main" id="{3208A09B-E7D9-A47B-DE14-48D2799A0E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89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4DAE432D-93D4-1D12-A0B1-D1145CA2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>
            <a:extLst>
              <a:ext uri="{FF2B5EF4-FFF2-40B4-BE49-F238E27FC236}">
                <a16:creationId xmlns:a16="http://schemas.microsoft.com/office/drawing/2014/main" id="{DDC5AE19-4C90-FFC4-D713-051B3F601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>
            <a:extLst>
              <a:ext uri="{FF2B5EF4-FFF2-40B4-BE49-F238E27FC236}">
                <a16:creationId xmlns:a16="http://schemas.microsoft.com/office/drawing/2014/main" id="{47A1BE8A-7864-7AB9-9590-F35BAC8CB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318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07cedb8a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207cedb8a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2207cedb8a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484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07cedb8a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2207cedb8a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2207cedb8a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05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07cedb8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2207cedb8ab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g2207cedb8ab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17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07cedb8a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2207cedb8ab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2207cedb8ab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74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552826DC-7B2F-E4FC-6665-18F68D4D7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>
            <a:extLst>
              <a:ext uri="{FF2B5EF4-FFF2-40B4-BE49-F238E27FC236}">
                <a16:creationId xmlns:a16="http://schemas.microsoft.com/office/drawing/2014/main" id="{1A6540EF-E1EB-E506-DA0B-BE45ECD02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>
            <a:extLst>
              <a:ext uri="{FF2B5EF4-FFF2-40B4-BE49-F238E27FC236}">
                <a16:creationId xmlns:a16="http://schemas.microsoft.com/office/drawing/2014/main" id="{F5798792-FD31-AAD2-5300-E9988C09A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717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67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A7020B9C-C4FF-7FF5-7720-90D517ECB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2CC73234-9247-CFFF-EEA3-328C0F41BE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8912B9F5-8E53-FE00-EDF3-A195D254D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54D5DB0F-72E8-8196-42ED-8A9743DE23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31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F40407C3-8EFD-3EC9-F3C0-08A3A613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9094963C-BD09-0618-4327-1EC49199E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07FAA1C9-E1E9-29CA-8082-CC27D02BA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2D4E0296-0CAD-A526-E1A0-45ED5DE924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63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5F43F4F0-80A3-37E2-B07B-368B76611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0882E190-CB0A-3280-0AD9-AD6C6D1358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111C0A67-4E81-576F-A6DB-00FBA07B6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E3BE905E-9B2A-BBCE-811D-81A031A774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46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622E2808-1147-B9C9-96B1-F9914592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6D14B524-078B-7DA6-0D53-27A2A961B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328EEF73-B4BE-9D72-DDEC-23635AFAE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B0BA74CB-BE08-2849-5390-FA14AFABBA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08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C49BBDE8-EFB2-B685-7BB1-CC4165B9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D44E7F54-B153-10F2-8846-EE8B7E1CCD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522C754C-B804-C14D-0CF1-FECF6A01B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F0760FDA-BD88-894A-9D26-38946D33A9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23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23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5500"/>
              <a:t>Estrutura e Sistema de Tecnologia da Informação da ALVF/HRO/HNS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Visão Geral</a:t>
            </a:r>
          </a:p>
          <a:p>
            <a:pPr algn="l"/>
            <a:r>
              <a:rPr lang="pt-BR"/>
              <a:t>Data: 04/02/2024</a:t>
            </a:r>
          </a:p>
          <a:p>
            <a:pPr algn="l"/>
            <a:r>
              <a:rPr lang="pt-BR"/>
              <a:t>Autor: Radamés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5E725BA-4924-8D3C-D3FD-0DDDD4D5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1BED57AD-9286-85D9-B322-8146A2D75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126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G-</a:t>
            </a:r>
            <a:r>
              <a:rPr lang="pt-BR" dirty="0" err="1"/>
              <a:t>Hosp</a:t>
            </a:r>
            <a:r>
              <a:rPr lang="pt-BR" dirty="0"/>
              <a:t> (Sistema atual)</a:t>
            </a:r>
            <a:endParaRPr dirty="0"/>
          </a:p>
        </p:txBody>
      </p:sp>
      <p:sp>
        <p:nvSpPr>
          <p:cNvPr id="264" name="Google Shape;264;g2207cedb8ab_0_0">
            <a:extLst>
              <a:ext uri="{FF2B5EF4-FFF2-40B4-BE49-F238E27FC236}">
                <a16:creationId xmlns:a16="http://schemas.microsoft.com/office/drawing/2014/main" id="{78D05B05-CA7E-83A7-5133-5B05C172BE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3029" y="1317172"/>
            <a:ext cx="8599713" cy="1088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Melhorias levantadas entre </a:t>
            </a: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2011 a 2019 </a:t>
            </a: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D68A8341-4A12-7ECC-410A-A1108155B382}"/>
              </a:ext>
            </a:extLst>
          </p:cNvPr>
          <p:cNvSpPr txBox="1">
            <a:spLocks/>
          </p:cNvSpPr>
          <p:nvPr/>
        </p:nvSpPr>
        <p:spPr>
          <a:xfrm>
            <a:off x="283029" y="2271353"/>
            <a:ext cx="4288971" cy="4314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Melhorias na visualização de laudos e resultados de exames</a:t>
            </a:r>
            <a:endParaRPr lang="pt-BR" sz="6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com </a:t>
            </a:r>
            <a:r>
              <a:rPr lang="pt-BR" sz="6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AnimaTI</a:t>
            </a: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sistema de laboratório.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Facilitação do acesso a laudos dentro do prontuário do paciente.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Horas estimadas:</a:t>
            </a: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2. Sistema mais ágil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Monitoramento contínuo do tempo de resposta do sistema.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Identificação de pontos de lentidão para otimizações.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Horas estimadas:</a:t>
            </a: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Indefinido</a:t>
            </a: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  <p:sp>
        <p:nvSpPr>
          <p:cNvPr id="3" name="Google Shape;264;g2207cedb8ab_0_0">
            <a:extLst>
              <a:ext uri="{FF2B5EF4-FFF2-40B4-BE49-F238E27FC236}">
                <a16:creationId xmlns:a16="http://schemas.microsoft.com/office/drawing/2014/main" id="{E53B6854-4D14-D2A7-AF48-ACD686FD8E57}"/>
              </a:ext>
            </a:extLst>
          </p:cNvPr>
          <p:cNvSpPr txBox="1">
            <a:spLocks/>
          </p:cNvSpPr>
          <p:nvPr/>
        </p:nvSpPr>
        <p:spPr>
          <a:xfrm>
            <a:off x="4572000" y="2271354"/>
            <a:ext cx="4288971" cy="43145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3. Melhorias para Pronto Socorro (PS)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Otimização no atestado de afastamento.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Adaptação das telas para tornar o fluxo de trabalho mais eficiente.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Melhoria na visualização da anamnese no prontuário.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40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4. Melhorias no fluxo do PS (Amarrar processos)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Implementação de verificações para garantir que alta médica e impressões sejam processadas corretamente.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120</a:t>
            </a: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77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D2E96D5C-5E00-09D3-AB69-45A6A785C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8DBF37EA-96BC-F952-0A53-11F1102A9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126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G-</a:t>
            </a:r>
            <a:r>
              <a:rPr lang="pt-BR" dirty="0" err="1"/>
              <a:t>Hosp</a:t>
            </a:r>
            <a:r>
              <a:rPr lang="pt-BR" dirty="0"/>
              <a:t> (Sistema atual)</a:t>
            </a:r>
            <a:endParaRPr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CD3E1B33-0652-E508-82C0-578A61254B1C}"/>
              </a:ext>
            </a:extLst>
          </p:cNvPr>
          <p:cNvSpPr txBox="1">
            <a:spLocks/>
          </p:cNvSpPr>
          <p:nvPr/>
        </p:nvSpPr>
        <p:spPr>
          <a:xfrm>
            <a:off x="283029" y="1406913"/>
            <a:ext cx="4288971" cy="5178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 5. Melhorias no módulo de prescrição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Inclusão da opção “agora” para a prescrição de medicamentos.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Alerta para medicamentos com intervalos maiores que 24 horas.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Possibilidade de copiar a última evolução médica para o resumo de alta.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40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6. Fila de Impressão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Redução do número de cliques necessários para impressão de documentos.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Implementação de uma fila onde os documentos podem ser selecionados e impressos de uma vez.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80</a:t>
            </a: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  <p:sp>
        <p:nvSpPr>
          <p:cNvPr id="3" name="Google Shape;264;g2207cedb8ab_0_0">
            <a:extLst>
              <a:ext uri="{FF2B5EF4-FFF2-40B4-BE49-F238E27FC236}">
                <a16:creationId xmlns:a16="http://schemas.microsoft.com/office/drawing/2014/main" id="{21B72D41-B613-0916-453C-9458EBF11C57}"/>
              </a:ext>
            </a:extLst>
          </p:cNvPr>
          <p:cNvSpPr txBox="1">
            <a:spLocks/>
          </p:cNvSpPr>
          <p:nvPr/>
        </p:nvSpPr>
        <p:spPr>
          <a:xfrm>
            <a:off x="4572000" y="1406913"/>
            <a:ext cx="4288971" cy="5178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7. Assinatura Digital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Implementação da assinatura digital de documentos hospitalares.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Integração com o serviço </a:t>
            </a:r>
            <a:r>
              <a:rPr lang="pt-BR" sz="6600" b="1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Certillion</a:t>
            </a: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Cloud Saúde.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Horas estimadas: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1ª fase: 250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2ª fase: 120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8. Atendimento configurável por Setor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Ajuste para que cada setor tenha fluxos personalizados no sistema.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220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ETC..., 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Até 23 melhorias apontadas...</a:t>
            </a:r>
            <a:endParaRPr lang="pt-BR" sz="6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4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089B4A6C-BC80-7027-681A-BB88CF0A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DB2277D0-2283-880D-79EA-2894ADF5F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126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/>
              <a:t>G-Hosp (Sistema atual)</a:t>
            </a:r>
            <a:endParaRPr lang="pt-BR"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961B57E6-4739-E43B-DA6E-183C6279CE9E}"/>
              </a:ext>
            </a:extLst>
          </p:cNvPr>
          <p:cNvSpPr txBox="1">
            <a:spLocks/>
          </p:cNvSpPr>
          <p:nvPr/>
        </p:nvSpPr>
        <p:spPr>
          <a:xfrm>
            <a:off x="283029" y="1406913"/>
            <a:ext cx="8556171" cy="5178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Contrato a empresa que desenvolve o G-Hosp:</a:t>
            </a:r>
            <a:endParaRPr lang="pt-BR" sz="3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800" b="1" kern="100">
                <a:latin typeface="Aptos" panose="020B0004020202020204" pitchFamily="34" charset="0"/>
                <a:cs typeface="Times New Roman" panose="02020603050405020304" pitchFamily="18" charset="0"/>
              </a:rPr>
              <a:t>1. Datas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Foram celebrados diversos termos aditivos ao longo dos anos, com prorrogações anuais e reajustes de valores. Aqui registros de 2011 a  2019.</a:t>
            </a:r>
            <a:endParaRPr lang="pt-BR" sz="2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prazo final para a execução de melhorias do sistema foi 31 de março de 2019.</a:t>
            </a:r>
            <a:endParaRPr lang="pt-BR" sz="2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800" b="1" kern="100">
                <a:latin typeface="Aptos" panose="020B0004020202020204" pitchFamily="34" charset="0"/>
                <a:cs typeface="Times New Roman" panose="02020603050405020304" pitchFamily="18" charset="0"/>
              </a:rPr>
              <a:t>2. Finalidades e Atividades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 serviços incluem:</a:t>
            </a:r>
            <a:endParaRPr lang="pt-BR" sz="2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Manutenção e atualização.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Correção de falhas e customizações.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Suporte técnico.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Implementação de módulos específicos para faturamento, agendamento cirúrgico, controle de estoque, nutrição, recepção de ambulatórios, entre outros.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Evolução e melhorias na usabilidade do sistema.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E7FC6A35-EFDA-F31A-71C0-F78B48FEA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16FD0EBB-F639-D2AF-6810-E6FC2A1A11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29" y="140495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G-</a:t>
            </a:r>
            <a:r>
              <a:rPr lang="pt-BR" dirty="0" err="1"/>
              <a:t>Hosp</a:t>
            </a:r>
            <a:r>
              <a:rPr lang="pt-BR" dirty="0"/>
              <a:t> (Sistema atual)</a:t>
            </a:r>
            <a:endParaRPr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AEC00683-1656-AA0B-801F-A8AB444623C9}"/>
              </a:ext>
            </a:extLst>
          </p:cNvPr>
          <p:cNvSpPr txBox="1">
            <a:spLocks/>
          </p:cNvSpPr>
          <p:nvPr/>
        </p:nvSpPr>
        <p:spPr>
          <a:xfrm>
            <a:off x="283029" y="1001487"/>
            <a:ext cx="8577942" cy="55843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5000"/>
              </a:lnSpc>
              <a:spcAft>
                <a:spcPts val="800"/>
              </a:spcAft>
              <a:buNone/>
            </a:pPr>
            <a:r>
              <a:rPr lang="pt-BR" sz="21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3. Valores e Condições de Pagamento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"/>
              <a:tabLst>
                <a:tab pos="4572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 valor inicial (2011) do contrato foi de R$ 4.711,00 mensais.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"/>
              <a:tabLst>
                <a:tab pos="4572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 reajustes sucessivos pelo índice IGPM-FGV, os valores foram alterados ao longo dos anos: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2012: R$ 5.065,38 mensais.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2013: R$ 5.288,05 mensais.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2014: R$ 5.544,68 mensais.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2015: R$ 6.020,17 mensais.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2016: R$ 6.549,86 mensais.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2017: R$ 6.456,85 mensais (ajustado para menos, -1,42%).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2018: R$ 7.154,67 mensais.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2019: R$ 7.439,83 mensais.</a:t>
            </a:r>
          </a:p>
          <a:p>
            <a:pPr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Valores adicionais: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R$ 120,00 por hora de treinamento.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R$ 150,00 por hora de customização.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R$ 220,00 por diária de deslocamento (hospedagem, alimentação e transporte).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endParaRPr lang="pt-BR" sz="1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9FA250EC-9FE2-BD09-8C2B-8E916888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70798302-4FC9-8A8F-E875-DE8FF4780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126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G-</a:t>
            </a:r>
            <a:r>
              <a:rPr lang="pt-BR" dirty="0" err="1"/>
              <a:t>Hosp</a:t>
            </a:r>
            <a:r>
              <a:rPr lang="pt-BR" dirty="0"/>
              <a:t> (Sistema atual)</a:t>
            </a:r>
            <a:endParaRPr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41C2B28B-14D6-FD58-8CCA-F14662304D3D}"/>
              </a:ext>
            </a:extLst>
          </p:cNvPr>
          <p:cNvSpPr txBox="1">
            <a:spLocks/>
          </p:cNvSpPr>
          <p:nvPr/>
        </p:nvSpPr>
        <p:spPr>
          <a:xfrm>
            <a:off x="283029" y="1406913"/>
            <a:ext cx="8556171" cy="5178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Quantidade de Horas e Valores Totais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7º Termo Aditivo, foram estimadas 2.296 horas para melhorias no sistema G-HOSP.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valor total estimado para execução dessas melhorias foi de R$ 321.440,00, com desconto aplicado para R$ 183.680,00.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9º Termo Aditivo, constatou-se que foram gastas 3.504 horas, 1.208 horas a mais que o previsto inicialmente.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endParaRPr lang="pt-BR" sz="1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2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175100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9D9016-D514-89D1-0B31-9CB8D8F2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2"/>
            <a:ext cx="8520600" cy="6374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Governança e Organização de TI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828484"/>
            <a:ext cx="86799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Inclui: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Estrutura Organizacional de TI – </a:t>
            </a:r>
            <a:r>
              <a:rPr lang="pt-BR" dirty="0"/>
              <a:t>Apresentar o organograma da governança de TI, responsabilidades e processos de gestão.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Modelos de Governança de TI </a:t>
            </a:r>
            <a:r>
              <a:rPr lang="pt-BR" dirty="0"/>
              <a:t>– Discutir frameworks aplicáveis (como COBIT, ITIL e LGPD) para garantir eficiência, segurança e conformidade no sistema hospitalar.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Infraestrutura e Sistemas de Informação </a:t>
            </a:r>
            <a:r>
              <a:rPr lang="pt-BR" dirty="0"/>
              <a:t>– Avaliar os módulos utilizados, como prontuário eletrônico, gestão de leitos, telemedicina e integração com outras plataformas de saúde.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Desafios e Riscos em TI </a:t>
            </a:r>
            <a:r>
              <a:rPr lang="pt-BR" dirty="0"/>
              <a:t>– Segurança cibernética, interoperabilidade de dados, continuidade de negócios e disponibilidade dos módulos do sistema e subsistemas.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Propostas de Melhoria </a:t>
            </a:r>
            <a:r>
              <a:rPr lang="pt-BR" dirty="0"/>
              <a:t>– Sugerir soluções para otimização da governança de TI,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para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" y="326571"/>
            <a:ext cx="8902765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740229"/>
            <a:ext cx="9011914" cy="31618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3902060"/>
            <a:ext cx="8727396" cy="23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067169"/>
              </p:ext>
            </p:extLst>
          </p:nvPr>
        </p:nvGraphicFramePr>
        <p:xfrm>
          <a:off x="319075" y="293494"/>
          <a:ext cx="8660121" cy="59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2286000" y="232173"/>
            <a:ext cx="45720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b="1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600" b="1"/>
              <a:t>- Contextualização sobre a ALVF/Tecnologias</a:t>
            </a:r>
          </a:p>
          <a:p>
            <a:pPr marL="0" indent="0">
              <a:buNone/>
            </a:pPr>
            <a:endParaRPr lang="pt-BR" sz="1600"/>
          </a:p>
          <a:p>
            <a:pPr marL="400050" lvl="1" indent="0">
              <a:buNone/>
            </a:pPr>
            <a:r>
              <a:rPr lang="pt-BR" sz="1600"/>
              <a:t>A Associação Hospitalar Lenoir Vargas Ferreira (ALVF) administra o Hospital Regional do Oeste (HRO) em Chapecó-SC, promovendo investimentos em tecnologia e infraestrutura. O hospital conta com equipamentos de ponta, como o microscópio </a:t>
            </a:r>
            <a:r>
              <a:rPr lang="pt-BR" sz="1600" b="1"/>
              <a:t>Kinevo® 900 para neurocirurgia</a:t>
            </a:r>
            <a:r>
              <a:rPr lang="pt-BR" sz="1600"/>
              <a:t>, além da </a:t>
            </a:r>
            <a:r>
              <a:rPr lang="pt-BR" sz="1600" b="1"/>
              <a:t>modernização de setores como oncologia e UTI</a:t>
            </a:r>
            <a:r>
              <a:rPr lang="pt-BR" sz="1600"/>
              <a:t>. A </a:t>
            </a:r>
            <a:r>
              <a:rPr lang="pt-BR" sz="1600" b="1"/>
              <a:t>ALVF busca expandir e inovar continuamente os serviços de saúde na região</a:t>
            </a:r>
            <a:r>
              <a:rPr lang="pt-BR" sz="160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9787-4B1A-CE84-3D44-8311E986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8" y="179292"/>
            <a:ext cx="7373193" cy="42583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391885" y="602405"/>
            <a:ext cx="84690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Gerente de TI 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Lidera a estratégia de TI no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equipes e promove inovações tecnológicas alinhadas às metas do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 políticas, estratégias e prioridades de TI.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investimentos e assegura conformidade com regulamentações e boas práticas.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Infraestrutura e Segurança: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Planejamento e Implementação de Soluções de Infraestrutura, incluindo servidores, redes, sistema de armazenamento(nuvem,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premise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 e sistemas de Backup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Gerenciamento de redes (locais, corporativas e externas) para garantir comunicação eficiente e segura.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Monitoramento da Infraestrutura de TI para garantir a disponibilidade e a performance dos sistemas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Desenvolvimento de politicas de segurança para proteger dados, sistemas e redes contra ataques, roubos e falhas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Implementação de medidas de segurança como Firewalls, antivírus, criptografias e sistemas de controle de acesso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Gestão de incidentes de segurança incluindo identificação analise e resposta a incidentes de segurança cibernética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Condução de auditoria de segurança para avaliar riscos e garantir a conformidade com as politicas internas e regulamentação externas(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LGPD) </a:t>
            </a:r>
          </a:p>
          <a:p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Defenir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e implementar Frameworks de Governança(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Pmbok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Agile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Assegurar conformidade com as normas, regulamentos e padrões internos(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Arquitetura, Segurança e modelagem de dados) e externos 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ex:LGPD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28" y="5121"/>
            <a:ext cx="7373193" cy="42583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260828" y="332983"/>
            <a:ext cx="876342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Coordenador de desenvolvimento: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Gestão das equipes de desenvolvimento, coordenando e orientando as equipes para garantir o alinhamento com os objetivos do projeto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Acompanhar o desempenho dos colaboradores, fornecendo feedbacks e suporte técnico. Assegurando a capacitação e evolução dos times.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Distribuir tarefas e garantir a execução conforme as metodologias adotadas(</a:t>
            </a:r>
            <a:r>
              <a:rPr lang="pt-BR" sz="1400" b="1" i="1" dirty="0" err="1"/>
              <a:t>agile</a:t>
            </a:r>
            <a:r>
              <a:rPr lang="pt-BR" sz="1400" b="1" i="1" dirty="0"/>
              <a:t>, Scrum, cascata, etc..)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aos padrões de desenvolvimento, revisões de código e praticas de qualidade (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code</a:t>
            </a:r>
            <a:r>
              <a:rPr lang="pt-BR" sz="1400" b="1" i="1" dirty="0"/>
              <a:t> reviews)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as melhores praticas de segurança e performance.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Incentivar a adoção de novas tecnologias e metodologias para otimizar processos.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Interoperabilidade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Definir e implementar estratégias de interoperabilidade, garantindo que os sistemas se comuniquem de maneira eficiente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padronização de dados e protocolos para facilitar a troca de informações entre sistemas internos e externos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Trabalhar com </a:t>
            </a:r>
            <a:r>
              <a:rPr lang="pt-BR" sz="1400" b="1" i="1" dirty="0" err="1"/>
              <a:t>API´s</a:t>
            </a:r>
            <a:r>
              <a:rPr lang="pt-BR" sz="1400" b="1" i="1" dirty="0"/>
              <a:t>, ESB(Enterprise Service Bus) e outras tecnologias de Integração.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conformidade com as normas e frameworks de interoperabilidade como HL7, FHIR, HML, JSON, SOAP e REST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Avaliar e implementar soluções de middleware , barramento de serviço(ESB) e tecnologias de integração.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 err="1"/>
              <a:t>Defenir</a:t>
            </a:r>
            <a:r>
              <a:rPr lang="pt-BR" sz="1400" b="1" i="1" dirty="0"/>
              <a:t> e implementar Frameworks de Governança( 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Pmbok</a:t>
            </a:r>
            <a:r>
              <a:rPr lang="pt-BR" sz="1400" b="1" i="1" dirty="0"/>
              <a:t>, </a:t>
            </a:r>
            <a:r>
              <a:rPr lang="pt-BR" sz="1400" b="1" i="1" dirty="0" err="1"/>
              <a:t>Agile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Assegurar conformidade com as normas, regulamentos e padrões internos(</a:t>
            </a:r>
            <a:r>
              <a:rPr lang="pt-BR" sz="1400" b="1" i="1" dirty="0" err="1"/>
              <a:t>ex</a:t>
            </a:r>
            <a:r>
              <a:rPr lang="pt-BR" sz="1400" b="1" i="1" dirty="0"/>
              <a:t>: Arquitetura, Segurança e modelagem de dados) e externos (</a:t>
            </a:r>
            <a:r>
              <a:rPr lang="pt-BR" sz="1400" b="1" i="1" dirty="0" err="1"/>
              <a:t>ex:LGPD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08" y="857250"/>
            <a:ext cx="804978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72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Recomendação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Fechados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Relatório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Diagnóstico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Situacional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HRO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0106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"/>
          <p:cNvPicPr preferRelativeResize="0"/>
          <p:nvPr/>
        </p:nvPicPr>
        <p:blipFill rotWithShape="1">
          <a:blip r:embed="rId3"/>
          <a:stretch/>
        </p:blipFill>
        <p:spPr>
          <a:xfrm>
            <a:off x="721622" y="1759616"/>
            <a:ext cx="5810032" cy="3297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288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/>
          <p:nvPr/>
        </p:nvSpPr>
        <p:spPr>
          <a:xfrm>
            <a:off x="250371" y="466530"/>
            <a:ext cx="8697686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5400"/>
            </a:pPr>
            <a:r>
              <a:rPr lang="pt-BR" sz="3600" dirty="0">
                <a:solidFill>
                  <a:srgbClr val="0F4861"/>
                </a:solidFill>
              </a:rPr>
              <a:t>Opção Aluguel/Sistema Fechado</a:t>
            </a:r>
            <a:endParaRPr sz="9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76FC41-510E-6F51-C0DE-4E2861822DF3}"/>
              </a:ext>
            </a:extLst>
          </p:cNvPr>
          <p:cNvSpPr txBox="1"/>
          <p:nvPr/>
        </p:nvSpPr>
        <p:spPr>
          <a:xfrm>
            <a:off x="250371" y="1240971"/>
            <a:ext cx="86976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Sistemas Fechados (Proprietários): </a:t>
            </a:r>
            <a:r>
              <a:rPr lang="pt-BR" sz="2400" dirty="0"/>
              <a:t>são softwares proprietários cujo código-fonte não está acessível ao público. Eles são desenvolvidos, distribuídos e mantidos por empresas privadas ou instituições, que impõem restrições ao seu uso, modificação e distribuição. Esses sistemas geralmente exigem o pagamento de licenças e possuem suporte técnico exclusivo do fornecedor.</a:t>
            </a:r>
          </a:p>
          <a:p>
            <a:endParaRPr lang="pt-BR" sz="2400" dirty="0"/>
          </a:p>
          <a:p>
            <a:r>
              <a:rPr lang="pt-BR" sz="2400" b="1" dirty="0"/>
              <a:t>Características de Sistemas Fechados: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Código-fonte não disponível para modificação.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Licenciamento pago ou restrito.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Suporte técnico exclusivo da empresa fornecedora.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Customizações limitadas pelo usuário final.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Maior controle sobre segurança e conformidade com regulamentações.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64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E2A96655-B62A-E96B-B830-38A1B8106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>
            <a:extLst>
              <a:ext uri="{FF2B5EF4-FFF2-40B4-BE49-F238E27FC236}">
                <a16:creationId xmlns:a16="http://schemas.microsoft.com/office/drawing/2014/main" id="{1609D4B4-74B9-4333-17C0-BBF57C5D4DBB}"/>
              </a:ext>
            </a:extLst>
          </p:cNvPr>
          <p:cNvSpPr txBox="1"/>
          <p:nvPr/>
        </p:nvSpPr>
        <p:spPr>
          <a:xfrm>
            <a:off x="250371" y="466530"/>
            <a:ext cx="8697686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5400"/>
            </a:pPr>
            <a:r>
              <a:rPr lang="pt-BR" sz="3200" dirty="0">
                <a:solidFill>
                  <a:srgbClr val="0F4861"/>
                </a:solidFill>
              </a:rPr>
              <a:t>Opção Open </a:t>
            </a:r>
            <a:r>
              <a:rPr lang="pt-BR" sz="3200" dirty="0" err="1">
                <a:solidFill>
                  <a:srgbClr val="0F4861"/>
                </a:solidFill>
              </a:rPr>
              <a:t>Source</a:t>
            </a:r>
            <a:r>
              <a:rPr lang="pt-BR" sz="3200" dirty="0">
                <a:solidFill>
                  <a:srgbClr val="0F4861"/>
                </a:solidFill>
              </a:rPr>
              <a:t>/Sistema Aberto</a:t>
            </a:r>
            <a:endParaRPr sz="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075D3E-10FC-7139-7AAD-B9C09A1F096F}"/>
              </a:ext>
            </a:extLst>
          </p:cNvPr>
          <p:cNvSpPr txBox="1"/>
          <p:nvPr/>
        </p:nvSpPr>
        <p:spPr>
          <a:xfrm>
            <a:off x="250371" y="1039077"/>
            <a:ext cx="86976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Sistemas Abertos (Open </a:t>
            </a:r>
            <a:r>
              <a:rPr lang="pt-BR" b="1" dirty="0" err="1"/>
              <a:t>Source</a:t>
            </a:r>
            <a:r>
              <a:rPr lang="pt-BR" b="1" dirty="0"/>
              <a:t>): </a:t>
            </a:r>
            <a:r>
              <a:rPr lang="pt-BR" dirty="0"/>
              <a:t>São softwares cujo código-fonte está acessível ao público e pode ser visualizado, modificado e redistribuído. Eles são geralmente desenvolvidos de forma colaborativa por comunidades de desenvolvedores e/ou organizações que promovem a filosofia do código aberto.</a:t>
            </a:r>
          </a:p>
          <a:p>
            <a:endParaRPr lang="pt-BR" dirty="0"/>
          </a:p>
          <a:p>
            <a:r>
              <a:rPr lang="pt-BR" b="1" dirty="0"/>
              <a:t>Características de Sistemas Abertos: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Código-fonte disponível:</a:t>
            </a:r>
            <a:r>
              <a:rPr lang="pt-BR" dirty="0"/>
              <a:t> O código-fonte pode ser acessado, permitindo estudo, auditoria e personalização.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Licenciamento livre:</a:t>
            </a:r>
            <a:r>
              <a:rPr lang="pt-BR" dirty="0"/>
              <a:t> permite uso, modificação e redistribuição, com ou sem restrições mínimas.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Colaboração e desenvolvimento comunitário:</a:t>
            </a:r>
            <a:r>
              <a:rPr lang="pt-BR" dirty="0"/>
              <a:t> Envolve desenvolvedores e usuários de diferentes localidades, promovendo inovações rápidas e soluções robustas.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Customizações amplas:</a:t>
            </a:r>
            <a:r>
              <a:rPr lang="pt-BR" dirty="0"/>
              <a:t> O usuário tem liberdade para adaptar o software às suas necessidades específicas.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Transparência de segurança:</a:t>
            </a:r>
            <a:r>
              <a:rPr lang="pt-BR" dirty="0"/>
              <a:t> Vulnerabilidades podem ser identificadas e corrigidas pela comunidade, o que pode levar a uma resposta rápida a ameaças de segurança.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Baixo ou nenhum custo:</a:t>
            </a:r>
            <a:r>
              <a:rPr lang="pt-BR" dirty="0"/>
              <a:t> o uso do software é gratuito, mas serviços de suporte profissional podem ser pagos.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Integração e interoperabilidade:</a:t>
            </a:r>
            <a:r>
              <a:rPr lang="pt-BR" dirty="0"/>
              <a:t> São projetados para funcionar bem com outros sistemas abertos e padrões amplamente aceitos.</a:t>
            </a:r>
          </a:p>
        </p:txBody>
      </p:sp>
    </p:spTree>
    <p:extLst>
      <p:ext uri="{BB962C8B-B14F-4D97-AF65-F5344CB8AC3E}">
        <p14:creationId xmlns:p14="http://schemas.microsoft.com/office/powerpoint/2010/main" val="109160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4">
          <a:extLst>
            <a:ext uri="{FF2B5EF4-FFF2-40B4-BE49-F238E27FC236}">
              <a16:creationId xmlns:a16="http://schemas.microsoft.com/office/drawing/2014/main" id="{119A4397-8C09-A728-80D6-52E241E3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>
            <a:extLst>
              <a:ext uri="{FF2B5EF4-FFF2-40B4-BE49-F238E27FC236}">
                <a16:creationId xmlns:a16="http://schemas.microsoft.com/office/drawing/2014/main" id="{F7388587-D840-333B-C4CE-227EF17FDF6A}"/>
              </a:ext>
            </a:extLst>
          </p:cNvPr>
          <p:cNvSpPr txBox="1"/>
          <p:nvPr/>
        </p:nvSpPr>
        <p:spPr>
          <a:xfrm>
            <a:off x="963930" y="1008993"/>
            <a:ext cx="6923558" cy="354204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5400"/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Opção Aluguel/Sistema Fechado</a:t>
            </a:r>
          </a:p>
        </p:txBody>
      </p:sp>
    </p:spTree>
    <p:extLst>
      <p:ext uri="{BB962C8B-B14F-4D97-AF65-F5344CB8AC3E}">
        <p14:creationId xmlns:p14="http://schemas.microsoft.com/office/powerpoint/2010/main" val="3815114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07cedb8ab_0_6"/>
          <p:cNvSpPr txBox="1">
            <a:spLocks noGrp="1"/>
          </p:cNvSpPr>
          <p:nvPr>
            <p:ph type="title"/>
          </p:nvPr>
        </p:nvSpPr>
        <p:spPr>
          <a:xfrm>
            <a:off x="108263" y="874539"/>
            <a:ext cx="8631450" cy="5136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buSzPct val="45454"/>
            </a:pPr>
            <a:r>
              <a:rPr lang="pt-BR"/>
              <a:t>Tasy</a:t>
            </a:r>
            <a:endParaRPr/>
          </a:p>
        </p:txBody>
      </p:sp>
      <p:sp>
        <p:nvSpPr>
          <p:cNvPr id="271" name="Google Shape;271;g2207cedb8ab_0_6"/>
          <p:cNvSpPr txBox="1">
            <a:spLocks noGrp="1"/>
          </p:cNvSpPr>
          <p:nvPr>
            <p:ph idx="1"/>
          </p:nvPr>
        </p:nvSpPr>
        <p:spPr>
          <a:xfrm>
            <a:off x="324263" y="1300050"/>
            <a:ext cx="8631450" cy="4257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buNone/>
            </a:pPr>
            <a:r>
              <a:rPr lang="pt-BR" sz="900">
                <a:highlight>
                  <a:srgbClr val="FFFFFF"/>
                </a:highlight>
              </a:rPr>
              <a:t>O Tasy é um sistema Enterprise Resource Planning (ERP), de propriedade da empresa Holandesa Philips, focado no apoio a gestão de Instituições de Saúde, Hospitais, Clínicas, Laboratórios, Centros de Imagem e Operadoras de Saúde.3 de mar. de 2022</a:t>
            </a:r>
            <a:endParaRPr sz="900">
              <a:highlight>
                <a:srgbClr val="FFFFFF"/>
              </a:highlight>
            </a:endParaRPr>
          </a:p>
          <a:p>
            <a:pPr marL="0" indent="0">
              <a:buNone/>
            </a:pPr>
            <a:endParaRPr sz="900">
              <a:highlight>
                <a:srgbClr val="FFFFFF"/>
              </a:highlight>
            </a:endParaRPr>
          </a:p>
          <a:p>
            <a:pPr marL="0" indent="0">
              <a:buNone/>
            </a:pPr>
            <a:endParaRPr sz="900">
              <a:highlight>
                <a:srgbClr val="FFFFFF"/>
              </a:highlight>
            </a:endParaRPr>
          </a:p>
        </p:txBody>
      </p:sp>
      <p:pic>
        <p:nvPicPr>
          <p:cNvPr id="272" name="Google Shape;272;g2207cedb8ab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64" y="1732408"/>
            <a:ext cx="4321538" cy="251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207cedb8ab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507" y="1780088"/>
            <a:ext cx="4203262" cy="26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207cedb8ab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256" y="4383262"/>
            <a:ext cx="4253550" cy="83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207cedb8ab_0_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20608" y="4757944"/>
            <a:ext cx="4159163" cy="89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207cedb8ab_0_6"/>
          <p:cNvSpPr txBox="1"/>
          <p:nvPr/>
        </p:nvSpPr>
        <p:spPr>
          <a:xfrm>
            <a:off x="5204082" y="2877414"/>
            <a:ext cx="3622275" cy="22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900"/>
            </a:pPr>
            <a:r>
              <a:rPr lang="pt-BR" sz="1425" b="1">
                <a:solidFill>
                  <a:srgbClr val="FF0000"/>
                </a:solidFill>
              </a:rPr>
              <a:t>Em 2 anos R$ 2.164.800,00 (Licença)</a:t>
            </a:r>
            <a:endParaRPr sz="1425" b="1">
              <a:solidFill>
                <a:srgbClr val="FF0000"/>
              </a:solidFill>
            </a:endParaRPr>
          </a:p>
        </p:txBody>
      </p:sp>
      <p:sp>
        <p:nvSpPr>
          <p:cNvPr id="277" name="Google Shape;277;g2207cedb8ab_0_6"/>
          <p:cNvSpPr txBox="1"/>
          <p:nvPr/>
        </p:nvSpPr>
        <p:spPr>
          <a:xfrm>
            <a:off x="5342794" y="4441537"/>
            <a:ext cx="3344850" cy="35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SzPts val="1900"/>
            </a:pPr>
            <a:r>
              <a:rPr lang="pt-BR" sz="1425" b="1">
                <a:solidFill>
                  <a:srgbClr val="FF0000"/>
                </a:solidFill>
              </a:rPr>
              <a:t>Em 2 anos R$ 2.471.280,00 (Licença)</a:t>
            </a:r>
            <a:endParaRPr sz="1425" b="1">
              <a:solidFill>
                <a:srgbClr val="FF0000"/>
              </a:solidFill>
            </a:endParaRPr>
          </a:p>
        </p:txBody>
      </p:sp>
      <p:pic>
        <p:nvPicPr>
          <p:cNvPr id="278" name="Google Shape;278;g2207cedb8ab_0_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1550" y="5545155"/>
            <a:ext cx="8172450" cy="364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220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2207cedb8ab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66" y="827314"/>
            <a:ext cx="8631450" cy="534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207cedb8ab_0_18"/>
          <p:cNvSpPr txBox="1">
            <a:spLocks noGrp="1"/>
          </p:cNvSpPr>
          <p:nvPr>
            <p:ph type="title"/>
          </p:nvPr>
        </p:nvSpPr>
        <p:spPr>
          <a:xfrm>
            <a:off x="256266" y="123425"/>
            <a:ext cx="8631450" cy="5136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buSzPct val="45454"/>
            </a:pPr>
            <a:r>
              <a:rPr lang="pt-BR" dirty="0" err="1"/>
              <a:t>Tasy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72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pt-BR" b="1" dirty="0"/>
              <a:t>Objetivo da apresentação</a:t>
            </a:r>
          </a:p>
          <a:p>
            <a:pPr marL="0" indent="0">
              <a:buNone/>
            </a:pPr>
            <a:endParaRPr lang="pt-BR" dirty="0"/>
          </a:p>
          <a:p>
            <a:pPr marL="400050" lvl="1" indent="0">
              <a:buNone/>
            </a:pPr>
            <a:r>
              <a:rPr lang="pt-BR" sz="2100"/>
              <a:t>Demonstrar uma estrutura organizacional e necessidade da governança de TI no Hospital Regional do Oeste (HRO), sob gestão da ALVF, destacando a importância da implementação de um sistema robusto e seguro para a evolução digital do hospital HRO.</a:t>
            </a:r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07cedb8ab_0_33"/>
          <p:cNvSpPr txBox="1">
            <a:spLocks noGrp="1"/>
          </p:cNvSpPr>
          <p:nvPr>
            <p:ph type="title"/>
          </p:nvPr>
        </p:nvSpPr>
        <p:spPr>
          <a:xfrm>
            <a:off x="628650" y="27398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MV</a:t>
            </a:r>
            <a:endParaRPr dirty="0"/>
          </a:p>
        </p:txBody>
      </p:sp>
      <p:sp>
        <p:nvSpPr>
          <p:cNvPr id="292" name="Google Shape;292;g2207cedb8ab_0_33"/>
          <p:cNvSpPr txBox="1">
            <a:spLocks noGrp="1"/>
          </p:cNvSpPr>
          <p:nvPr>
            <p:ph idx="1"/>
          </p:nvPr>
        </p:nvSpPr>
        <p:spPr>
          <a:xfrm>
            <a:off x="628650" y="22264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293" name="Google Shape;293;g2207cedb8ab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629" y="2226470"/>
            <a:ext cx="5650706" cy="295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207cedb8ab_0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9312" y="3103376"/>
            <a:ext cx="3214688" cy="230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1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07cedb8ab_0_39"/>
          <p:cNvSpPr txBox="1">
            <a:spLocks noGrp="1"/>
          </p:cNvSpPr>
          <p:nvPr>
            <p:ph type="title"/>
          </p:nvPr>
        </p:nvSpPr>
        <p:spPr>
          <a:xfrm>
            <a:off x="628650" y="136820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>
              <a:buSzPts val="1100"/>
            </a:pPr>
            <a:r>
              <a:rPr lang="pt-BR" dirty="0"/>
              <a:t>MV</a:t>
            </a:r>
            <a:endParaRPr dirty="0"/>
          </a:p>
        </p:txBody>
      </p:sp>
      <p:pic>
        <p:nvPicPr>
          <p:cNvPr id="301" name="Google Shape;301;g2207cedb8ab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131095"/>
            <a:ext cx="7886700" cy="396954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207cedb8ab_0_39"/>
          <p:cNvSpPr txBox="1"/>
          <p:nvPr/>
        </p:nvSpPr>
        <p:spPr>
          <a:xfrm>
            <a:off x="2405393" y="5100638"/>
            <a:ext cx="4047075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900"/>
            </a:pPr>
            <a:r>
              <a:rPr lang="pt-BR" sz="1425" b="1">
                <a:solidFill>
                  <a:srgbClr val="FF0000"/>
                </a:solidFill>
              </a:rPr>
              <a:t>Obs: Não apresenta licença e manutenção do sistema de gerenciamento de banco de dados.</a:t>
            </a:r>
            <a:endParaRPr sz="1425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27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4">
          <a:extLst>
            <a:ext uri="{FF2B5EF4-FFF2-40B4-BE49-F238E27FC236}">
              <a16:creationId xmlns:a16="http://schemas.microsoft.com/office/drawing/2014/main" id="{E68C0C75-76D4-533C-9BEE-7F6FB88B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>
            <a:extLst>
              <a:ext uri="{FF2B5EF4-FFF2-40B4-BE49-F238E27FC236}">
                <a16:creationId xmlns:a16="http://schemas.microsoft.com/office/drawing/2014/main" id="{1AE988C1-949A-9D3E-DFC7-210F3EB05AFD}"/>
              </a:ext>
            </a:extLst>
          </p:cNvPr>
          <p:cNvSpPr txBox="1"/>
          <p:nvPr/>
        </p:nvSpPr>
        <p:spPr>
          <a:xfrm>
            <a:off x="963930" y="1008993"/>
            <a:ext cx="6923558" cy="354204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5400"/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Opção Open Source/Sistema Aberto</a:t>
            </a:r>
          </a:p>
        </p:txBody>
      </p:sp>
    </p:spTree>
    <p:extLst>
      <p:ext uri="{BB962C8B-B14F-4D97-AF65-F5344CB8AC3E}">
        <p14:creationId xmlns:p14="http://schemas.microsoft.com/office/powerpoint/2010/main" val="210342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7800"/>
              <a:t>Proposta Técnica - AGHUse</a:t>
            </a:r>
          </a:p>
        </p:txBody>
      </p:sp>
    </p:spTree>
    <p:extLst>
      <p:ext uri="{BB962C8B-B14F-4D97-AF65-F5344CB8AC3E}">
        <p14:creationId xmlns:p14="http://schemas.microsoft.com/office/powerpoint/2010/main" val="105285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Solução AGHUse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• Software para gestão hospitalar, utilizado por grandes instituições no Brasil.</a:t>
            </a:r>
          </a:p>
          <a:p>
            <a:pPr marL="0" indent="0">
              <a:buNone/>
            </a:pPr>
            <a:r>
              <a:rPr lang="pt-BR" dirty="0"/>
              <a:t>• Módulos assistenciais: Prontuário, Internação, Cirurgias, Exames, Emergência, etc.</a:t>
            </a:r>
          </a:p>
          <a:p>
            <a:pPr marL="0" indent="0">
              <a:buNone/>
            </a:pPr>
            <a:r>
              <a:rPr lang="pt-BR" dirty="0"/>
              <a:t>• Módulos administrativos: Faturamento, Custos, Compras, Estoque, Manutenção.</a:t>
            </a:r>
          </a:p>
          <a:p>
            <a:pPr marL="0" indent="0">
              <a:buNone/>
            </a:pPr>
            <a:r>
              <a:rPr lang="pt-BR" dirty="0"/>
              <a:t>• Interoperabilidade com sistemas de certificação digital e gestão.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71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5400"/>
              <a:t>Valores, Prazos e Condições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/>
              <a:t>• Vigência do contrato: 18 meses, com possibilidade de prorrogação.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• Atendimento remoto e presencial conforme necessidade.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9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5400"/>
              <a:t>Proposta Comercial - AGHUse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900" dirty="0"/>
              <a:t>• Implantação do Sistema </a:t>
            </a:r>
            <a:r>
              <a:rPr lang="pt-BR" sz="1900"/>
              <a:t>AGHUse</a:t>
            </a:r>
            <a:r>
              <a:rPr lang="pt-BR" sz="1900" dirty="0"/>
              <a:t> em </a:t>
            </a:r>
            <a:r>
              <a:rPr lang="pt-BR" sz="1900" b="1" dirty="0"/>
              <a:t>2 hospitais e 1 clínica</a:t>
            </a:r>
            <a:r>
              <a:rPr lang="pt-BR" sz="1900" dirty="0"/>
              <a:t> de especialidades da ALVF.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dirty="0"/>
              <a:t>• Prestação de serviços remotos para configuração, treinamento e operação assistida.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dirty="0"/>
              <a:t>• Garantir um ambiente seguro, funcional e eficiente para a ALVF.</a:t>
            </a:r>
          </a:p>
        </p:txBody>
      </p:sp>
    </p:spTree>
    <p:extLst>
      <p:ext uri="{BB962C8B-B14F-4D97-AF65-F5344CB8AC3E}">
        <p14:creationId xmlns:p14="http://schemas.microsoft.com/office/powerpoint/2010/main" val="4042395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5400"/>
              <a:t>Atividades e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900"/>
              <a:t>• Workshop de instalação e configuração do sistema.</a:t>
            </a:r>
          </a:p>
          <a:p>
            <a:pPr marL="0" indent="0">
              <a:buNone/>
            </a:pPr>
            <a:r>
              <a:rPr lang="pt-BR" sz="1900"/>
              <a:t>• Treinamento para equipe técnica da ALVF.</a:t>
            </a:r>
          </a:p>
          <a:p>
            <a:pPr marL="0" indent="0">
              <a:buNone/>
            </a:pPr>
            <a:r>
              <a:rPr lang="pt-BR" sz="1900"/>
              <a:t>• Consultoria técnica e suporte remoto.</a:t>
            </a:r>
          </a:p>
          <a:p>
            <a:pPr marL="0" indent="0">
              <a:buNone/>
            </a:pPr>
            <a:r>
              <a:rPr lang="pt-BR" sz="1900"/>
              <a:t>• Configuração dos ambientes de Teste, Homologação e Produção.</a:t>
            </a:r>
          </a:p>
          <a:p>
            <a:pPr marL="0" indent="0">
              <a:buNone/>
            </a:pPr>
            <a:r>
              <a:rPr lang="pt-BR" sz="1900"/>
              <a:t>• Operação assistida durante o período de implantação.</a:t>
            </a:r>
          </a:p>
        </p:txBody>
      </p:sp>
    </p:spTree>
    <p:extLst>
      <p:ext uri="{BB962C8B-B14F-4D97-AF65-F5344CB8AC3E}">
        <p14:creationId xmlns:p14="http://schemas.microsoft.com/office/powerpoint/2010/main" val="653017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4400"/>
              <a:t>Valores, Parcelamentos e Prazos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900"/>
              <a:t>• Implantação prevista para 18 meses (1 ano e meio).</a:t>
            </a:r>
          </a:p>
          <a:p>
            <a:pPr marL="0" indent="0">
              <a:buNone/>
            </a:pPr>
            <a:r>
              <a:rPr lang="pt-BR" sz="1900"/>
              <a:t>• Valor mensal: R$ 319.445,52.</a:t>
            </a:r>
          </a:p>
          <a:p>
            <a:pPr marL="0" indent="0">
              <a:buNone/>
            </a:pPr>
            <a:r>
              <a:rPr lang="pt-BR" sz="1900"/>
              <a:t>• Valor total estimado: R$ 5.750.019,29.</a:t>
            </a:r>
          </a:p>
          <a:p>
            <a:pPr marL="0" indent="0">
              <a:buNone/>
            </a:pPr>
            <a:r>
              <a:rPr lang="pt-BR" sz="1900"/>
              <a:t>• Pagamento mensal com prazo de 30 dias após emissão da fatura.</a:t>
            </a:r>
          </a:p>
          <a:p>
            <a:pPr marL="0" indent="0">
              <a:buNone/>
            </a:pPr>
            <a:r>
              <a:rPr lang="pt-BR" sz="1900"/>
              <a:t>• Reajuste anual pelo IPCA e ajustes contratuais conforme legislação vigente.</a:t>
            </a:r>
          </a:p>
        </p:txBody>
      </p:sp>
    </p:spTree>
    <p:extLst>
      <p:ext uri="{BB962C8B-B14F-4D97-AF65-F5344CB8AC3E}">
        <p14:creationId xmlns:p14="http://schemas.microsoft.com/office/powerpoint/2010/main" val="1190121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4400"/>
              <a:t>Profissionais Envolvidos e 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/>
              <a:t>• Equipe técnica especializada composta por Gerentes, Arquitetos, Desenvolvedores e Consultores.</a:t>
            </a:r>
          </a:p>
          <a:p>
            <a:pPr marL="0" indent="0">
              <a:buNone/>
            </a:pPr>
            <a:r>
              <a:rPr lang="pt-BR" sz="1800"/>
              <a:t>• Compromisso com segurança da informação e compliance.</a:t>
            </a:r>
          </a:p>
          <a:p>
            <a:pPr marL="0" indent="0">
              <a:buNone/>
            </a:pPr>
            <a:r>
              <a:rPr lang="pt-BR" sz="1800"/>
              <a:t>• Obrigações da ALVF incluem disponibilização de infraestrutura e ambiente de testes.</a:t>
            </a:r>
          </a:p>
          <a:p>
            <a:pPr marL="0" indent="0">
              <a:buNone/>
            </a:pPr>
            <a:r>
              <a:rPr lang="pt-BR" sz="1800"/>
              <a:t>• Termos de confidencialidade e não contratação de profissionais SONDA por 1 ano.</a:t>
            </a:r>
          </a:p>
          <a:p>
            <a:pPr marL="0" indent="0">
              <a:buNone/>
            </a:pPr>
            <a:r>
              <a:rPr lang="pt-BR" sz="1800"/>
              <a:t>• Proposta válida por 30 dias após a emissão.</a:t>
            </a:r>
          </a:p>
        </p:txBody>
      </p:sp>
    </p:spTree>
    <p:extLst>
      <p:ext uri="{BB962C8B-B14F-4D97-AF65-F5344CB8AC3E}">
        <p14:creationId xmlns:p14="http://schemas.microsoft.com/office/powerpoint/2010/main" val="23826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pt-BR" sz="1900" b="1"/>
              <a:t>Importância do Sistema de Informações no HRO e HNS</a:t>
            </a:r>
          </a:p>
          <a:p>
            <a:pPr marL="0" indent="0">
              <a:buNone/>
            </a:pPr>
            <a:endParaRPr lang="pt-BR" sz="1900"/>
          </a:p>
          <a:p>
            <a:pPr marL="400050" lvl="1" indent="0">
              <a:buNone/>
            </a:pPr>
            <a:r>
              <a:rPr lang="pt-BR" sz="1900"/>
              <a:t>Os sistemas centralizam informações, otimizam a gestão de leitos, insumos e prontuários eletrônicos, garantem a segurança de dados e conformidade com a LGPD, comunicação com outras unidades de saúde, agilizando diagnósticos e atendimentos. </a:t>
            </a:r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7000"/>
              <a:t>Proposta Técnica Comercial - CLOUD</a:t>
            </a:r>
          </a:p>
        </p:txBody>
      </p:sp>
    </p:spTree>
    <p:extLst>
      <p:ext uri="{BB962C8B-B14F-4D97-AF65-F5344CB8AC3E}">
        <p14:creationId xmlns:p14="http://schemas.microsoft.com/office/powerpoint/2010/main" val="10032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5400"/>
              <a:t>Governança e Gestão de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lang="pt-BR"/>
              <a:t>Estrutura</a:t>
            </a:r>
            <a:r>
              <a:rPr dirty="0"/>
              <a:t> </a:t>
            </a:r>
            <a:r>
              <a:rPr lang="pt-BR"/>
              <a:t>baseada</a:t>
            </a:r>
            <a:r>
              <a:rPr dirty="0"/>
              <a:t> </a:t>
            </a:r>
            <a:r>
              <a:rPr lang="pt-BR"/>
              <a:t>em</a:t>
            </a:r>
            <a:r>
              <a:rPr dirty="0"/>
              <a:t> ITIL e ISO 20000, 27001, 27017, 27018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Gestão</a:t>
            </a:r>
            <a:r>
              <a:rPr dirty="0"/>
              <a:t> de </a:t>
            </a:r>
            <a:r>
              <a:rPr lang="pt-BR"/>
              <a:t>incidentes</a:t>
            </a:r>
            <a:r>
              <a:rPr dirty="0"/>
              <a:t> e </a:t>
            </a:r>
            <a:r>
              <a:rPr lang="pt-BR"/>
              <a:t>problemas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Automação</a:t>
            </a:r>
            <a:r>
              <a:rPr dirty="0"/>
              <a:t> via </a:t>
            </a:r>
            <a:r>
              <a:rPr lang="pt-BR"/>
              <a:t>Infraestrutura</a:t>
            </a:r>
            <a:r>
              <a:rPr dirty="0"/>
              <a:t> </a:t>
            </a:r>
            <a:r>
              <a:rPr lang="pt-BR"/>
              <a:t>como</a:t>
            </a:r>
            <a:r>
              <a:rPr dirty="0"/>
              <a:t> Código (</a:t>
            </a:r>
            <a:r>
              <a:rPr lang="pt-BR"/>
              <a:t>IaC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Relatórios</a:t>
            </a:r>
            <a:r>
              <a:rPr dirty="0"/>
              <a:t> </a:t>
            </a:r>
            <a:r>
              <a:rPr lang="pt-BR"/>
              <a:t>mensais</a:t>
            </a:r>
            <a:r>
              <a:rPr dirty="0"/>
              <a:t> com </a:t>
            </a:r>
            <a:r>
              <a:rPr lang="pt-BR"/>
              <a:t>análise</a:t>
            </a:r>
            <a:r>
              <a:rPr dirty="0"/>
              <a:t> de </a:t>
            </a:r>
            <a:r>
              <a:rPr lang="pt-BR"/>
              <a:t>disponibilidade</a:t>
            </a:r>
            <a:r>
              <a:rPr dirty="0"/>
              <a:t> e </a:t>
            </a:r>
            <a:r>
              <a:rPr lang="pt-BR"/>
              <a:t>mudanças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635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5400"/>
              <a:t>Valores e Condições Comerciais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- Duração do contrato: 60 meses/ 5 anos</a:t>
            </a:r>
          </a:p>
          <a:p>
            <a:pPr marL="342900" lvl="1" indent="0">
              <a:buNone/>
            </a:pPr>
            <a:r>
              <a:rPr lang="pt-BR" sz="2100" dirty="0"/>
              <a:t>- Valor total: R$ 1.535.750,28</a:t>
            </a:r>
          </a:p>
          <a:p>
            <a:pPr marL="0" indent="0">
              <a:buNone/>
            </a:pPr>
            <a:r>
              <a:rPr lang="pt-BR" dirty="0"/>
              <a:t>- Parcelas mensais:</a:t>
            </a:r>
          </a:p>
          <a:p>
            <a:pPr marL="342900" lvl="1" indent="0">
              <a:buNone/>
            </a:pPr>
            <a:r>
              <a:rPr lang="pt-BR" sz="2100" dirty="0"/>
              <a:t>  * Infraestrutura: R$ 19.654,04</a:t>
            </a:r>
          </a:p>
          <a:p>
            <a:pPr marL="342900" lvl="1" indent="0">
              <a:buNone/>
            </a:pPr>
            <a:r>
              <a:rPr lang="pt-BR" sz="2100" dirty="0"/>
              <a:t>  * Serviços Gerenciados: R$ 5.473,68</a:t>
            </a:r>
          </a:p>
          <a:p>
            <a:pPr marL="0" indent="0">
              <a:buNone/>
            </a:pPr>
            <a:r>
              <a:rPr lang="pt-BR" dirty="0"/>
              <a:t>- Setup/Transição: R$ 28.087,08</a:t>
            </a:r>
          </a:p>
          <a:p>
            <a:pPr marL="0" indent="0">
              <a:buNone/>
            </a:pPr>
            <a:r>
              <a:rPr lang="pt-BR" dirty="0"/>
              <a:t>- Reajuste anual pelo IPCA</a:t>
            </a:r>
          </a:p>
        </p:txBody>
      </p:sp>
    </p:spTree>
    <p:extLst>
      <p:ext uri="{BB962C8B-B14F-4D97-AF65-F5344CB8AC3E}">
        <p14:creationId xmlns:p14="http://schemas.microsoft.com/office/powerpoint/2010/main" val="2387129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44" y="653401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Parcerias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44" y="2269112"/>
            <a:ext cx="4984730" cy="353829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/>
              <a:t>- Instituições envolvidas</a:t>
            </a:r>
          </a:p>
          <a:p>
            <a:pPr lvl="1"/>
            <a:r>
              <a:rPr lang="pt-BR" dirty="0"/>
              <a:t>ALVF/HRO/HNS</a:t>
            </a:r>
          </a:p>
          <a:p>
            <a:pPr lvl="1"/>
            <a:r>
              <a:rPr lang="pt-BR" dirty="0"/>
              <a:t>Comunidade </a:t>
            </a:r>
            <a:r>
              <a:rPr lang="pt-BR" dirty="0" err="1"/>
              <a:t>AGHUse</a:t>
            </a:r>
            <a:endParaRPr lang="pt-BR" dirty="0"/>
          </a:p>
          <a:p>
            <a:pPr lvl="1"/>
            <a:r>
              <a:rPr lang="pt-BR" dirty="0"/>
              <a:t>Universidades</a:t>
            </a:r>
          </a:p>
          <a:p>
            <a:pPr marL="0" indent="0">
              <a:buNone/>
            </a:pPr>
            <a:r>
              <a:rPr lang="pt-BR" sz="1800" dirty="0"/>
              <a:t>- Possíveis parceiros tecnológicos</a:t>
            </a:r>
          </a:p>
          <a:p>
            <a:pPr lvl="1"/>
            <a:r>
              <a:rPr lang="pt-BR" dirty="0"/>
              <a:t> Universidades</a:t>
            </a:r>
          </a:p>
          <a:p>
            <a:pPr lvl="1"/>
            <a:r>
              <a:rPr lang="pt-BR" dirty="0"/>
              <a:t> Hospital Unimed</a:t>
            </a:r>
          </a:p>
          <a:p>
            <a:pPr lvl="1"/>
            <a:r>
              <a:rPr lang="pt-BR" dirty="0"/>
              <a:t> Secretaria da Saúde</a:t>
            </a:r>
          </a:p>
          <a:p>
            <a:pPr lvl="1"/>
            <a:r>
              <a:rPr lang="pt-BR" dirty="0"/>
              <a:t> Instituições de Saúde (</a:t>
            </a:r>
            <a:r>
              <a:rPr lang="pt-BR" dirty="0" err="1"/>
              <a:t>UPAs</a:t>
            </a:r>
            <a:r>
              <a:rPr lang="pt-BR" dirty="0"/>
              <a:t>, </a:t>
            </a:r>
          </a:p>
          <a:p>
            <a:pPr marL="342900" lvl="1" indent="0">
              <a:buNone/>
            </a:pPr>
            <a:r>
              <a:rPr lang="pt-BR" dirty="0"/>
              <a:t>     Hospitais, ...)</a:t>
            </a:r>
          </a:p>
          <a:p>
            <a:pPr lvl="1"/>
            <a:r>
              <a:rPr lang="pt-BR" dirty="0"/>
              <a:t>Associações Empresariais</a:t>
            </a:r>
          </a:p>
          <a:p>
            <a:pPr lvl="1"/>
            <a:r>
              <a:rPr lang="pt-BR" dirty="0"/>
              <a:t>Empresas</a:t>
            </a:r>
          </a:p>
          <a:p>
            <a:pPr marL="0" indent="0">
              <a:buNone/>
            </a:pPr>
            <a:r>
              <a:rPr lang="pt-BR" sz="1800" dirty="0"/>
              <a:t>-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6F4615-8767-D4F2-6959-9EF43ABDE029}"/>
              </a:ext>
            </a:extLst>
          </p:cNvPr>
          <p:cNvSpPr txBox="1"/>
          <p:nvPr/>
        </p:nvSpPr>
        <p:spPr>
          <a:xfrm>
            <a:off x="4330700" y="2306589"/>
            <a:ext cx="4329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/>
              <a:t>Modelos de colaboração e financiamento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Públicos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Empresariais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lang="pt-BR"/>
              <a:t>Arquitetura</a:t>
            </a:r>
            <a:r>
              <a:rPr dirty="0"/>
              <a:t> do </a:t>
            </a:r>
            <a:r>
              <a:rPr lang="pt-BR"/>
              <a:t>sistema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Tecnologias</a:t>
            </a:r>
            <a:r>
              <a:rPr dirty="0"/>
              <a:t> a </a:t>
            </a:r>
            <a:r>
              <a:rPr lang="pt-BR"/>
              <a:t>serem</a:t>
            </a:r>
            <a:r>
              <a:rPr dirty="0"/>
              <a:t> </a:t>
            </a:r>
            <a:r>
              <a:rPr lang="pt-BR"/>
              <a:t>utilizadas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Fluxo</a:t>
            </a:r>
            <a:r>
              <a:rPr dirty="0"/>
              <a:t> de dados e </a:t>
            </a:r>
            <a:r>
              <a:rPr lang="pt-BR"/>
              <a:t>integração</a:t>
            </a:r>
            <a:r>
              <a:rPr dirty="0"/>
              <a:t> com outros </a:t>
            </a:r>
            <a:r>
              <a:rPr lang="pt-BR"/>
              <a:t>sistemas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739255"/>
            <a:ext cx="7750628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Conclusão e Próximos Passos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1372E-773E-634A-6EAC-0A09A8C35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19052"/>
              </p:ext>
            </p:extLst>
          </p:nvPr>
        </p:nvGraphicFramePr>
        <p:xfrm>
          <a:off x="620486" y="2155339"/>
          <a:ext cx="7903028" cy="396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Cenário da Saúde Para 2030/2070</a:t>
            </a:r>
          </a:p>
        </p:txBody>
      </p:sp>
    </p:spTree>
    <p:extLst>
      <p:ext uri="{BB962C8B-B14F-4D97-AF65-F5344CB8AC3E}">
        <p14:creationId xmlns:p14="http://schemas.microsoft.com/office/powerpoint/2010/main" val="283919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99" y="928850"/>
            <a:ext cx="4579379" cy="5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500" y="903650"/>
            <a:ext cx="1801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b="1" dirty="0">
                <a:solidFill>
                  <a:schemeClr val="dk2"/>
                </a:solidFill>
              </a:rPr>
              <a:t>Cenário da Saúde para 2030/2070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26" y="2302033"/>
            <a:ext cx="4204200" cy="1731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>
            <a:off x="3801600" y="1663650"/>
            <a:ext cx="3119526" cy="1404000"/>
          </a:xfrm>
          <a:prstGeom prst="curvedConnector3">
            <a:avLst>
              <a:gd name="adj1" fmla="val 1000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5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Situacional Para </a:t>
            </a:r>
            <a:br>
              <a:rPr lang="en-US" sz="5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44262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14" y="587829"/>
            <a:ext cx="8109857" cy="58129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34B2F905-8FBE-7B39-0A93-85419F285EC6}"/>
              </a:ext>
            </a:extLst>
          </p:cNvPr>
          <p:cNvSpPr/>
          <p:nvPr/>
        </p:nvSpPr>
        <p:spPr>
          <a:xfrm>
            <a:off x="1317600" y="2311650"/>
            <a:ext cx="6559200" cy="102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393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2456</Words>
  <Application>Microsoft Office PowerPoint</Application>
  <PresentationFormat>Apresentação na tela (4:3)</PresentationFormat>
  <Paragraphs>288</Paragraphs>
  <Slides>45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3" baseType="lpstr">
      <vt:lpstr>Aptos</vt:lpstr>
      <vt:lpstr>Aptos Display</vt:lpstr>
      <vt:lpstr>Arial</vt:lpstr>
      <vt:lpstr>Poppins 1 Semi-Bold</vt:lpstr>
      <vt:lpstr>Symbol</vt:lpstr>
      <vt:lpstr>trebuchet ms</vt:lpstr>
      <vt:lpstr>Wingdings</vt:lpstr>
      <vt:lpstr>Tema do Office</vt:lpstr>
      <vt:lpstr>Estrutura e Sistema de Tecnologia da Informação da ALVF/HRO/HNS</vt:lpstr>
      <vt:lpstr>Introdução</vt:lpstr>
      <vt:lpstr>Introdução</vt:lpstr>
      <vt:lpstr>Introdução</vt:lpstr>
      <vt:lpstr>Informações</vt:lpstr>
      <vt:lpstr>Cenário da Saúde Para 2030/2070</vt:lpstr>
      <vt:lpstr>Apresentação do PowerPoint</vt:lpstr>
      <vt:lpstr>Análise Situacional Para  Tecnologia da Informação</vt:lpstr>
      <vt:lpstr>Apresentação do PowerPoint</vt:lpstr>
      <vt:lpstr>G-Hosp (Sistema atual)</vt:lpstr>
      <vt:lpstr>G-Hosp (Sistema atual)</vt:lpstr>
      <vt:lpstr>G-Hosp (Sistema atual)</vt:lpstr>
      <vt:lpstr>G-Hosp (Sistema atual)</vt:lpstr>
      <vt:lpstr>G-Hosp (Sistema atual)</vt:lpstr>
      <vt:lpstr>Apresentação do PowerPoint</vt:lpstr>
      <vt:lpstr>Governança e Organização de TI</vt:lpstr>
      <vt:lpstr>Apresentação do PowerPoint</vt:lpstr>
      <vt:lpstr>Responsabilidades</vt:lpstr>
      <vt:lpstr>Apresentação do PowerPoint</vt:lpstr>
      <vt:lpstr>Funções e Responsabilidades: </vt:lpstr>
      <vt:lpstr>Funções e Responsabilidades: </vt:lpstr>
      <vt:lpstr>Apresentação do PowerPoint</vt:lpstr>
      <vt:lpstr>Recomendação - Modelos Fechados Ver documento  Relatório de Diagnóstico Situacional - HRO</vt:lpstr>
      <vt:lpstr>Apresentação do PowerPoint</vt:lpstr>
      <vt:lpstr>Apresentação do PowerPoint</vt:lpstr>
      <vt:lpstr>Apresentação do PowerPoint</vt:lpstr>
      <vt:lpstr>Apresentação do PowerPoint</vt:lpstr>
      <vt:lpstr>Tasy</vt:lpstr>
      <vt:lpstr>Tasy</vt:lpstr>
      <vt:lpstr>MV</vt:lpstr>
      <vt:lpstr>MV</vt:lpstr>
      <vt:lpstr>Apresentação do PowerPoint</vt:lpstr>
      <vt:lpstr>Proposta Técnica - AGHUse</vt:lpstr>
      <vt:lpstr>Solução AGHUse</vt:lpstr>
      <vt:lpstr>Valores, Prazos e Condições</vt:lpstr>
      <vt:lpstr>Proposta Comercial - AGHUse</vt:lpstr>
      <vt:lpstr>Atividades e Serviços</vt:lpstr>
      <vt:lpstr>Valores, Parcelamentos e Prazos</vt:lpstr>
      <vt:lpstr>Profissionais Envolvidos e Considerações Finais</vt:lpstr>
      <vt:lpstr>Proposta Técnica Comercial - CLOUD</vt:lpstr>
      <vt:lpstr>Governança e Gestão de Serviços</vt:lpstr>
      <vt:lpstr>Valores e Condições Comerciais</vt:lpstr>
      <vt:lpstr>Parcerias</vt:lpstr>
      <vt:lpstr>Modelo</vt:lpstr>
      <vt:lpstr>Conclusão e Próximos Passos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3</cp:revision>
  <dcterms:created xsi:type="dcterms:W3CDTF">2013-01-27T09:14:16Z</dcterms:created>
  <dcterms:modified xsi:type="dcterms:W3CDTF">2025-02-05T01:06:15Z</dcterms:modified>
  <cp:category/>
</cp:coreProperties>
</file>