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374" r:id="rId20"/>
    <p:sldId id="4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 dirty="0"/>
            <a:t>Assessoramento Estratégico: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Apoia</a:t>
          </a:r>
          <a:r>
            <a:rPr lang="pt-BR" dirty="0">
              <a:highlight>
                <a:srgbClr val="FFFF00"/>
              </a:highlight>
            </a:rPr>
            <a:t> o setor de </a:t>
          </a:r>
          <a:r>
            <a:rPr lang="pt-BR" b="1" dirty="0">
              <a:highlight>
                <a:srgbClr val="FFFF00"/>
              </a:highlight>
            </a:rPr>
            <a:t>governança</a:t>
          </a:r>
          <a:r>
            <a:rPr lang="pt-BR" dirty="0">
              <a:highlight>
                <a:srgbClr val="FFFF00"/>
              </a:highlight>
            </a:rPr>
            <a:t> na formulação de políticas e estratégias</a:t>
          </a:r>
          <a:r>
            <a:rPr lang="pt-BR" dirty="0"/>
            <a:t> relacionadas à tecnologia e inovação, </a:t>
          </a:r>
          <a:r>
            <a:rPr lang="pt-BR" dirty="0">
              <a:highlight>
                <a:srgbClr val="FFFF00"/>
              </a:highlight>
            </a:rPr>
            <a:t>alinhando-as aos objetivos organizacionais</a:t>
          </a:r>
          <a:r>
            <a:rPr lang="pt-BR" dirty="0"/>
            <a:t>.</a:t>
          </a:r>
          <a:endParaRPr lang="en-US" dirty="0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 dirty="0"/>
            <a:t>Aprovação e Monitoramento de Planos: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Revisa e aprova</a:t>
          </a:r>
          <a:r>
            <a:rPr lang="pt-BR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dirty="0"/>
            <a:t>, garantindo sua implementação eficaz.</a:t>
          </a:r>
          <a:endParaRPr lang="en-US" dirty="0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 dirty="0"/>
            <a:t>Gestão de Riscos e Conformidade: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Supervisiona a gestão de riscos</a:t>
          </a:r>
          <a:r>
            <a:rPr lang="pt-BR" dirty="0"/>
            <a:t> associados às iniciativas tecnológicas e assegura a conformidade com regulamentações e políticas internas.</a:t>
          </a:r>
          <a:endParaRPr lang="en-US" dirty="0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 dirty="0"/>
            <a:t>Promoção da Inovação: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Incentiva a adoção de novas tecnologias</a:t>
          </a:r>
          <a:r>
            <a:rPr lang="pt-BR" dirty="0"/>
            <a:t> e práticas inovadoras que possam agregar valor à organização.</a:t>
          </a:r>
          <a:endParaRPr lang="en-US" dirty="0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Assessoramento Estratégico: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Apoia</a:t>
          </a:r>
          <a:r>
            <a:rPr lang="pt-BR" sz="2200" kern="1200" dirty="0">
              <a:highlight>
                <a:srgbClr val="FFFF00"/>
              </a:highlight>
            </a:rPr>
            <a:t> o setor de </a:t>
          </a:r>
          <a:r>
            <a:rPr lang="pt-BR" sz="2200" b="1" kern="1200" dirty="0">
              <a:highlight>
                <a:srgbClr val="FFFF00"/>
              </a:highlight>
            </a:rPr>
            <a:t>governança</a:t>
          </a:r>
          <a:r>
            <a:rPr lang="pt-BR" sz="2200" kern="1200" dirty="0">
              <a:highlight>
                <a:srgbClr val="FFFF00"/>
              </a:highlight>
            </a:rPr>
            <a:t> na formulação de políticas e estratégias</a:t>
          </a:r>
          <a:r>
            <a:rPr lang="pt-BR" sz="2200" kern="1200" dirty="0"/>
            <a:t> relacionadas à tecnologia e inovação, </a:t>
          </a:r>
          <a:r>
            <a:rPr lang="pt-BR" sz="2200" kern="1200" dirty="0">
              <a:highlight>
                <a:srgbClr val="FFFF00"/>
              </a:highlight>
            </a:rPr>
            <a:t>alinhando-as aos objetivos organizacionais</a:t>
          </a:r>
          <a:r>
            <a:rPr lang="pt-BR" sz="2200" kern="1200" dirty="0"/>
            <a:t>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Aprovação e Monitoramento de Planos: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Revisa e aprova</a:t>
          </a:r>
          <a:r>
            <a:rPr lang="pt-BR" sz="2200" kern="1200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sz="2200" kern="1200" dirty="0"/>
            <a:t>, garantindo sua implementação eficaz.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Gestão de Riscos e Conformidade: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Supervisiona a gestão de riscos</a:t>
          </a:r>
          <a:r>
            <a:rPr lang="pt-BR" sz="2200" kern="1200" dirty="0"/>
            <a:t> associados às iniciativas tecnológicas e assegura a conformidade com regulamentações e políticas internas.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Promoção da Inovação: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Incentiva a adoção de novas tecnologias</a:t>
          </a:r>
          <a:r>
            <a:rPr lang="pt-BR" sz="2200" kern="1200" dirty="0"/>
            <a:t> e práticas inovadoras que possam agregar valor à organização.</a:t>
          </a:r>
          <a:endParaRPr lang="en-US" sz="2200" kern="1200" dirty="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 - ALVF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561991"/>
            <a:ext cx="3086100" cy="296009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Autofit/>
          </a:bodyPr>
          <a:lstStyle/>
          <a:p>
            <a:r>
              <a:rPr lang="pt-BR" sz="2400" b="1" dirty="0"/>
              <a:t>Estudo para a Governança e Organização da STI na ALVF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Rever Organograma da Governança</a:t>
            </a:r>
            <a:r>
              <a:rPr lang="pt-BR" dirty="0"/>
              <a:t>, as </a:t>
            </a:r>
            <a:r>
              <a:rPr lang="pt-BR" dirty="0">
                <a:highlight>
                  <a:srgbClr val="FFFF00"/>
                </a:highlight>
              </a:rPr>
              <a:t>responsabilidades e os processos de gestão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e/ou Rever os Modelos de Governança  </a:t>
            </a:r>
            <a:r>
              <a:rPr lang="pt-BR" dirty="0"/>
              <a:t>– Frameworks aplicáveis (como</a:t>
            </a:r>
            <a:r>
              <a:rPr lang="pt-BR" dirty="0">
                <a:highlight>
                  <a:srgbClr val="FFFF00"/>
                </a:highlight>
              </a:rPr>
              <a:t> COBIT, ITIL e LGPD</a:t>
            </a:r>
            <a:r>
              <a:rPr lang="pt-BR" dirty="0"/>
              <a:t>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Sistematizar/Padronizar a Segurança cibernética, a interoperabilidade de dados</a:t>
            </a:r>
            <a:r>
              <a:rPr lang="pt-BR" dirty="0"/>
              <a:t>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otimizar a governança, incluindo </a:t>
            </a:r>
            <a:r>
              <a:rPr lang="pt-BR" b="1" dirty="0">
                <a:highlight>
                  <a:srgbClr val="FFFF00"/>
                </a:highlight>
              </a:rPr>
              <a:t>automação de processos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robótica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12514"/>
            <a:ext cx="8105230" cy="52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5" name="Seta: da Esquerda para a Direita 4">
            <a:extLst>
              <a:ext uri="{FF2B5EF4-FFF2-40B4-BE49-F238E27FC236}">
                <a16:creationId xmlns:a16="http://schemas.microsoft.com/office/drawing/2014/main" id="{E09B41AE-EEA3-9689-C141-5B8D378C4698}"/>
              </a:ext>
            </a:extLst>
          </p:cNvPr>
          <p:cNvSpPr/>
          <p:nvPr/>
        </p:nvSpPr>
        <p:spPr>
          <a:xfrm>
            <a:off x="2199190" y="2222339"/>
            <a:ext cx="300941" cy="2546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Isto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é 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assim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no 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no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4919242" y="2314028"/>
            <a:ext cx="33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atualizada em Saúde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A72875B9-F7B2-52DE-B168-2ECCB1339A4E}"/>
              </a:ext>
            </a:extLst>
          </p:cNvPr>
          <p:cNvSpPr/>
          <p:nvPr/>
        </p:nvSpPr>
        <p:spPr>
          <a:xfrm rot="5400000">
            <a:off x="195219" y="4368261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B230B78-8079-7AEE-F194-C89B9C0F72B4}"/>
              </a:ext>
            </a:extLst>
          </p:cNvPr>
          <p:cNvSpPr/>
          <p:nvPr/>
        </p:nvSpPr>
        <p:spPr>
          <a:xfrm rot="16037579">
            <a:off x="7973258" y="3714690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B31580D-A7EF-CE04-1279-744E44942AB8}"/>
              </a:ext>
            </a:extLst>
          </p:cNvPr>
          <p:cNvSpPr/>
          <p:nvPr/>
        </p:nvSpPr>
        <p:spPr>
          <a:xfrm rot="10800000">
            <a:off x="6065680" y="1743604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Governança, Gestão Tecnológica e Inovação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53808" y="165673"/>
            <a:ext cx="902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33333"/>
                </a:solidFill>
                <a:latin typeface="trebuchet ms" panose="020B0603020202020204" pitchFamily="34" charset="0"/>
              </a:rPr>
              <a:t>Criação de Subcomitê 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400" b="1" dirty="0"/>
              <a:t>Governança, Gestão Tecnológica e Inovação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470899"/>
            <a:ext cx="3086100" cy="365125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83171"/>
              </p:ext>
            </p:extLst>
          </p:nvPr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1555</Words>
  <Application>Microsoft Office PowerPoint</Application>
  <PresentationFormat>Apresentação na tela (4:3)</PresentationFormat>
  <Paragraphs>177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Wingdings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para a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18</cp:revision>
  <dcterms:created xsi:type="dcterms:W3CDTF">2013-01-27T09:14:16Z</dcterms:created>
  <dcterms:modified xsi:type="dcterms:W3CDTF">2025-03-05T17:16:49Z</dcterms:modified>
  <cp:category/>
</cp:coreProperties>
</file>