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1"/>
  </p:sldMasterIdLst>
  <p:notesMasterIdLst>
    <p:notesMasterId r:id="rId36"/>
  </p:notesMasterIdLst>
  <p:sldIdLst>
    <p:sldId id="256" r:id="rId2"/>
    <p:sldId id="264" r:id="rId3"/>
    <p:sldId id="310" r:id="rId4"/>
    <p:sldId id="398" r:id="rId5"/>
    <p:sldId id="391" r:id="rId6"/>
    <p:sldId id="392" r:id="rId7"/>
    <p:sldId id="312" r:id="rId8"/>
    <p:sldId id="409" r:id="rId9"/>
    <p:sldId id="313" r:id="rId10"/>
    <p:sldId id="411" r:id="rId11"/>
    <p:sldId id="314" r:id="rId12"/>
    <p:sldId id="315" r:id="rId13"/>
    <p:sldId id="413" r:id="rId14"/>
    <p:sldId id="417" r:id="rId15"/>
    <p:sldId id="393" r:id="rId16"/>
    <p:sldId id="377" r:id="rId17"/>
    <p:sldId id="378" r:id="rId18"/>
    <p:sldId id="382" r:id="rId19"/>
    <p:sldId id="383" r:id="rId20"/>
    <p:sldId id="384" r:id="rId21"/>
    <p:sldId id="385" r:id="rId22"/>
    <p:sldId id="386" r:id="rId23"/>
    <p:sldId id="389" r:id="rId24"/>
    <p:sldId id="390" r:id="rId25"/>
    <p:sldId id="261" r:id="rId26"/>
    <p:sldId id="401" r:id="rId27"/>
    <p:sldId id="402" r:id="rId28"/>
    <p:sldId id="407" r:id="rId29"/>
    <p:sldId id="408" r:id="rId30"/>
    <p:sldId id="400" r:id="rId31"/>
    <p:sldId id="404" r:id="rId32"/>
    <p:sldId id="419" r:id="rId33"/>
    <p:sldId id="260" r:id="rId34"/>
    <p:sldId id="262" r:id="rId35"/>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651" autoAdjust="0"/>
    <p:restoredTop sz="94660"/>
  </p:normalViewPr>
  <p:slideViewPr>
    <p:cSldViewPr snapToGrid="0" snapToObjects="1">
      <p:cViewPr varScale="1">
        <p:scale>
          <a:sx n="66" d="100"/>
          <a:sy n="66" d="100"/>
        </p:scale>
        <p:origin x="283" y="2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9B5A42-DD6D-427F-9E4B-B68C3A437AF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C5469539-2847-4E1E-B4DE-C803CC427543}">
      <dgm:prSet/>
      <dgm:spPr/>
      <dgm:t>
        <a:bodyPr/>
        <a:lstStyle/>
        <a:p>
          <a:r>
            <a:rPr lang="en-US" dirty="0"/>
            <a:t>- </a:t>
          </a:r>
          <a:r>
            <a:rPr lang="en-US" dirty="0" err="1"/>
            <a:t>Sumário</a:t>
          </a:r>
          <a:r>
            <a:rPr lang="en-US" dirty="0"/>
            <a:t> das </a:t>
          </a:r>
          <a:r>
            <a:rPr lang="en-US" dirty="0" err="1"/>
            <a:t>principais</a:t>
          </a:r>
          <a:r>
            <a:rPr lang="en-US" dirty="0"/>
            <a:t> </a:t>
          </a:r>
          <a:r>
            <a:rPr lang="en-US" dirty="0" err="1"/>
            <a:t>ideias</a:t>
          </a:r>
          <a:r>
            <a:rPr lang="en-US" dirty="0"/>
            <a:t> </a:t>
          </a:r>
          <a:r>
            <a:rPr lang="en-US" dirty="0" err="1"/>
            <a:t>apresentadas</a:t>
          </a:r>
          <a:r>
            <a:rPr lang="en-US" dirty="0"/>
            <a:t>:</a:t>
          </a:r>
        </a:p>
        <a:p>
          <a:endParaRPr lang="en-US" dirty="0"/>
        </a:p>
        <a:p>
          <a:endParaRPr lang="en-US" dirty="0"/>
        </a:p>
        <a:p>
          <a:endParaRPr lang="en-US" dirty="0"/>
        </a:p>
        <a:p>
          <a:endParaRPr lang="en-US" dirty="0"/>
        </a:p>
      </dgm:t>
    </dgm:pt>
    <dgm:pt modelId="{E737FF30-4F2D-4705-BAE6-6E617A7D540B}" type="parTrans" cxnId="{32AD61DC-521F-4272-9F1F-0D89560E8E3F}">
      <dgm:prSet/>
      <dgm:spPr/>
      <dgm:t>
        <a:bodyPr/>
        <a:lstStyle/>
        <a:p>
          <a:endParaRPr lang="en-US"/>
        </a:p>
      </dgm:t>
    </dgm:pt>
    <dgm:pt modelId="{D52DB3D6-B790-4895-9AE5-3146BC21DCE7}" type="sibTrans" cxnId="{32AD61DC-521F-4272-9F1F-0D89560E8E3F}">
      <dgm:prSet/>
      <dgm:spPr/>
      <dgm:t>
        <a:bodyPr/>
        <a:lstStyle/>
        <a:p>
          <a:endParaRPr lang="en-US"/>
        </a:p>
      </dgm:t>
    </dgm:pt>
    <dgm:pt modelId="{0AC3BEC9-1BBE-4FC6-B4CB-93CE6AA09638}">
      <dgm:prSet/>
      <dgm:spPr/>
      <dgm:t>
        <a:bodyPr/>
        <a:lstStyle/>
        <a:p>
          <a:r>
            <a:rPr lang="en-US" dirty="0"/>
            <a:t>- </a:t>
          </a:r>
          <a:r>
            <a:rPr lang="en-US" dirty="0" err="1"/>
            <a:t>Etapas</a:t>
          </a:r>
          <a:r>
            <a:rPr lang="en-US" dirty="0"/>
            <a:t> </a:t>
          </a:r>
          <a:r>
            <a:rPr lang="en-US" dirty="0" err="1"/>
            <a:t>futuras</a:t>
          </a:r>
          <a:r>
            <a:rPr lang="en-US" dirty="0"/>
            <a:t>:</a:t>
          </a:r>
        </a:p>
        <a:p>
          <a:endParaRPr lang="en-US" dirty="0"/>
        </a:p>
        <a:p>
          <a:endParaRPr lang="en-US" dirty="0"/>
        </a:p>
        <a:p>
          <a:endParaRPr lang="en-US" dirty="0"/>
        </a:p>
        <a:p>
          <a:endParaRPr lang="en-US" dirty="0"/>
        </a:p>
      </dgm:t>
    </dgm:pt>
    <dgm:pt modelId="{B2C7CB8E-A61D-4AB8-B856-98E8CD8A26D7}" type="parTrans" cxnId="{258EA327-A171-4496-98BB-9793AE87B7EF}">
      <dgm:prSet/>
      <dgm:spPr/>
      <dgm:t>
        <a:bodyPr/>
        <a:lstStyle/>
        <a:p>
          <a:endParaRPr lang="en-US"/>
        </a:p>
      </dgm:t>
    </dgm:pt>
    <dgm:pt modelId="{34454D74-F21F-43EB-9F87-8145C62A8F57}" type="sibTrans" cxnId="{258EA327-A171-4496-98BB-9793AE87B7EF}">
      <dgm:prSet/>
      <dgm:spPr/>
      <dgm:t>
        <a:bodyPr/>
        <a:lstStyle/>
        <a:p>
          <a:endParaRPr lang="en-US"/>
        </a:p>
      </dgm:t>
    </dgm:pt>
    <dgm:pt modelId="{96AFE799-5D28-4A99-B5EA-82DFE3234953}" type="pres">
      <dgm:prSet presAssocID="{FF9B5A42-DD6D-427F-9E4B-B68C3A437AFF}" presName="linear" presStyleCnt="0">
        <dgm:presLayoutVars>
          <dgm:animLvl val="lvl"/>
          <dgm:resizeHandles val="exact"/>
        </dgm:presLayoutVars>
      </dgm:prSet>
      <dgm:spPr/>
    </dgm:pt>
    <dgm:pt modelId="{263353A6-6CCD-4083-940E-6FCF8FA324FB}" type="pres">
      <dgm:prSet presAssocID="{C5469539-2847-4E1E-B4DE-C803CC427543}" presName="parentText" presStyleLbl="node1" presStyleIdx="0" presStyleCnt="2">
        <dgm:presLayoutVars>
          <dgm:chMax val="0"/>
          <dgm:bulletEnabled val="1"/>
        </dgm:presLayoutVars>
      </dgm:prSet>
      <dgm:spPr/>
    </dgm:pt>
    <dgm:pt modelId="{C8AEBF1A-FD48-42E2-9B97-3A1C6B36C3F6}" type="pres">
      <dgm:prSet presAssocID="{D52DB3D6-B790-4895-9AE5-3146BC21DCE7}" presName="spacer" presStyleCnt="0"/>
      <dgm:spPr/>
    </dgm:pt>
    <dgm:pt modelId="{5620E434-E9C0-4CF6-AB3C-27246F69934D}" type="pres">
      <dgm:prSet presAssocID="{0AC3BEC9-1BBE-4FC6-B4CB-93CE6AA09638}" presName="parentText" presStyleLbl="node1" presStyleIdx="1" presStyleCnt="2" custLinFactY="54969" custLinFactNeighborY="100000">
        <dgm:presLayoutVars>
          <dgm:chMax val="0"/>
          <dgm:bulletEnabled val="1"/>
        </dgm:presLayoutVars>
      </dgm:prSet>
      <dgm:spPr/>
    </dgm:pt>
  </dgm:ptLst>
  <dgm:cxnLst>
    <dgm:cxn modelId="{258EA327-A171-4496-98BB-9793AE87B7EF}" srcId="{FF9B5A42-DD6D-427F-9E4B-B68C3A437AFF}" destId="{0AC3BEC9-1BBE-4FC6-B4CB-93CE6AA09638}" srcOrd="1" destOrd="0" parTransId="{B2C7CB8E-A61D-4AB8-B856-98E8CD8A26D7}" sibTransId="{34454D74-F21F-43EB-9F87-8145C62A8F57}"/>
    <dgm:cxn modelId="{01836258-B217-49F0-8301-11700B3D895F}" type="presOf" srcId="{C5469539-2847-4E1E-B4DE-C803CC427543}" destId="{263353A6-6CCD-4083-940E-6FCF8FA324FB}" srcOrd="0" destOrd="0" presId="urn:microsoft.com/office/officeart/2005/8/layout/vList2"/>
    <dgm:cxn modelId="{8E8DB0D3-B3AD-4B43-9A43-7539BF4027C4}" type="presOf" srcId="{FF9B5A42-DD6D-427F-9E4B-B68C3A437AFF}" destId="{96AFE799-5D28-4A99-B5EA-82DFE3234953}" srcOrd="0" destOrd="0" presId="urn:microsoft.com/office/officeart/2005/8/layout/vList2"/>
    <dgm:cxn modelId="{32AD61DC-521F-4272-9F1F-0D89560E8E3F}" srcId="{FF9B5A42-DD6D-427F-9E4B-B68C3A437AFF}" destId="{C5469539-2847-4E1E-B4DE-C803CC427543}" srcOrd="0" destOrd="0" parTransId="{E737FF30-4F2D-4705-BAE6-6E617A7D540B}" sibTransId="{D52DB3D6-B790-4895-9AE5-3146BC21DCE7}"/>
    <dgm:cxn modelId="{D8047DF4-1A60-4542-8441-71598FD91DFD}" type="presOf" srcId="{0AC3BEC9-1BBE-4FC6-B4CB-93CE6AA09638}" destId="{5620E434-E9C0-4CF6-AB3C-27246F69934D}" srcOrd="0" destOrd="0" presId="urn:microsoft.com/office/officeart/2005/8/layout/vList2"/>
    <dgm:cxn modelId="{17CD001D-BB9A-4F98-A8DD-CB301AE44521}" type="presParOf" srcId="{96AFE799-5D28-4A99-B5EA-82DFE3234953}" destId="{263353A6-6CCD-4083-940E-6FCF8FA324FB}" srcOrd="0" destOrd="0" presId="urn:microsoft.com/office/officeart/2005/8/layout/vList2"/>
    <dgm:cxn modelId="{962907E8-25DD-4FFE-ACD8-361E99FD6A2C}" type="presParOf" srcId="{96AFE799-5D28-4A99-B5EA-82DFE3234953}" destId="{C8AEBF1A-FD48-42E2-9B97-3A1C6B36C3F6}" srcOrd="1" destOrd="0" presId="urn:microsoft.com/office/officeart/2005/8/layout/vList2"/>
    <dgm:cxn modelId="{C16BF901-2A75-4CA1-BFB3-CE56FEF659BA}" type="presParOf" srcId="{96AFE799-5D28-4A99-B5EA-82DFE3234953}" destId="{5620E434-E9C0-4CF6-AB3C-27246F69934D}"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3353A6-6CCD-4083-940E-6FCF8FA324FB}">
      <dsp:nvSpPr>
        <dsp:cNvPr id="0" name=""/>
        <dsp:cNvSpPr/>
      </dsp:nvSpPr>
      <dsp:spPr>
        <a:xfrm>
          <a:off x="0" y="87562"/>
          <a:ext cx="7903028" cy="18696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Sumário</a:t>
          </a:r>
          <a:r>
            <a:rPr lang="en-US" sz="1700" kern="1200" dirty="0"/>
            <a:t> das </a:t>
          </a:r>
          <a:r>
            <a:rPr lang="en-US" sz="1700" kern="1200" dirty="0" err="1"/>
            <a:t>principais</a:t>
          </a:r>
          <a:r>
            <a:rPr lang="en-US" sz="1700" kern="1200" dirty="0"/>
            <a:t> </a:t>
          </a:r>
          <a:r>
            <a:rPr lang="en-US" sz="1700" kern="1200" dirty="0" err="1"/>
            <a:t>ideias</a:t>
          </a:r>
          <a:r>
            <a:rPr lang="en-US" sz="1700" kern="1200" dirty="0"/>
            <a:t> </a:t>
          </a:r>
          <a:r>
            <a:rPr lang="en-US" sz="1700" kern="1200" dirty="0" err="1"/>
            <a:t>apresentadas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178831"/>
        <a:ext cx="7720490" cy="1687122"/>
      </dsp:txXfrm>
    </dsp:sp>
    <dsp:sp modelId="{5620E434-E9C0-4CF6-AB3C-27246F69934D}">
      <dsp:nvSpPr>
        <dsp:cNvPr id="0" name=""/>
        <dsp:cNvSpPr/>
      </dsp:nvSpPr>
      <dsp:spPr>
        <a:xfrm>
          <a:off x="0" y="2093746"/>
          <a:ext cx="7903028" cy="18696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 </a:t>
          </a:r>
          <a:r>
            <a:rPr lang="en-US" sz="1700" kern="1200" dirty="0" err="1"/>
            <a:t>Etapas</a:t>
          </a:r>
          <a:r>
            <a:rPr lang="en-US" sz="1700" kern="1200" dirty="0"/>
            <a:t> </a:t>
          </a:r>
          <a:r>
            <a:rPr lang="en-US" sz="1700" kern="1200" dirty="0" err="1"/>
            <a:t>futuras</a:t>
          </a:r>
          <a:r>
            <a:rPr lang="en-US" sz="1700" kern="1200" dirty="0"/>
            <a:t>:</a:t>
          </a:r>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endParaRPr lang="en-US" sz="1700" kern="1200" dirty="0"/>
        </a:p>
      </dsp:txBody>
      <dsp:txXfrm>
        <a:off x="91269" y="2185015"/>
        <a:ext cx="7720490" cy="168712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02BE67-18CC-48B6-B0AC-DBB302AA60FE}" type="datetimeFigureOut">
              <a:rPr lang="pt-BR" smtClean="0"/>
              <a:t>22/02/2025</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00BCD5-5165-4284-A521-BA6E692CAFE7}" type="slidenum">
              <a:rPr lang="pt-BR" smtClean="0"/>
              <a:t>‹nº›</a:t>
            </a:fld>
            <a:endParaRPr lang="pt-BR"/>
          </a:p>
        </p:txBody>
      </p:sp>
    </p:spTree>
    <p:extLst>
      <p:ext uri="{BB962C8B-B14F-4D97-AF65-F5344CB8AC3E}">
        <p14:creationId xmlns:p14="http://schemas.microsoft.com/office/powerpoint/2010/main" val="3785564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98283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BBDCABE9-78AA-890C-4AE4-C7DA2D5B0439}"/>
            </a:ext>
          </a:extLst>
        </p:cNvPr>
        <p:cNvGrpSpPr/>
        <p:nvPr/>
      </p:nvGrpSpPr>
      <p:grpSpPr>
        <a:xfrm>
          <a:off x="0" y="0"/>
          <a:ext cx="0" cy="0"/>
          <a:chOff x="0" y="0"/>
          <a:chExt cx="0" cy="0"/>
        </a:xfrm>
      </p:grpSpPr>
      <p:sp>
        <p:nvSpPr>
          <p:cNvPr id="266" name="Google Shape;266;g2207cedb8ab_0_6:notes">
            <a:extLst>
              <a:ext uri="{FF2B5EF4-FFF2-40B4-BE49-F238E27FC236}">
                <a16:creationId xmlns:a16="http://schemas.microsoft.com/office/drawing/2014/main" id="{C8980CF2-CA93-B5EE-E8A7-38A5D35EFF7B}"/>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a:extLst>
              <a:ext uri="{FF2B5EF4-FFF2-40B4-BE49-F238E27FC236}">
                <a16:creationId xmlns:a16="http://schemas.microsoft.com/office/drawing/2014/main" id="{31C7FE44-CE20-9C1E-7521-5C2495A6CD26}"/>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a:extLst>
              <a:ext uri="{FF2B5EF4-FFF2-40B4-BE49-F238E27FC236}">
                <a16:creationId xmlns:a16="http://schemas.microsoft.com/office/drawing/2014/main" id="{90256C05-0B11-FA28-F113-007B7BFA92FB}"/>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13</a:t>
            </a:fld>
            <a:endParaRPr/>
          </a:p>
        </p:txBody>
      </p:sp>
    </p:spTree>
    <p:extLst>
      <p:ext uri="{BB962C8B-B14F-4D97-AF65-F5344CB8AC3E}">
        <p14:creationId xmlns:p14="http://schemas.microsoft.com/office/powerpoint/2010/main" val="236418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552826DC-7B2F-E4FC-6665-18F68D4D759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1A6540EF-E1EB-E506-DA0B-BE45ECD02DD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F5798792-FD31-AAD2-5300-E9988C09ABE6}"/>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71766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d3d2ac0264_0_19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d3d2ac0264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d3d2ac026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d3d2ac02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1E8E4A60-CBC4-0B3B-1587-59C6D4D9EB82}"/>
            </a:ext>
          </a:extLst>
        </p:cNvPr>
        <p:cNvGrpSpPr/>
        <p:nvPr/>
      </p:nvGrpSpPr>
      <p:grpSpPr>
        <a:xfrm>
          <a:off x="0" y="0"/>
          <a:ext cx="0" cy="0"/>
          <a:chOff x="0" y="0"/>
          <a:chExt cx="0" cy="0"/>
        </a:xfrm>
      </p:grpSpPr>
      <p:sp>
        <p:nvSpPr>
          <p:cNvPr id="266" name="Google Shape;266;g2207cedb8ab_0_6:notes">
            <a:extLst>
              <a:ext uri="{FF2B5EF4-FFF2-40B4-BE49-F238E27FC236}">
                <a16:creationId xmlns:a16="http://schemas.microsoft.com/office/drawing/2014/main" id="{42314F00-BF47-09CE-0898-A08F27BF65F8}"/>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a:extLst>
              <a:ext uri="{FF2B5EF4-FFF2-40B4-BE49-F238E27FC236}">
                <a16:creationId xmlns:a16="http://schemas.microsoft.com/office/drawing/2014/main" id="{6D686230-186D-4CBA-0272-CCEB3A0161EB}"/>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a:extLst>
              <a:ext uri="{FF2B5EF4-FFF2-40B4-BE49-F238E27FC236}">
                <a16:creationId xmlns:a16="http://schemas.microsoft.com/office/drawing/2014/main" id="{A17FCA57-5D29-B243-04DF-7562CBAA5038}"/>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32</a:t>
            </a:fld>
            <a:endParaRPr/>
          </a:p>
        </p:txBody>
      </p:sp>
    </p:spTree>
    <p:extLst>
      <p:ext uri="{BB962C8B-B14F-4D97-AF65-F5344CB8AC3E}">
        <p14:creationId xmlns:p14="http://schemas.microsoft.com/office/powerpoint/2010/main" val="882979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8646BE9C-6B98-C820-22CB-97DC990FF902}"/>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A5B747C7-9295-933C-4329-F31370A30BF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22C29876-857E-8D20-3A38-F83B300238CD}"/>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71145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7CBF6ACC-11CC-4168-8CC4-735DD0595561}"/>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F694CE0C-1FA8-737C-02E3-C96F43C4220D}"/>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3208A09B-E7D9-A47B-DE14-48D2799A0EE1}"/>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68925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a:extLst>
            <a:ext uri="{FF2B5EF4-FFF2-40B4-BE49-F238E27FC236}">
              <a16:creationId xmlns:a16="http://schemas.microsoft.com/office/drawing/2014/main" id="{4DAE432D-93D4-1D12-A0B1-D1145CA2E955}"/>
            </a:ext>
          </a:extLst>
        </p:cNvPr>
        <p:cNvGrpSpPr/>
        <p:nvPr/>
      </p:nvGrpSpPr>
      <p:grpSpPr>
        <a:xfrm>
          <a:off x="0" y="0"/>
          <a:ext cx="0" cy="0"/>
          <a:chOff x="0" y="0"/>
          <a:chExt cx="0" cy="0"/>
        </a:xfrm>
      </p:grpSpPr>
      <p:sp>
        <p:nvSpPr>
          <p:cNvPr id="252" name="Google Shape;252;p5:notes">
            <a:extLst>
              <a:ext uri="{FF2B5EF4-FFF2-40B4-BE49-F238E27FC236}">
                <a16:creationId xmlns:a16="http://schemas.microsoft.com/office/drawing/2014/main" id="{DDC5AE19-4C90-FFC4-D713-051B3F601FA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3" name="Google Shape;253;p5:notes">
            <a:extLst>
              <a:ext uri="{FF2B5EF4-FFF2-40B4-BE49-F238E27FC236}">
                <a16:creationId xmlns:a16="http://schemas.microsoft.com/office/drawing/2014/main" id="{47A1BE8A-7864-7AB9-9590-F35BAC8CBD6A}"/>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0318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207cedb8ab_0_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7</a:t>
            </a:fld>
            <a:endParaRPr/>
          </a:p>
        </p:txBody>
      </p:sp>
    </p:spTree>
    <p:extLst>
      <p:ext uri="{BB962C8B-B14F-4D97-AF65-F5344CB8AC3E}">
        <p14:creationId xmlns:p14="http://schemas.microsoft.com/office/powerpoint/2010/main" val="4086484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a:extLst>
            <a:ext uri="{FF2B5EF4-FFF2-40B4-BE49-F238E27FC236}">
              <a16:creationId xmlns:a16="http://schemas.microsoft.com/office/drawing/2014/main" id="{0738927F-EE5F-99E4-5FD0-47B43C9AE14B}"/>
            </a:ext>
          </a:extLst>
        </p:cNvPr>
        <p:cNvGrpSpPr/>
        <p:nvPr/>
      </p:nvGrpSpPr>
      <p:grpSpPr>
        <a:xfrm>
          <a:off x="0" y="0"/>
          <a:ext cx="0" cy="0"/>
          <a:chOff x="0" y="0"/>
          <a:chExt cx="0" cy="0"/>
        </a:xfrm>
      </p:grpSpPr>
      <p:sp>
        <p:nvSpPr>
          <p:cNvPr id="266" name="Google Shape;266;g2207cedb8ab_0_6:notes">
            <a:extLst>
              <a:ext uri="{FF2B5EF4-FFF2-40B4-BE49-F238E27FC236}">
                <a16:creationId xmlns:a16="http://schemas.microsoft.com/office/drawing/2014/main" id="{12952018-A0F3-11F0-33B7-050A2DEE75A3}"/>
              </a:ext>
            </a:extLst>
          </p:cNvPr>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7" name="Google Shape;267;g2207cedb8ab_0_6:notes">
            <a:extLst>
              <a:ext uri="{FF2B5EF4-FFF2-40B4-BE49-F238E27FC236}">
                <a16:creationId xmlns:a16="http://schemas.microsoft.com/office/drawing/2014/main" id="{A0B5F152-C0E5-C173-862F-730061BCF3ED}"/>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8" name="Google Shape;268;g2207cedb8ab_0_6:notes">
            <a:extLst>
              <a:ext uri="{FF2B5EF4-FFF2-40B4-BE49-F238E27FC236}">
                <a16:creationId xmlns:a16="http://schemas.microsoft.com/office/drawing/2014/main" id="{0DAEF4D1-F4FF-608A-C5AC-C6C95D107CB4}"/>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8</a:t>
            </a:fld>
            <a:endParaRPr/>
          </a:p>
        </p:txBody>
      </p:sp>
    </p:spTree>
    <p:extLst>
      <p:ext uri="{BB962C8B-B14F-4D97-AF65-F5344CB8AC3E}">
        <p14:creationId xmlns:p14="http://schemas.microsoft.com/office/powerpoint/2010/main" val="2962707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2207cedb8ab_0_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g2207cedb8ab_0_18: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2" name="Google Shape;282;g2207cedb8ab_0_18: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9</a:t>
            </a:fld>
            <a:endParaRPr/>
          </a:p>
        </p:txBody>
      </p:sp>
    </p:spTree>
    <p:extLst>
      <p:ext uri="{BB962C8B-B14F-4D97-AF65-F5344CB8AC3E}">
        <p14:creationId xmlns:p14="http://schemas.microsoft.com/office/powerpoint/2010/main" val="15060515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2207cedb8ab_0_3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8" name="Google Shape;288;g2207cedb8ab_0_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g2207cedb8ab_0_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11</a:t>
            </a:fld>
            <a:endParaRPr/>
          </a:p>
        </p:txBody>
      </p:sp>
    </p:spTree>
    <p:extLst>
      <p:ext uri="{BB962C8B-B14F-4D97-AF65-F5344CB8AC3E}">
        <p14:creationId xmlns:p14="http://schemas.microsoft.com/office/powerpoint/2010/main" val="4245171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2207cedb8ab_0_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7" name="Google Shape;297;g2207cedb8ab_0_3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8" name="Google Shape;298;g2207cedb8ab_0_39: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pt-BR"/>
              <a:t>12</a:t>
            </a:fld>
            <a:endParaRPr/>
          </a:p>
        </p:txBody>
      </p:sp>
    </p:spTree>
    <p:extLst>
      <p:ext uri="{BB962C8B-B14F-4D97-AF65-F5344CB8AC3E}">
        <p14:creationId xmlns:p14="http://schemas.microsoft.com/office/powerpoint/2010/main" val="854748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ADD1C0-FB7B-984C-D7C3-8AB3FF10B38D}"/>
              </a:ext>
            </a:extLst>
          </p:cNvPr>
          <p:cNvSpPr>
            <a:spLocks noGrp="1"/>
          </p:cNvSpPr>
          <p:nvPr>
            <p:ph type="ctrTitle"/>
          </p:nvPr>
        </p:nvSpPr>
        <p:spPr>
          <a:xfrm>
            <a:off x="1143000" y="1122363"/>
            <a:ext cx="6858000" cy="2387600"/>
          </a:xfrm>
        </p:spPr>
        <p:txBody>
          <a:bodyPr anchor="b"/>
          <a:lstStyle>
            <a:lvl1pPr algn="ctr">
              <a:defRPr sz="4500"/>
            </a:lvl1pPr>
          </a:lstStyle>
          <a:p>
            <a:r>
              <a:rPr lang="pt-BR"/>
              <a:t>Clique para editar o título Mestre</a:t>
            </a:r>
          </a:p>
        </p:txBody>
      </p:sp>
      <p:sp>
        <p:nvSpPr>
          <p:cNvPr id="3" name="Subtítulo 2">
            <a:extLst>
              <a:ext uri="{FF2B5EF4-FFF2-40B4-BE49-F238E27FC236}">
                <a16:creationId xmlns:a16="http://schemas.microsoft.com/office/drawing/2014/main" id="{70AA7798-721F-59F3-C3C1-2CB5FC0B7C8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C01039CD-5368-AEA0-CE81-A61AD71258AD}"/>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7F90CA4E-C896-3F8E-BDEC-2449A35FA61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2116C6E8-C55D-62FD-26EB-989BEFC299F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736958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81DB2B-593D-FBF4-1A05-AEDABA0FF24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C54D7328-6A71-313D-CB0C-7F747F0C431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B2EE1E57-FF8D-BEC5-FC59-7D1E87FACCE1}"/>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F789AF4D-90EC-26D5-3614-A827F69111CC}"/>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F7617023-9D08-C32A-4E5E-BF4765813B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609328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40A5E422-664C-C6BF-DAE6-6EAFF01AB680}"/>
              </a:ext>
            </a:extLst>
          </p:cNvPr>
          <p:cNvSpPr>
            <a:spLocks noGrp="1"/>
          </p:cNvSpPr>
          <p:nvPr>
            <p:ph type="title" orient="vert"/>
          </p:nvPr>
        </p:nvSpPr>
        <p:spPr>
          <a:xfrm>
            <a:off x="6543675" y="365125"/>
            <a:ext cx="1971675"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168B6C5E-AAC2-3CF8-7435-5BAD9C1DC875}"/>
              </a:ext>
            </a:extLst>
          </p:cNvPr>
          <p:cNvSpPr>
            <a:spLocks noGrp="1"/>
          </p:cNvSpPr>
          <p:nvPr>
            <p:ph type="body" orient="vert" idx="1"/>
          </p:nvPr>
        </p:nvSpPr>
        <p:spPr>
          <a:xfrm>
            <a:off x="628650" y="365125"/>
            <a:ext cx="5800725"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D5E9DB5-B137-C7A5-ECCE-4F6C3362D9F3}"/>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72683D3B-B1F8-C5A9-F5CD-590E19A78789}"/>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B8EA0FBE-3EE4-54A4-6579-F7AE3A4BE9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527232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pt-BR" smtClean="0"/>
              <a:pPr/>
              <a:t>‹nº›</a:t>
            </a:fld>
            <a:endParaRPr lang="pt-BR"/>
          </a:p>
        </p:txBody>
      </p:sp>
    </p:spTree>
    <p:extLst>
      <p:ext uri="{BB962C8B-B14F-4D97-AF65-F5344CB8AC3E}">
        <p14:creationId xmlns:p14="http://schemas.microsoft.com/office/powerpoint/2010/main" val="945964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3F4762-7FD3-9713-F4B7-0DBF702BD884}"/>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2F3FDACF-E370-49DB-56D6-6E46F788136C}"/>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9031060-A6D4-D3CC-6C3B-9F1C377389BD}"/>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FDBBB64C-48C9-8A81-86D8-2D75C0F99794}"/>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129CD24F-077A-C654-46FE-F6E78BA20879}"/>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72929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1570D-4B62-AFAA-633C-AFA3C899E595}"/>
              </a:ext>
            </a:extLst>
          </p:cNvPr>
          <p:cNvSpPr>
            <a:spLocks noGrp="1"/>
          </p:cNvSpPr>
          <p:nvPr>
            <p:ph type="title"/>
          </p:nvPr>
        </p:nvSpPr>
        <p:spPr>
          <a:xfrm>
            <a:off x="623888" y="1709739"/>
            <a:ext cx="7886700" cy="2852737"/>
          </a:xfrm>
        </p:spPr>
        <p:txBody>
          <a:bodyPr anchor="b"/>
          <a:lstStyle>
            <a:lvl1pPr>
              <a:defRPr sz="4500"/>
            </a:lvl1pPr>
          </a:lstStyle>
          <a:p>
            <a:r>
              <a:rPr lang="pt-BR"/>
              <a:t>Clique para editar o título Mestre</a:t>
            </a:r>
          </a:p>
        </p:txBody>
      </p:sp>
      <p:sp>
        <p:nvSpPr>
          <p:cNvPr id="3" name="Espaço Reservado para Texto 2">
            <a:extLst>
              <a:ext uri="{FF2B5EF4-FFF2-40B4-BE49-F238E27FC236}">
                <a16:creationId xmlns:a16="http://schemas.microsoft.com/office/drawing/2014/main" id="{695D5460-CDDB-6A33-465A-9B87D64176F7}"/>
              </a:ext>
            </a:extLst>
          </p:cNvPr>
          <p:cNvSpPr>
            <a:spLocks noGrp="1"/>
          </p:cNvSpPr>
          <p:nvPr>
            <p:ph type="body" idx="1"/>
          </p:nvPr>
        </p:nvSpPr>
        <p:spPr>
          <a:xfrm>
            <a:off x="623888"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EB0CDA23-0618-BF61-C5A5-C6852898C48F}"/>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477E5AB4-D45B-7E8F-831E-DCCFD9FD5AFA}"/>
              </a:ext>
            </a:extLst>
          </p:cNvPr>
          <p:cNvSpPr>
            <a:spLocks noGrp="1"/>
          </p:cNvSpPr>
          <p:nvPr>
            <p:ph type="ftr" sz="quarter" idx="11"/>
          </p:nvPr>
        </p:nvSpPr>
        <p:spPr/>
        <p:txBody>
          <a:bodyPr/>
          <a:lstStyle/>
          <a:p>
            <a:endParaRPr lang="en-US"/>
          </a:p>
        </p:txBody>
      </p:sp>
      <p:sp>
        <p:nvSpPr>
          <p:cNvPr id="6" name="Espaço Reservado para Número de Slide 5">
            <a:extLst>
              <a:ext uri="{FF2B5EF4-FFF2-40B4-BE49-F238E27FC236}">
                <a16:creationId xmlns:a16="http://schemas.microsoft.com/office/drawing/2014/main" id="{7FE6161F-4006-FCFC-4010-FC1D6325E2C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610473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1E2D7-4A42-032A-7143-250B11ADEA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40A53360-1F81-30ED-2AE3-FA29881020E6}"/>
              </a:ext>
            </a:extLst>
          </p:cNvPr>
          <p:cNvSpPr>
            <a:spLocks noGrp="1"/>
          </p:cNvSpPr>
          <p:nvPr>
            <p:ph sz="half" idx="1"/>
          </p:nvPr>
        </p:nvSpPr>
        <p:spPr>
          <a:xfrm>
            <a:off x="6286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97051CA7-1A68-6778-E86E-9E4F4BAFE596}"/>
              </a:ext>
            </a:extLst>
          </p:cNvPr>
          <p:cNvSpPr>
            <a:spLocks noGrp="1"/>
          </p:cNvSpPr>
          <p:nvPr>
            <p:ph sz="half" idx="2"/>
          </p:nvPr>
        </p:nvSpPr>
        <p:spPr>
          <a:xfrm>
            <a:off x="4629150" y="1825625"/>
            <a:ext cx="38862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B2DA44A9-4114-8BE2-F68D-AF6DEE876440}"/>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Espaço Reservado para Rodapé 5">
            <a:extLst>
              <a:ext uri="{FF2B5EF4-FFF2-40B4-BE49-F238E27FC236}">
                <a16:creationId xmlns:a16="http://schemas.microsoft.com/office/drawing/2014/main" id="{933CB303-7EFE-009D-BBB5-2A5EDD847CD6}"/>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1AF56622-209D-4F41-D40C-D59B792626BF}"/>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414915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019F8C-6B6E-450F-CDD6-52CBCF112638}"/>
              </a:ext>
            </a:extLst>
          </p:cNvPr>
          <p:cNvSpPr>
            <a:spLocks noGrp="1"/>
          </p:cNvSpPr>
          <p:nvPr>
            <p:ph type="title"/>
          </p:nvPr>
        </p:nvSpPr>
        <p:spPr>
          <a:xfrm>
            <a:off x="629841" y="365126"/>
            <a:ext cx="78867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F751A29-0907-29AD-5166-D0469FC1F7B0}"/>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FCD75B14-0FE4-973C-C83C-59FFC2E4D0DD}"/>
              </a:ext>
            </a:extLst>
          </p:cNvPr>
          <p:cNvSpPr>
            <a:spLocks noGrp="1"/>
          </p:cNvSpPr>
          <p:nvPr>
            <p:ph sz="half" idx="2"/>
          </p:nvPr>
        </p:nvSpPr>
        <p:spPr>
          <a:xfrm>
            <a:off x="629842" y="2505075"/>
            <a:ext cx="3868340"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95D430CE-FCAA-F2C6-540E-8667ECF43BD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BEC09849-7EEC-8475-8F02-E21473C21380}"/>
              </a:ext>
            </a:extLst>
          </p:cNvPr>
          <p:cNvSpPr>
            <a:spLocks noGrp="1"/>
          </p:cNvSpPr>
          <p:nvPr>
            <p:ph sz="quarter" idx="4"/>
          </p:nvPr>
        </p:nvSpPr>
        <p:spPr>
          <a:xfrm>
            <a:off x="4629150" y="2505075"/>
            <a:ext cx="3887391"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CAB13E4D-87CE-037B-5938-84E65A2E089D}"/>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8" name="Espaço Reservado para Rodapé 7">
            <a:extLst>
              <a:ext uri="{FF2B5EF4-FFF2-40B4-BE49-F238E27FC236}">
                <a16:creationId xmlns:a16="http://schemas.microsoft.com/office/drawing/2014/main" id="{ED01D6F4-D49B-5D48-0D84-8CF2D9C728BF}"/>
              </a:ext>
            </a:extLst>
          </p:cNvPr>
          <p:cNvSpPr>
            <a:spLocks noGrp="1"/>
          </p:cNvSpPr>
          <p:nvPr>
            <p:ph type="ftr" sz="quarter" idx="11"/>
          </p:nvPr>
        </p:nvSpPr>
        <p:spPr/>
        <p:txBody>
          <a:bodyPr/>
          <a:lstStyle/>
          <a:p>
            <a:endParaRPr lang="en-US"/>
          </a:p>
        </p:txBody>
      </p:sp>
      <p:sp>
        <p:nvSpPr>
          <p:cNvPr id="9" name="Espaço Reservado para Número de Slide 8">
            <a:extLst>
              <a:ext uri="{FF2B5EF4-FFF2-40B4-BE49-F238E27FC236}">
                <a16:creationId xmlns:a16="http://schemas.microsoft.com/office/drawing/2014/main" id="{B8B87577-F1D7-1D40-E1B5-7067AAD261B1}"/>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796219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DF52BD-5354-3C07-BA3D-0A276E407C8B}"/>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485BB5C1-DB4C-5C9A-B8AA-E6E6D7B190AC}"/>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4" name="Espaço Reservado para Rodapé 3">
            <a:extLst>
              <a:ext uri="{FF2B5EF4-FFF2-40B4-BE49-F238E27FC236}">
                <a16:creationId xmlns:a16="http://schemas.microsoft.com/office/drawing/2014/main" id="{5E4733CC-DCEB-BF48-4697-FEA9DF6CF4FD}"/>
              </a:ext>
            </a:extLst>
          </p:cNvPr>
          <p:cNvSpPr>
            <a:spLocks noGrp="1"/>
          </p:cNvSpPr>
          <p:nvPr>
            <p:ph type="ftr" sz="quarter" idx="11"/>
          </p:nvPr>
        </p:nvSpPr>
        <p:spPr/>
        <p:txBody>
          <a:bodyPr/>
          <a:lstStyle/>
          <a:p>
            <a:endParaRPr lang="en-US"/>
          </a:p>
        </p:txBody>
      </p:sp>
      <p:sp>
        <p:nvSpPr>
          <p:cNvPr id="5" name="Espaço Reservado para Número de Slide 4">
            <a:extLst>
              <a:ext uri="{FF2B5EF4-FFF2-40B4-BE49-F238E27FC236}">
                <a16:creationId xmlns:a16="http://schemas.microsoft.com/office/drawing/2014/main" id="{7010ED88-DB97-8E57-0ACD-175976282CD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16618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C8B570ED-3815-8CD0-21AC-44874E64B30D}"/>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3" name="Espaço Reservado para Rodapé 2">
            <a:extLst>
              <a:ext uri="{FF2B5EF4-FFF2-40B4-BE49-F238E27FC236}">
                <a16:creationId xmlns:a16="http://schemas.microsoft.com/office/drawing/2014/main" id="{5A5A1F17-4BAB-9C3F-4E1F-E7421E89A02F}"/>
              </a:ext>
            </a:extLst>
          </p:cNvPr>
          <p:cNvSpPr>
            <a:spLocks noGrp="1"/>
          </p:cNvSpPr>
          <p:nvPr>
            <p:ph type="ftr" sz="quarter" idx="11"/>
          </p:nvPr>
        </p:nvSpPr>
        <p:spPr/>
        <p:txBody>
          <a:bodyPr/>
          <a:lstStyle/>
          <a:p>
            <a:endParaRPr lang="en-US"/>
          </a:p>
        </p:txBody>
      </p:sp>
      <p:sp>
        <p:nvSpPr>
          <p:cNvPr id="4" name="Espaço Reservado para Número de Slide 3">
            <a:extLst>
              <a:ext uri="{FF2B5EF4-FFF2-40B4-BE49-F238E27FC236}">
                <a16:creationId xmlns:a16="http://schemas.microsoft.com/office/drawing/2014/main" id="{452ECE29-0309-28BB-F1FE-1E6D0EC13B5C}"/>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58354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209A6-180F-22C7-1C9C-E7E55AEBAC2B}"/>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7DA9C40-9D7F-55B8-7BC0-DA184443FB4C}"/>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381B105-6173-DB8B-024F-27220C4A5EC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26CEF9A5-7A46-E33B-F1A9-F9F4A804B097}"/>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Espaço Reservado para Rodapé 5">
            <a:extLst>
              <a:ext uri="{FF2B5EF4-FFF2-40B4-BE49-F238E27FC236}">
                <a16:creationId xmlns:a16="http://schemas.microsoft.com/office/drawing/2014/main" id="{D1A2B3F4-A911-2E26-338B-55ED099A1431}"/>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3A1FB8D0-6CBC-14A1-252A-BB065178CED0}"/>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1944019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3822B6-365A-8367-BDF0-4E84D3B8A416}"/>
              </a:ext>
            </a:extLst>
          </p:cNvPr>
          <p:cNvSpPr>
            <a:spLocks noGrp="1"/>
          </p:cNvSpPr>
          <p:nvPr>
            <p:ph type="title"/>
          </p:nvPr>
        </p:nvSpPr>
        <p:spPr>
          <a:xfrm>
            <a:off x="629841" y="457200"/>
            <a:ext cx="2949178" cy="1600200"/>
          </a:xfrm>
        </p:spPr>
        <p:txBody>
          <a:bodyPr anchor="b"/>
          <a:lstStyle>
            <a:lvl1pPr>
              <a:defRPr sz="2400"/>
            </a:lvl1pPr>
          </a:lstStyle>
          <a:p>
            <a:r>
              <a:rPr lang="pt-BR"/>
              <a:t>Clique para editar o título Mestre</a:t>
            </a:r>
          </a:p>
        </p:txBody>
      </p:sp>
      <p:sp>
        <p:nvSpPr>
          <p:cNvPr id="3" name="Espaço Reservado para Imagem 2">
            <a:extLst>
              <a:ext uri="{FF2B5EF4-FFF2-40B4-BE49-F238E27FC236}">
                <a16:creationId xmlns:a16="http://schemas.microsoft.com/office/drawing/2014/main" id="{378CBA19-948E-8F04-8F68-A1F5932985F2}"/>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pt-BR"/>
          </a:p>
        </p:txBody>
      </p:sp>
      <p:sp>
        <p:nvSpPr>
          <p:cNvPr id="4" name="Espaço Reservado para Texto 3">
            <a:extLst>
              <a:ext uri="{FF2B5EF4-FFF2-40B4-BE49-F238E27FC236}">
                <a16:creationId xmlns:a16="http://schemas.microsoft.com/office/drawing/2014/main" id="{E5E98FA5-34E6-1610-EFAC-39A46DFDA46F}"/>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C66206-67C8-2C88-9408-F8B4D6D616EB}"/>
              </a:ext>
            </a:extLst>
          </p:cNvPr>
          <p:cNvSpPr>
            <a:spLocks noGrp="1"/>
          </p:cNvSpPr>
          <p:nvPr>
            <p:ph type="dt" sz="half" idx="10"/>
          </p:nvPr>
        </p:nvSpPr>
        <p:spPr/>
        <p:txBody>
          <a:bodyPr/>
          <a:lstStyle/>
          <a:p>
            <a:fld id="{5BCAD085-E8A6-8845-BD4E-CB4CCA059FC4}" type="datetimeFigureOut">
              <a:rPr lang="en-US" smtClean="0"/>
              <a:t>2/22/2025</a:t>
            </a:fld>
            <a:endParaRPr lang="en-US"/>
          </a:p>
        </p:txBody>
      </p:sp>
      <p:sp>
        <p:nvSpPr>
          <p:cNvPr id="6" name="Espaço Reservado para Rodapé 5">
            <a:extLst>
              <a:ext uri="{FF2B5EF4-FFF2-40B4-BE49-F238E27FC236}">
                <a16:creationId xmlns:a16="http://schemas.microsoft.com/office/drawing/2014/main" id="{D4419E5C-C233-CEA3-F0F4-152742D74CDE}"/>
              </a:ext>
            </a:extLst>
          </p:cNvPr>
          <p:cNvSpPr>
            <a:spLocks noGrp="1"/>
          </p:cNvSpPr>
          <p:nvPr>
            <p:ph type="ftr" sz="quarter" idx="11"/>
          </p:nvPr>
        </p:nvSpPr>
        <p:spPr/>
        <p:txBody>
          <a:bodyPr/>
          <a:lstStyle/>
          <a:p>
            <a:endParaRPr lang="en-US"/>
          </a:p>
        </p:txBody>
      </p:sp>
      <p:sp>
        <p:nvSpPr>
          <p:cNvPr id="7" name="Espaço Reservado para Número de Slide 6">
            <a:extLst>
              <a:ext uri="{FF2B5EF4-FFF2-40B4-BE49-F238E27FC236}">
                <a16:creationId xmlns:a16="http://schemas.microsoft.com/office/drawing/2014/main" id="{90DDA466-ACE0-E380-18F3-A63C6DDB873E}"/>
              </a:ext>
            </a:extLst>
          </p:cNvPr>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0553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D4066DBE-187E-2F1E-DB2B-2ED3F66E7A5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5AA36D7D-5866-7498-FBC1-EB082834BA9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2BB37B1-206B-AAD0-41FE-A572164014B5}"/>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2/22/2025</a:t>
            </a:fld>
            <a:endParaRPr lang="en-US"/>
          </a:p>
        </p:txBody>
      </p:sp>
      <p:sp>
        <p:nvSpPr>
          <p:cNvPr id="5" name="Espaço Reservado para Rodapé 4">
            <a:extLst>
              <a:ext uri="{FF2B5EF4-FFF2-40B4-BE49-F238E27FC236}">
                <a16:creationId xmlns:a16="http://schemas.microsoft.com/office/drawing/2014/main" id="{EF1E883A-3120-8D21-1482-822D100C9C2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Espaço Reservado para Número de Slide 5">
            <a:extLst>
              <a:ext uri="{FF2B5EF4-FFF2-40B4-BE49-F238E27FC236}">
                <a16:creationId xmlns:a16="http://schemas.microsoft.com/office/drawing/2014/main" id="{70361473-201E-8D9B-6490-3D5901CFD63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1918337601"/>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7"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pt-B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hc.unicamp.br/newsite_noticia_643_hc-apresenta-aghuse-para-representante-da-secretaria-de-estado-da-saude/"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hyperlink" Target="https://www.unimed.coop.br/site/web/centralrs/-/unimed-central-e-unimed-santa-catarina-visitam-hospital-de-cl%C3%ADnicas-para-conhecer-o-sistema-aghuse" TargetMode="External"/><Relationship Id="rId4" Type="http://schemas.openxmlformats.org/officeDocument/2006/relationships/hyperlink" Target="https://hc.unicamp.br/author/imprensafcm/"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48182" y="639143"/>
            <a:ext cx="8011938" cy="3200401"/>
          </a:xfrm>
        </p:spPr>
        <p:txBody>
          <a:bodyPr anchor="b">
            <a:normAutofit/>
          </a:bodyPr>
          <a:lstStyle/>
          <a:p>
            <a:r>
              <a:rPr lang="pt-BR" sz="5500" dirty="0"/>
              <a:t>Sistema Core </a:t>
            </a:r>
            <a:br>
              <a:rPr lang="pt-BR" sz="5500" dirty="0"/>
            </a:br>
            <a:r>
              <a:rPr lang="pt-BR" sz="5500" dirty="0"/>
              <a:t> Atendimento Hospitalar </a:t>
            </a:r>
            <a:br>
              <a:rPr lang="pt-BR" sz="5500" dirty="0"/>
            </a:br>
            <a:r>
              <a:rPr lang="pt-BR" sz="5500" dirty="0"/>
              <a:t>ALVF</a:t>
            </a:r>
            <a:br>
              <a:rPr lang="pt-BR" sz="5500" dirty="0"/>
            </a:br>
            <a:r>
              <a:rPr lang="pt-BR" sz="4400" dirty="0"/>
              <a:t>Associação </a:t>
            </a:r>
            <a:r>
              <a:rPr lang="pt-BR" sz="4400" dirty="0" err="1"/>
              <a:t>Lenoir</a:t>
            </a:r>
            <a:r>
              <a:rPr lang="pt-BR" sz="4400" dirty="0"/>
              <a:t> Vargas Ferreira</a:t>
            </a:r>
            <a:endParaRPr lang="pt-BR" sz="5500" dirty="0"/>
          </a:p>
        </p:txBody>
      </p:sp>
      <p:sp>
        <p:nvSpPr>
          <p:cNvPr id="3" name="Subtitle 2"/>
          <p:cNvSpPr>
            <a:spLocks noGrp="1"/>
          </p:cNvSpPr>
          <p:nvPr>
            <p:ph type="subTitle" idx="1"/>
          </p:nvPr>
        </p:nvSpPr>
        <p:spPr>
          <a:xfrm>
            <a:off x="541644" y="4814308"/>
            <a:ext cx="5349252" cy="1312657"/>
          </a:xfrm>
        </p:spPr>
        <p:txBody>
          <a:bodyPr anchor="t">
            <a:normAutofit/>
          </a:bodyPr>
          <a:lstStyle/>
          <a:p>
            <a:pPr algn="l"/>
            <a:r>
              <a:rPr lang="pt-BR" dirty="0"/>
              <a:t>Visão Geral</a:t>
            </a:r>
          </a:p>
          <a:p>
            <a:pPr algn="l"/>
            <a:r>
              <a:rPr lang="pt-BR" dirty="0"/>
              <a:t>Data: 04/02/2024</a:t>
            </a:r>
          </a:p>
          <a:p>
            <a:pPr algn="l"/>
            <a:r>
              <a:rPr lang="pt-BR" dirty="0"/>
              <a:t>Autor: Radamés Pereira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0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2A21D-7E0F-19C3-D887-4EE0936FF6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1B925-9D83-EA15-5180-A7ED22BC61E5}"/>
              </a:ext>
            </a:extLst>
          </p:cNvPr>
          <p:cNvSpPr>
            <a:spLocks noGrp="1"/>
          </p:cNvSpPr>
          <p:nvPr>
            <p:ph type="title"/>
          </p:nvPr>
        </p:nvSpPr>
        <p:spPr>
          <a:xfrm>
            <a:off x="104172" y="160327"/>
            <a:ext cx="8843058" cy="1193911"/>
          </a:xfrm>
        </p:spPr>
        <p:txBody>
          <a:bodyPr anchor="ctr">
            <a:normAutofit/>
          </a:bodyPr>
          <a:lstStyle/>
          <a:p>
            <a:pPr algn="ctr"/>
            <a:r>
              <a:rPr lang="pt-BR" sz="4800" dirty="0"/>
              <a:t>Valores e Condições Comerciais</a:t>
            </a:r>
            <a:br>
              <a:rPr lang="pt-BR" sz="4800" dirty="0"/>
            </a:br>
            <a:r>
              <a:rPr lang="pt-BR" sz="3200" dirty="0"/>
              <a:t>(Infraestrutura Computacional)</a:t>
            </a:r>
            <a:endParaRPr lang="pt-BR" sz="4800" dirty="0"/>
          </a:p>
        </p:txBody>
      </p:sp>
      <p:graphicFrame>
        <p:nvGraphicFramePr>
          <p:cNvPr id="6" name="Tabela 5">
            <a:extLst>
              <a:ext uri="{FF2B5EF4-FFF2-40B4-BE49-F238E27FC236}">
                <a16:creationId xmlns:a16="http://schemas.microsoft.com/office/drawing/2014/main" id="{B7A291EF-19AC-227A-C9FE-C52940C9A58D}"/>
              </a:ext>
            </a:extLst>
          </p:cNvPr>
          <p:cNvGraphicFramePr>
            <a:graphicFrameLocks noGrp="1"/>
          </p:cNvGraphicFramePr>
          <p:nvPr>
            <p:extLst>
              <p:ext uri="{D42A27DB-BD31-4B8C-83A1-F6EECF244321}">
                <p14:modId xmlns:p14="http://schemas.microsoft.com/office/powerpoint/2010/main" val="2811256113"/>
              </p:ext>
            </p:extLst>
          </p:nvPr>
        </p:nvGraphicFramePr>
        <p:xfrm>
          <a:off x="659757" y="1354238"/>
          <a:ext cx="7998106" cy="5081593"/>
        </p:xfrm>
        <a:graphic>
          <a:graphicData uri="http://schemas.openxmlformats.org/drawingml/2006/table">
            <a:tbl>
              <a:tblPr firstRow="1" bandRow="1">
                <a:tableStyleId>{5C22544A-7EE6-4342-B048-85BDC9FD1C3A}</a:tableStyleId>
              </a:tblPr>
              <a:tblGrid>
                <a:gridCol w="1539433">
                  <a:extLst>
                    <a:ext uri="{9D8B030D-6E8A-4147-A177-3AD203B41FA5}">
                      <a16:colId xmlns:a16="http://schemas.microsoft.com/office/drawing/2014/main" val="2135881087"/>
                    </a:ext>
                  </a:extLst>
                </a:gridCol>
                <a:gridCol w="2164466">
                  <a:extLst>
                    <a:ext uri="{9D8B030D-6E8A-4147-A177-3AD203B41FA5}">
                      <a16:colId xmlns:a16="http://schemas.microsoft.com/office/drawing/2014/main" val="2530009532"/>
                    </a:ext>
                  </a:extLst>
                </a:gridCol>
                <a:gridCol w="2210765">
                  <a:extLst>
                    <a:ext uri="{9D8B030D-6E8A-4147-A177-3AD203B41FA5}">
                      <a16:colId xmlns:a16="http://schemas.microsoft.com/office/drawing/2014/main" val="1906653301"/>
                    </a:ext>
                  </a:extLst>
                </a:gridCol>
                <a:gridCol w="2083442">
                  <a:extLst>
                    <a:ext uri="{9D8B030D-6E8A-4147-A177-3AD203B41FA5}">
                      <a16:colId xmlns:a16="http://schemas.microsoft.com/office/drawing/2014/main" val="3510159505"/>
                    </a:ext>
                  </a:extLst>
                </a:gridCol>
              </a:tblGrid>
              <a:tr h="582194">
                <a:tc>
                  <a:txBody>
                    <a:bodyPr/>
                    <a:lstStyle/>
                    <a:p>
                      <a:endParaRPr lang="pt-BR" sz="2000" dirty="0"/>
                    </a:p>
                  </a:txBody>
                  <a:tcPr/>
                </a:tc>
                <a:tc gridSpan="3">
                  <a:txBody>
                    <a:bodyPr/>
                    <a:lstStyle/>
                    <a:p>
                      <a:pPr algn="ctr"/>
                      <a:endParaRPr lang="pt-BR" sz="2000" dirty="0"/>
                    </a:p>
                    <a:p>
                      <a:pPr algn="ctr"/>
                      <a:r>
                        <a:rPr lang="pt-BR" sz="2000" dirty="0"/>
                        <a:t>TASY Oracle</a:t>
                      </a:r>
                    </a:p>
                  </a:txBody>
                  <a:tcPr/>
                </a:tc>
                <a:tc hMerge="1">
                  <a:txBody>
                    <a:bodyPr/>
                    <a:lstStyle/>
                    <a:p>
                      <a:endParaRPr lang="pt-BR" sz="1200" dirty="0"/>
                    </a:p>
                  </a:txBody>
                  <a:tcPr/>
                </a:tc>
                <a:tc hMerge="1">
                  <a:txBody>
                    <a:bodyPr/>
                    <a:lstStyle/>
                    <a:p>
                      <a:endParaRPr lang="pt-BR" sz="1200" dirty="0"/>
                    </a:p>
                  </a:txBody>
                  <a:tcPr/>
                </a:tc>
                <a:extLst>
                  <a:ext uri="{0D108BD9-81ED-4DB2-BD59-A6C34878D82A}">
                    <a16:rowId xmlns:a16="http://schemas.microsoft.com/office/drawing/2014/main" val="1303682747"/>
                  </a:ext>
                </a:extLst>
              </a:tr>
              <a:tr h="582194">
                <a:tc>
                  <a:txBody>
                    <a:bodyPr/>
                    <a:lstStyle/>
                    <a:p>
                      <a:r>
                        <a:rPr lang="pt-BR" sz="2000" b="1" dirty="0"/>
                        <a:t>Descrição</a:t>
                      </a:r>
                    </a:p>
                  </a:txBody>
                  <a:tcPr/>
                </a:tc>
                <a:tc>
                  <a:txBody>
                    <a:bodyPr/>
                    <a:lstStyle/>
                    <a:p>
                      <a:pPr algn="ctr"/>
                      <a:r>
                        <a:rPr lang="pt-BR" sz="2000" b="1" dirty="0" err="1"/>
                        <a:t>OnP</a:t>
                      </a:r>
                      <a:endParaRPr lang="pt-BR" sz="2000" b="1" dirty="0"/>
                    </a:p>
                  </a:txBody>
                  <a:tcPr/>
                </a:tc>
                <a:tc>
                  <a:txBody>
                    <a:bodyPr/>
                    <a:lstStyle/>
                    <a:p>
                      <a:pPr algn="ctr"/>
                      <a:r>
                        <a:rPr lang="pt-BR" sz="2000" b="1" dirty="0" err="1"/>
                        <a:t>OnP+Cloud</a:t>
                      </a:r>
                      <a:endParaRPr lang="pt-BR" sz="2000" b="1" dirty="0"/>
                    </a:p>
                  </a:txBody>
                  <a:tcPr/>
                </a:tc>
                <a:tc>
                  <a:txBody>
                    <a:bodyPr/>
                    <a:lstStyle/>
                    <a:p>
                      <a:pPr algn="ctr"/>
                      <a:r>
                        <a:rPr lang="pt-BR" sz="2000" b="1" dirty="0"/>
                        <a:t>Full Cloud</a:t>
                      </a:r>
                    </a:p>
                  </a:txBody>
                  <a:tcPr/>
                </a:tc>
                <a:extLst>
                  <a:ext uri="{0D108BD9-81ED-4DB2-BD59-A6C34878D82A}">
                    <a16:rowId xmlns:a16="http://schemas.microsoft.com/office/drawing/2014/main" val="4117667526"/>
                  </a:ext>
                </a:extLst>
              </a:tr>
              <a:tr h="667179">
                <a:tc>
                  <a:txBody>
                    <a:bodyPr/>
                    <a:lstStyle/>
                    <a:p>
                      <a:pPr algn="r"/>
                      <a:r>
                        <a:rPr lang="pt-BR" sz="1400" b="1" kern="1200" dirty="0">
                          <a:solidFill>
                            <a:schemeClr val="tx1"/>
                          </a:solidFill>
                          <a:latin typeface="+mn-lt"/>
                          <a:ea typeface="+mn-ea"/>
                          <a:cs typeface="+mn-cs"/>
                        </a:rPr>
                        <a:t>Implantação e demais:</a:t>
                      </a:r>
                      <a:endParaRPr lang="pt-BR" sz="12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R$ </a:t>
                      </a:r>
                      <a:r>
                        <a:rPr lang="pt-BR" sz="1400" b="1" kern="1200" dirty="0">
                          <a:solidFill>
                            <a:schemeClr val="dk1"/>
                          </a:solidFill>
                          <a:latin typeface="+mn-lt"/>
                          <a:ea typeface="+mn-ea"/>
                          <a:cs typeface="+mn-cs"/>
                        </a:rPr>
                        <a:t>3.117.391,92 (1º ano</a:t>
                      </a:r>
                      <a:r>
                        <a:rPr lang="pt-BR" sz="1400" b="1" dirty="0"/>
                        <a: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    R$ 411.767,64 </a:t>
                      </a:r>
                      <a:r>
                        <a:rPr lang="pt-BR" sz="1400" b="1" kern="1200" dirty="0">
                          <a:solidFill>
                            <a:schemeClr val="dk1"/>
                          </a:solidFill>
                          <a:latin typeface="+mn-lt"/>
                          <a:ea typeface="+mn-ea"/>
                          <a:cs typeface="+mn-cs"/>
                        </a:rPr>
                        <a:t>(2º ano</a:t>
                      </a:r>
                      <a:r>
                        <a:rPr lang="pt-BR" sz="1400" b="1" dirty="0"/>
                        <a:t>)</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R$ 2.556.947,53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    R$ 450.683,04 (2º ano)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R$ 396.051,63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R$ 415.854,21 (2º ano)</a:t>
                      </a:r>
                    </a:p>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dk1"/>
                        </a:solidFill>
                        <a:latin typeface="+mn-lt"/>
                        <a:ea typeface="+mn-ea"/>
                        <a:cs typeface="+mn-cs"/>
                      </a:endParaRPr>
                    </a:p>
                  </a:txBody>
                  <a:tcPr/>
                </a:tc>
                <a:extLst>
                  <a:ext uri="{0D108BD9-81ED-4DB2-BD59-A6C34878D82A}">
                    <a16:rowId xmlns:a16="http://schemas.microsoft.com/office/drawing/2014/main" val="2784250655"/>
                  </a:ext>
                </a:extLst>
              </a:tr>
              <a:tr h="667179">
                <a:tc>
                  <a:txBody>
                    <a:bodyPr/>
                    <a:lstStyle/>
                    <a:p>
                      <a:pPr marL="0" algn="r" defTabSz="685800" rtl="0" eaLnBrk="1" latinLnBrk="0" hangingPunct="1"/>
                      <a:r>
                        <a:rPr lang="pt-BR" sz="1400" b="1" kern="1200" dirty="0">
                          <a:solidFill>
                            <a:schemeClr val="accent3">
                              <a:lumMod val="75000"/>
                            </a:schemeClr>
                          </a:solidFill>
                          <a:latin typeface="+mn-lt"/>
                          <a:ea typeface="+mn-ea"/>
                          <a:cs typeface="+mn-cs"/>
                        </a:rPr>
                        <a:t>Mensalidade da Infraestrutura:</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R$ </a:t>
                      </a:r>
                      <a:r>
                        <a:rPr lang="pt-BR" sz="1400" b="1" kern="1200" dirty="0">
                          <a:solidFill>
                            <a:schemeClr val="dk1"/>
                          </a:solidFill>
                          <a:latin typeface="+mn-lt"/>
                          <a:ea typeface="+mn-ea"/>
                          <a:cs typeface="+mn-cs"/>
                        </a:rPr>
                        <a:t>259.782,66 (1º ano</a:t>
                      </a:r>
                      <a:r>
                        <a:rPr lang="pt-BR" sz="1400" b="1" dirty="0"/>
                        <a: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   R$ 34.313,97  </a:t>
                      </a:r>
                      <a:r>
                        <a:rPr lang="pt-BR" sz="1400" b="1" kern="1200" dirty="0">
                          <a:solidFill>
                            <a:schemeClr val="dk1"/>
                          </a:solidFill>
                          <a:latin typeface="+mn-lt"/>
                          <a:ea typeface="+mn-ea"/>
                          <a:cs typeface="+mn-cs"/>
                        </a:rPr>
                        <a:t>(2º ano</a:t>
                      </a:r>
                      <a:r>
                        <a:rPr lang="pt-BR" sz="1400" b="1" dirty="0"/>
                        <a:t>)</a:t>
                      </a:r>
                      <a:endParaRPr lang="pt-BR" sz="1400" b="1" kern="1200" dirty="0">
                        <a:solidFill>
                          <a:schemeClr val="accent3">
                            <a:lumMod val="75000"/>
                          </a:schemeClr>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R$ 213.078,96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   R$ 37.556,92 (2º ano)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R$ 33.004,30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R$ 34.654,52 (2º ano)</a:t>
                      </a:r>
                    </a:p>
                  </a:txBody>
                  <a:tcPr/>
                </a:tc>
                <a:extLst>
                  <a:ext uri="{0D108BD9-81ED-4DB2-BD59-A6C34878D82A}">
                    <a16:rowId xmlns:a16="http://schemas.microsoft.com/office/drawing/2014/main" val="1470867125"/>
                  </a:ext>
                </a:extLst>
              </a:tr>
              <a:tr h="892766">
                <a:tc>
                  <a:txBody>
                    <a:bodyPr/>
                    <a:lstStyle/>
                    <a:p>
                      <a:pPr marL="0" algn="r" defTabSz="685800" rtl="0" eaLnBrk="1" latinLnBrk="0" hangingPunct="1"/>
                      <a:r>
                        <a:rPr lang="pt-BR" sz="1400" b="1" kern="1200" dirty="0">
                          <a:solidFill>
                            <a:schemeClr val="accent3">
                              <a:lumMod val="75000"/>
                            </a:schemeClr>
                          </a:solidFill>
                          <a:latin typeface="+mn-lt"/>
                          <a:ea typeface="+mn-ea"/>
                          <a:cs typeface="+mn-cs"/>
                        </a:rPr>
                        <a:t>Mensalidade Serviços Gerenciados: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accent3">
                              <a:lumMod val="75000"/>
                            </a:schemeClr>
                          </a:solidFill>
                          <a:latin typeface="+mn-lt"/>
                          <a:ea typeface="+mn-ea"/>
                          <a:cs typeface="+mn-cs"/>
                        </a:rPr>
                        <a:t>R$ 0,00</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R$ 0,00</a:t>
                      </a:r>
                    </a:p>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dk1"/>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R$ 0,00</a:t>
                      </a:r>
                    </a:p>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dk1"/>
                        </a:solidFill>
                        <a:latin typeface="+mn-lt"/>
                        <a:ea typeface="+mn-ea"/>
                        <a:cs typeface="+mn-cs"/>
                      </a:endParaRPr>
                    </a:p>
                  </a:txBody>
                  <a:tcPr/>
                </a:tc>
                <a:extLst>
                  <a:ext uri="{0D108BD9-81ED-4DB2-BD59-A6C34878D82A}">
                    <a16:rowId xmlns:a16="http://schemas.microsoft.com/office/drawing/2014/main" val="3753639003"/>
                  </a:ext>
                </a:extLst>
              </a:tr>
              <a:tr h="775374">
                <a:tc>
                  <a:txBody>
                    <a:bodyPr/>
                    <a:lstStyle/>
                    <a:p>
                      <a:pPr algn="r"/>
                      <a:r>
                        <a:rPr lang="pt-BR" sz="1400" b="1" kern="1200" dirty="0">
                          <a:solidFill>
                            <a:schemeClr val="accent3">
                              <a:lumMod val="75000"/>
                            </a:schemeClr>
                          </a:solidFill>
                          <a:latin typeface="+mn-lt"/>
                          <a:ea typeface="+mn-ea"/>
                          <a:cs typeface="+mn-cs"/>
                        </a:rPr>
                        <a:t>Mensalidade Total:</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R$ </a:t>
                      </a:r>
                      <a:r>
                        <a:rPr lang="pt-BR" sz="1400" b="1" kern="1200" dirty="0">
                          <a:solidFill>
                            <a:schemeClr val="dk1"/>
                          </a:solidFill>
                          <a:latin typeface="+mn-lt"/>
                          <a:ea typeface="+mn-ea"/>
                          <a:cs typeface="+mn-cs"/>
                        </a:rPr>
                        <a:t>259.782,66 (1º ano</a:t>
                      </a:r>
                      <a:r>
                        <a:rPr lang="pt-BR" sz="1400" b="1" dirty="0"/>
                        <a: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  R$ 34.313,97  </a:t>
                      </a:r>
                      <a:r>
                        <a:rPr lang="pt-BR" sz="1400" b="1" kern="1200" dirty="0">
                          <a:solidFill>
                            <a:schemeClr val="dk1"/>
                          </a:solidFill>
                          <a:latin typeface="+mn-lt"/>
                          <a:ea typeface="+mn-ea"/>
                          <a:cs typeface="+mn-cs"/>
                        </a:rPr>
                        <a:t>(2º ano</a:t>
                      </a:r>
                      <a:r>
                        <a:rPr lang="pt-BR" sz="1400" b="1" dirty="0"/>
                        <a:t>)</a:t>
                      </a:r>
                      <a:endParaRPr lang="pt-BR" sz="1400" b="1" kern="1200" dirty="0">
                        <a:solidFill>
                          <a:schemeClr val="accent3">
                            <a:lumMod val="75000"/>
                          </a:schemeClr>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R$ 213.078,96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   R$ 37.556,92 (2º ano)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R$ 33.004,30 (1º ano)</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R$ 34.654,52 (2º ano)</a:t>
                      </a:r>
                    </a:p>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dk1"/>
                        </a:solidFill>
                        <a:latin typeface="+mn-lt"/>
                        <a:ea typeface="+mn-ea"/>
                        <a:cs typeface="+mn-cs"/>
                      </a:endParaRPr>
                    </a:p>
                  </a:txBody>
                  <a:tcPr/>
                </a:tc>
                <a:extLst>
                  <a:ext uri="{0D108BD9-81ED-4DB2-BD59-A6C34878D82A}">
                    <a16:rowId xmlns:a16="http://schemas.microsoft.com/office/drawing/2014/main" val="2304447189"/>
                  </a:ext>
                </a:extLst>
              </a:tr>
              <a:tr h="667179">
                <a:tc>
                  <a:txBody>
                    <a:bodyPr/>
                    <a:lstStyle/>
                    <a:p>
                      <a:pPr marL="0" indent="0" algn="r">
                        <a:buNone/>
                      </a:pPr>
                      <a:r>
                        <a:rPr lang="pt-BR" sz="1400" b="1" kern="1200" dirty="0">
                          <a:solidFill>
                            <a:schemeClr val="tx1"/>
                          </a:solidFill>
                          <a:latin typeface="+mn-lt"/>
                          <a:ea typeface="+mn-ea"/>
                          <a:cs typeface="+mn-cs"/>
                        </a:rPr>
                        <a:t>Valor Total em 60 meses/ 5 anos: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R$ 4.764.462,48</a:t>
                      </a:r>
                      <a:endParaRPr lang="pt-BR" sz="1400" b="1" kern="1200" dirty="0">
                        <a:solidFill>
                          <a:schemeClr val="tx1"/>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R$ 4.359.679,69</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R$ 2.059.468,47</a:t>
                      </a:r>
                    </a:p>
                  </a:txBody>
                  <a:tcPr/>
                </a:tc>
                <a:extLst>
                  <a:ext uri="{0D108BD9-81ED-4DB2-BD59-A6C34878D82A}">
                    <a16:rowId xmlns:a16="http://schemas.microsoft.com/office/drawing/2014/main" val="3218030701"/>
                  </a:ext>
                </a:extLst>
              </a:tr>
            </a:tbl>
          </a:graphicData>
        </a:graphic>
      </p:graphicFrame>
    </p:spTree>
    <p:extLst>
      <p:ext uri="{BB962C8B-B14F-4D97-AF65-F5344CB8AC3E}">
        <p14:creationId xmlns:p14="http://schemas.microsoft.com/office/powerpoint/2010/main" val="1498625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g2207cedb8ab_0_33"/>
          <p:cNvSpPr txBox="1">
            <a:spLocks noGrp="1"/>
          </p:cNvSpPr>
          <p:nvPr>
            <p:ph type="title"/>
          </p:nvPr>
        </p:nvSpPr>
        <p:spPr>
          <a:xfrm>
            <a:off x="192629" y="273984"/>
            <a:ext cx="8322721" cy="994275"/>
          </a:xfrm>
          <a:prstGeom prst="rect">
            <a:avLst/>
          </a:prstGeom>
          <a:noFill/>
          <a:ln>
            <a:noFill/>
          </a:ln>
        </p:spPr>
        <p:txBody>
          <a:bodyPr spcFirstLastPara="1" vert="horz" wrap="square" lIns="68569" tIns="34275" rIns="68569" bIns="34275" rtlCol="0" anchor="ctr" anchorCtr="0">
            <a:normAutofit/>
          </a:bodyPr>
          <a:lstStyle/>
          <a:p>
            <a:r>
              <a:rPr lang="pt-BR" dirty="0"/>
              <a:t>2 - MV</a:t>
            </a:r>
            <a:endParaRPr dirty="0"/>
          </a:p>
        </p:txBody>
      </p:sp>
      <p:sp>
        <p:nvSpPr>
          <p:cNvPr id="292" name="Google Shape;292;g2207cedb8ab_0_33"/>
          <p:cNvSpPr txBox="1">
            <a:spLocks noGrp="1"/>
          </p:cNvSpPr>
          <p:nvPr>
            <p:ph idx="1"/>
          </p:nvPr>
        </p:nvSpPr>
        <p:spPr>
          <a:xfrm>
            <a:off x="628650" y="2226469"/>
            <a:ext cx="7886700" cy="3263400"/>
          </a:xfrm>
          <a:prstGeom prst="rect">
            <a:avLst/>
          </a:prstGeom>
          <a:noFill/>
          <a:ln>
            <a:noFill/>
          </a:ln>
        </p:spPr>
        <p:txBody>
          <a:bodyPr spcFirstLastPara="1" vert="horz" wrap="square" lIns="68569" tIns="34275" rIns="68569" bIns="34275" rtlCol="0" anchor="t" anchorCtr="0">
            <a:normAutofit/>
          </a:bodyPr>
          <a:lstStyle/>
          <a:p>
            <a:pPr marL="0" indent="0">
              <a:buNone/>
            </a:pPr>
            <a:endParaRPr/>
          </a:p>
        </p:txBody>
      </p:sp>
      <p:pic>
        <p:nvPicPr>
          <p:cNvPr id="293" name="Google Shape;293;g2207cedb8ab_0_33"/>
          <p:cNvPicPr preferRelativeResize="0"/>
          <p:nvPr/>
        </p:nvPicPr>
        <p:blipFill rotWithShape="1">
          <a:blip r:embed="rId3">
            <a:alphaModFix/>
          </a:blip>
          <a:srcRect/>
          <a:stretch/>
        </p:blipFill>
        <p:spPr>
          <a:xfrm>
            <a:off x="192629" y="2226470"/>
            <a:ext cx="5650706" cy="2957513"/>
          </a:xfrm>
          <a:prstGeom prst="rect">
            <a:avLst/>
          </a:prstGeom>
          <a:noFill/>
          <a:ln>
            <a:noFill/>
          </a:ln>
        </p:spPr>
      </p:pic>
      <p:pic>
        <p:nvPicPr>
          <p:cNvPr id="294" name="Google Shape;294;g2207cedb8ab_0_33"/>
          <p:cNvPicPr preferRelativeResize="0"/>
          <p:nvPr/>
        </p:nvPicPr>
        <p:blipFill rotWithShape="1">
          <a:blip r:embed="rId4">
            <a:alphaModFix/>
          </a:blip>
          <a:srcRect/>
          <a:stretch/>
        </p:blipFill>
        <p:spPr>
          <a:xfrm>
            <a:off x="5929312" y="3103376"/>
            <a:ext cx="3214688" cy="2300288"/>
          </a:xfrm>
          <a:prstGeom prst="rect">
            <a:avLst/>
          </a:prstGeom>
          <a:noFill/>
          <a:ln>
            <a:noFill/>
          </a:ln>
        </p:spPr>
      </p:pic>
    </p:spTree>
    <p:extLst>
      <p:ext uri="{BB962C8B-B14F-4D97-AF65-F5344CB8AC3E}">
        <p14:creationId xmlns:p14="http://schemas.microsoft.com/office/powerpoint/2010/main" val="700174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g2207cedb8ab_0_39"/>
          <p:cNvSpPr txBox="1">
            <a:spLocks noGrp="1"/>
          </p:cNvSpPr>
          <p:nvPr>
            <p:ph type="title"/>
          </p:nvPr>
        </p:nvSpPr>
        <p:spPr>
          <a:xfrm>
            <a:off x="628650" y="136820"/>
            <a:ext cx="7886700" cy="994275"/>
          </a:xfrm>
          <a:prstGeom prst="rect">
            <a:avLst/>
          </a:prstGeom>
          <a:noFill/>
          <a:ln>
            <a:noFill/>
          </a:ln>
        </p:spPr>
        <p:txBody>
          <a:bodyPr spcFirstLastPara="1" vert="horz" wrap="square" lIns="68569" tIns="34275" rIns="68569" bIns="34275" rtlCol="0" anchor="ctr" anchorCtr="0">
            <a:normAutofit/>
          </a:bodyPr>
          <a:lstStyle/>
          <a:p>
            <a:pPr>
              <a:buSzPts val="1100"/>
            </a:pPr>
            <a:r>
              <a:rPr lang="pt-BR" dirty="0"/>
              <a:t>MV</a:t>
            </a:r>
            <a:endParaRPr dirty="0"/>
          </a:p>
        </p:txBody>
      </p:sp>
      <p:pic>
        <p:nvPicPr>
          <p:cNvPr id="301" name="Google Shape;301;g2207cedb8ab_0_39"/>
          <p:cNvPicPr preferRelativeResize="0"/>
          <p:nvPr/>
        </p:nvPicPr>
        <p:blipFill rotWithShape="1">
          <a:blip r:embed="rId3">
            <a:alphaModFix/>
          </a:blip>
          <a:srcRect/>
          <a:stretch/>
        </p:blipFill>
        <p:spPr>
          <a:xfrm>
            <a:off x="628650" y="1131095"/>
            <a:ext cx="7886700" cy="3969545"/>
          </a:xfrm>
          <a:prstGeom prst="rect">
            <a:avLst/>
          </a:prstGeom>
          <a:noFill/>
          <a:ln>
            <a:noFill/>
          </a:ln>
        </p:spPr>
      </p:pic>
      <p:sp>
        <p:nvSpPr>
          <p:cNvPr id="302" name="Google Shape;302;g2207cedb8ab_0_39"/>
          <p:cNvSpPr txBox="1"/>
          <p:nvPr/>
        </p:nvSpPr>
        <p:spPr>
          <a:xfrm>
            <a:off x="2405393" y="5100638"/>
            <a:ext cx="4047075" cy="722700"/>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Obs: Não apresenta licença e manutenção do sistema de gerenciamento de banco de dados.</a:t>
            </a:r>
            <a:endParaRPr sz="1425" b="1">
              <a:solidFill>
                <a:srgbClr val="FF0000"/>
              </a:solidFill>
            </a:endParaRPr>
          </a:p>
        </p:txBody>
      </p:sp>
    </p:spTree>
    <p:extLst>
      <p:ext uri="{BB962C8B-B14F-4D97-AF65-F5344CB8AC3E}">
        <p14:creationId xmlns:p14="http://schemas.microsoft.com/office/powerpoint/2010/main" val="160052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a:extLst>
            <a:ext uri="{FF2B5EF4-FFF2-40B4-BE49-F238E27FC236}">
              <a16:creationId xmlns:a16="http://schemas.microsoft.com/office/drawing/2014/main" id="{0B63A8FA-8FE4-D3C0-1DC4-AD2B5A944E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DC0EA7A-FCC9-AA75-F20F-BCF249AFEB11}"/>
              </a:ext>
            </a:extLst>
          </p:cNvPr>
          <p:cNvSpPr>
            <a:spLocks noGrp="1"/>
          </p:cNvSpPr>
          <p:nvPr>
            <p:ph type="title"/>
          </p:nvPr>
        </p:nvSpPr>
        <p:spPr>
          <a:xfrm>
            <a:off x="353028" y="755628"/>
            <a:ext cx="8437943" cy="499430"/>
          </a:xfrm>
        </p:spPr>
        <p:txBody>
          <a:bodyPr anchor="ctr">
            <a:noAutofit/>
          </a:bodyPr>
          <a:lstStyle/>
          <a:p>
            <a:pPr algn="ctr"/>
            <a:r>
              <a:rPr lang="pt-BR" sz="3200" b="1" dirty="0"/>
              <a:t>Valores, Parcelamentos e Prazos  MV</a:t>
            </a:r>
          </a:p>
        </p:txBody>
      </p:sp>
      <p:graphicFrame>
        <p:nvGraphicFramePr>
          <p:cNvPr id="7" name="Tabela 6">
            <a:extLst>
              <a:ext uri="{FF2B5EF4-FFF2-40B4-BE49-F238E27FC236}">
                <a16:creationId xmlns:a16="http://schemas.microsoft.com/office/drawing/2014/main" id="{EFFDDA87-57F8-9B41-6670-3E04B4D6F086}"/>
              </a:ext>
            </a:extLst>
          </p:cNvPr>
          <p:cNvGraphicFramePr>
            <a:graphicFrameLocks noGrp="1"/>
          </p:cNvGraphicFramePr>
          <p:nvPr>
            <p:extLst>
              <p:ext uri="{D42A27DB-BD31-4B8C-83A1-F6EECF244321}">
                <p14:modId xmlns:p14="http://schemas.microsoft.com/office/powerpoint/2010/main" val="545996032"/>
              </p:ext>
            </p:extLst>
          </p:nvPr>
        </p:nvGraphicFramePr>
        <p:xfrm>
          <a:off x="353028" y="1721769"/>
          <a:ext cx="8437944" cy="3414461"/>
        </p:xfrm>
        <a:graphic>
          <a:graphicData uri="http://schemas.openxmlformats.org/drawingml/2006/table">
            <a:tbl>
              <a:tblPr firstRow="1" bandRow="1">
                <a:tableStyleId>{5C22544A-7EE6-4342-B048-85BDC9FD1C3A}</a:tableStyleId>
              </a:tblPr>
              <a:tblGrid>
                <a:gridCol w="4195823">
                  <a:extLst>
                    <a:ext uri="{9D8B030D-6E8A-4147-A177-3AD203B41FA5}">
                      <a16:colId xmlns:a16="http://schemas.microsoft.com/office/drawing/2014/main" val="2135881087"/>
                    </a:ext>
                  </a:extLst>
                </a:gridCol>
                <a:gridCol w="4242121">
                  <a:extLst>
                    <a:ext uri="{9D8B030D-6E8A-4147-A177-3AD203B41FA5}">
                      <a16:colId xmlns:a16="http://schemas.microsoft.com/office/drawing/2014/main" val="2530009532"/>
                    </a:ext>
                  </a:extLst>
                </a:gridCol>
              </a:tblGrid>
              <a:tr h="611742">
                <a:tc>
                  <a:txBody>
                    <a:bodyPr/>
                    <a:lstStyle/>
                    <a:p>
                      <a:r>
                        <a:rPr lang="pt-BR" sz="1600" dirty="0"/>
                        <a:t>Descrição</a:t>
                      </a:r>
                    </a:p>
                  </a:txBody>
                  <a:tcPr/>
                </a:tc>
                <a:tc>
                  <a:txBody>
                    <a:bodyPr/>
                    <a:lstStyle/>
                    <a:p>
                      <a:r>
                        <a:rPr lang="pt-BR" sz="1600" dirty="0"/>
                        <a:t>Valor</a:t>
                      </a:r>
                    </a:p>
                  </a:txBody>
                  <a:tcPr/>
                </a:tc>
                <a:extLst>
                  <a:ext uri="{0D108BD9-81ED-4DB2-BD59-A6C34878D82A}">
                    <a16:rowId xmlns:a16="http://schemas.microsoft.com/office/drawing/2014/main" val="4117667526"/>
                  </a:ext>
                </a:extLst>
              </a:tr>
              <a:tr h="530177">
                <a:tc>
                  <a:txBody>
                    <a:bodyPr/>
                    <a:lstStyle/>
                    <a:p>
                      <a:pPr algn="r"/>
                      <a:r>
                        <a:rPr lang="pt-BR" sz="1800" b="1" kern="1200" dirty="0">
                          <a:solidFill>
                            <a:schemeClr val="tx1"/>
                          </a:solidFill>
                          <a:latin typeface="+mn-lt"/>
                          <a:ea typeface="+mn-ea"/>
                          <a:cs typeface="+mn-cs"/>
                        </a:rPr>
                        <a:t>Implantação:</a:t>
                      </a:r>
                      <a:endParaRPr lang="pt-BR" sz="16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10 meses</a:t>
                      </a:r>
                    </a:p>
                  </a:txBody>
                  <a:tcPr/>
                </a:tc>
                <a:extLst>
                  <a:ext uri="{0D108BD9-81ED-4DB2-BD59-A6C34878D82A}">
                    <a16:rowId xmlns:a16="http://schemas.microsoft.com/office/drawing/2014/main" val="1052471548"/>
                  </a:ext>
                </a:extLst>
              </a:tr>
              <a:tr h="496191">
                <a:tc>
                  <a:txBody>
                    <a:bodyPr/>
                    <a:lstStyle/>
                    <a:p>
                      <a:pPr marL="0" algn="r" defTabSz="685800" rtl="0" eaLnBrk="1" latinLnBrk="0" hangingPunct="1"/>
                      <a:r>
                        <a:rPr lang="pt-BR" sz="1800" b="1" kern="1200" dirty="0">
                          <a:solidFill>
                            <a:schemeClr val="tx1"/>
                          </a:solidFill>
                          <a:latin typeface="+mn-lt"/>
                          <a:ea typeface="+mn-ea"/>
                          <a:cs typeface="+mn-cs"/>
                        </a:rPr>
                        <a:t>Mensalidade na Implantação: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R$ 197.191,44</a:t>
                      </a: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1800" b="1" kern="1200" dirty="0">
                          <a:solidFill>
                            <a:schemeClr val="tx1"/>
                          </a:solidFill>
                          <a:latin typeface="+mn-lt"/>
                          <a:ea typeface="+mn-ea"/>
                          <a:cs typeface="+mn-cs"/>
                        </a:rPr>
                        <a:t>Total: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R$ 1.128.314,40</a:t>
                      </a:r>
                    </a:p>
                  </a:txBody>
                  <a:tcPr/>
                </a:tc>
                <a:extLst>
                  <a:ext uri="{0D108BD9-81ED-4DB2-BD59-A6C34878D82A}">
                    <a16:rowId xmlns:a16="http://schemas.microsoft.com/office/drawing/2014/main" val="3753639003"/>
                  </a:ext>
                </a:extLst>
              </a:tr>
              <a:tr h="496191">
                <a:tc>
                  <a:txBody>
                    <a:bodyPr/>
                    <a:lstStyle/>
                    <a:p>
                      <a:pPr algn="r"/>
                      <a:r>
                        <a:rPr lang="pt-BR" sz="1800" b="1" kern="1200" dirty="0">
                          <a:solidFill>
                            <a:schemeClr val="tx1"/>
                          </a:solidFill>
                          <a:latin typeface="+mn-lt"/>
                          <a:ea typeface="+mn-ea"/>
                          <a:cs typeface="+mn-cs"/>
                        </a:rPr>
                        <a:t>Valor da manutenção mês: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R$ 53.340,00</a:t>
                      </a:r>
                    </a:p>
                    <a:p>
                      <a:pPr algn="r"/>
                      <a:endParaRPr lang="pt-BR" sz="1800" b="1" kern="1200" dirty="0">
                        <a:solidFill>
                          <a:schemeClr val="tx1"/>
                        </a:solidFill>
                        <a:latin typeface="+mn-lt"/>
                        <a:ea typeface="+mn-ea"/>
                        <a:cs typeface="+mn-cs"/>
                      </a:endParaRPr>
                    </a:p>
                  </a:txBody>
                  <a:tcPr/>
                </a:tc>
                <a:extLst>
                  <a:ext uri="{0D108BD9-81ED-4DB2-BD59-A6C34878D82A}">
                    <a16:rowId xmlns:a16="http://schemas.microsoft.com/office/drawing/2014/main" val="2304447189"/>
                  </a:ext>
                </a:extLst>
              </a:tr>
              <a:tr h="496191">
                <a:tc>
                  <a:txBody>
                    <a:bodyPr/>
                    <a:lstStyle/>
                    <a:p>
                      <a:pPr algn="r"/>
                      <a:r>
                        <a:rPr lang="pt-BR" sz="1800" b="1" kern="1200" dirty="0">
                          <a:solidFill>
                            <a:schemeClr val="tx1"/>
                          </a:solidFill>
                          <a:latin typeface="+mn-lt"/>
                          <a:ea typeface="+mn-ea"/>
                          <a:cs typeface="+mn-cs"/>
                        </a:rPr>
                        <a:t>Total de Investimento de manutenção a cada 2 anos: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R$ 2.123.760,00</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 (com licenças)</a:t>
                      </a:r>
                    </a:p>
                  </a:txBody>
                  <a:tcPr/>
                </a:tc>
                <a:extLst>
                  <a:ext uri="{0D108BD9-81ED-4DB2-BD59-A6C34878D82A}">
                    <a16:rowId xmlns:a16="http://schemas.microsoft.com/office/drawing/2014/main" val="3110679299"/>
                  </a:ext>
                </a:extLst>
              </a:tr>
            </a:tbl>
          </a:graphicData>
        </a:graphic>
      </p:graphicFrame>
    </p:spTree>
    <p:extLst>
      <p:ext uri="{BB962C8B-B14F-4D97-AF65-F5344CB8AC3E}">
        <p14:creationId xmlns:p14="http://schemas.microsoft.com/office/powerpoint/2010/main" val="2578688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9EB2E-0BA8-5B5B-3E18-532C08EB19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6FBFB-FFC0-91D9-5E19-F844AD8CEB85}"/>
              </a:ext>
            </a:extLst>
          </p:cNvPr>
          <p:cNvSpPr>
            <a:spLocks noGrp="1"/>
          </p:cNvSpPr>
          <p:nvPr>
            <p:ph type="title"/>
          </p:nvPr>
        </p:nvSpPr>
        <p:spPr>
          <a:xfrm>
            <a:off x="104172" y="160327"/>
            <a:ext cx="8843058" cy="1193911"/>
          </a:xfrm>
        </p:spPr>
        <p:txBody>
          <a:bodyPr anchor="ctr">
            <a:normAutofit/>
          </a:bodyPr>
          <a:lstStyle/>
          <a:p>
            <a:pPr algn="ctr"/>
            <a:r>
              <a:rPr lang="pt-BR" sz="4800" dirty="0"/>
              <a:t>Valores e Condições Comerciais</a:t>
            </a:r>
            <a:br>
              <a:rPr lang="pt-BR" sz="4800" dirty="0"/>
            </a:br>
            <a:r>
              <a:rPr lang="pt-BR" sz="3200" dirty="0"/>
              <a:t>(Infraestrutura Computacional)</a:t>
            </a:r>
            <a:endParaRPr lang="pt-BR" sz="4800" dirty="0"/>
          </a:p>
        </p:txBody>
      </p:sp>
      <p:graphicFrame>
        <p:nvGraphicFramePr>
          <p:cNvPr id="6" name="Tabela 5">
            <a:extLst>
              <a:ext uri="{FF2B5EF4-FFF2-40B4-BE49-F238E27FC236}">
                <a16:creationId xmlns:a16="http://schemas.microsoft.com/office/drawing/2014/main" id="{0C0CA374-DEBC-18AC-5DE2-ACACB2F501F5}"/>
              </a:ext>
            </a:extLst>
          </p:cNvPr>
          <p:cNvGraphicFramePr>
            <a:graphicFrameLocks noGrp="1"/>
          </p:cNvGraphicFramePr>
          <p:nvPr>
            <p:extLst>
              <p:ext uri="{D42A27DB-BD31-4B8C-83A1-F6EECF244321}">
                <p14:modId xmlns:p14="http://schemas.microsoft.com/office/powerpoint/2010/main" val="1306272505"/>
              </p:ext>
            </p:extLst>
          </p:nvPr>
        </p:nvGraphicFramePr>
        <p:xfrm>
          <a:off x="2720050" y="1460502"/>
          <a:ext cx="3703899" cy="5017252"/>
        </p:xfrm>
        <a:graphic>
          <a:graphicData uri="http://schemas.openxmlformats.org/drawingml/2006/table">
            <a:tbl>
              <a:tblPr firstRow="1" bandRow="1">
                <a:tableStyleId>{5C22544A-7EE6-4342-B048-85BDC9FD1C3A}</a:tableStyleId>
              </a:tblPr>
              <a:tblGrid>
                <a:gridCol w="1539433">
                  <a:extLst>
                    <a:ext uri="{9D8B030D-6E8A-4147-A177-3AD203B41FA5}">
                      <a16:colId xmlns:a16="http://schemas.microsoft.com/office/drawing/2014/main" val="2135881087"/>
                    </a:ext>
                  </a:extLst>
                </a:gridCol>
                <a:gridCol w="2164466">
                  <a:extLst>
                    <a:ext uri="{9D8B030D-6E8A-4147-A177-3AD203B41FA5}">
                      <a16:colId xmlns:a16="http://schemas.microsoft.com/office/drawing/2014/main" val="2530009532"/>
                    </a:ext>
                  </a:extLst>
                </a:gridCol>
              </a:tblGrid>
              <a:tr h="582194">
                <a:tc>
                  <a:txBody>
                    <a:bodyPr/>
                    <a:lstStyle/>
                    <a:p>
                      <a:endParaRPr lang="pt-BR" sz="2000" dirty="0"/>
                    </a:p>
                  </a:txBody>
                  <a:tcPr/>
                </a:tc>
                <a:tc>
                  <a:txBody>
                    <a:bodyPr/>
                    <a:lstStyle/>
                    <a:p>
                      <a:pPr algn="ctr"/>
                      <a:endParaRPr lang="pt-BR" sz="2000" dirty="0"/>
                    </a:p>
                    <a:p>
                      <a:pPr algn="ctr"/>
                      <a:r>
                        <a:rPr lang="pt-BR" sz="2000" dirty="0"/>
                        <a:t>MV</a:t>
                      </a:r>
                    </a:p>
                  </a:txBody>
                  <a:tcPr/>
                </a:tc>
                <a:extLst>
                  <a:ext uri="{0D108BD9-81ED-4DB2-BD59-A6C34878D82A}">
                    <a16:rowId xmlns:a16="http://schemas.microsoft.com/office/drawing/2014/main" val="1303682747"/>
                  </a:ext>
                </a:extLst>
              </a:tr>
              <a:tr h="582194">
                <a:tc>
                  <a:txBody>
                    <a:bodyPr/>
                    <a:lstStyle/>
                    <a:p>
                      <a:r>
                        <a:rPr lang="pt-BR" sz="2000" b="1" dirty="0"/>
                        <a:t>Descrição</a:t>
                      </a:r>
                    </a:p>
                  </a:txBody>
                  <a:tcPr/>
                </a:tc>
                <a:tc>
                  <a:txBody>
                    <a:bodyPr/>
                    <a:lstStyle/>
                    <a:p>
                      <a:pPr algn="ctr"/>
                      <a:r>
                        <a:rPr lang="pt-BR" sz="2000" b="1" dirty="0"/>
                        <a:t>Valor</a:t>
                      </a:r>
                    </a:p>
                  </a:txBody>
                  <a:tcPr/>
                </a:tc>
                <a:extLst>
                  <a:ext uri="{0D108BD9-81ED-4DB2-BD59-A6C34878D82A}">
                    <a16:rowId xmlns:a16="http://schemas.microsoft.com/office/drawing/2014/main" val="4117667526"/>
                  </a:ext>
                </a:extLst>
              </a:tr>
              <a:tr h="667179">
                <a:tc>
                  <a:txBody>
                    <a:bodyPr/>
                    <a:lstStyle/>
                    <a:p>
                      <a:pPr algn="r"/>
                      <a:r>
                        <a:rPr lang="pt-BR" sz="1400" b="1" kern="1200" dirty="0">
                          <a:solidFill>
                            <a:schemeClr val="tx1"/>
                          </a:solidFill>
                          <a:latin typeface="+mn-lt"/>
                          <a:ea typeface="+mn-ea"/>
                          <a:cs typeface="+mn-cs"/>
                        </a:rPr>
                        <a:t>Implantação e demais:</a:t>
                      </a:r>
                      <a:endParaRPr lang="pt-BR" sz="12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p>
                  </a:txBody>
                  <a:tcPr/>
                </a:tc>
                <a:extLst>
                  <a:ext uri="{0D108BD9-81ED-4DB2-BD59-A6C34878D82A}">
                    <a16:rowId xmlns:a16="http://schemas.microsoft.com/office/drawing/2014/main" val="2784250655"/>
                  </a:ext>
                </a:extLst>
              </a:tr>
              <a:tr h="667179">
                <a:tc>
                  <a:txBody>
                    <a:bodyPr/>
                    <a:lstStyle/>
                    <a:p>
                      <a:pPr marL="0" algn="r" defTabSz="685800" rtl="0" eaLnBrk="1" latinLnBrk="0" hangingPunct="1"/>
                      <a:r>
                        <a:rPr lang="pt-BR" sz="1400" b="1" kern="1200" dirty="0">
                          <a:solidFill>
                            <a:schemeClr val="accent3">
                              <a:lumMod val="75000"/>
                            </a:schemeClr>
                          </a:solidFill>
                          <a:latin typeface="+mn-lt"/>
                          <a:ea typeface="+mn-ea"/>
                          <a:cs typeface="+mn-cs"/>
                        </a:rPr>
                        <a:t>Mensalidade da Infraestrutura:</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endParaRPr lang="pt-BR" sz="14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1470867125"/>
                  </a:ext>
                </a:extLst>
              </a:tr>
              <a:tr h="892766">
                <a:tc>
                  <a:txBody>
                    <a:bodyPr/>
                    <a:lstStyle/>
                    <a:p>
                      <a:pPr marL="0" algn="r" defTabSz="685800" rtl="0" eaLnBrk="1" latinLnBrk="0" hangingPunct="1"/>
                      <a:r>
                        <a:rPr lang="pt-BR" sz="1400" b="1" kern="1200" dirty="0">
                          <a:solidFill>
                            <a:schemeClr val="accent3">
                              <a:lumMod val="75000"/>
                            </a:schemeClr>
                          </a:solidFill>
                          <a:latin typeface="+mn-lt"/>
                          <a:ea typeface="+mn-ea"/>
                          <a:cs typeface="+mn-cs"/>
                        </a:rPr>
                        <a:t>Mensalidade Serviços Gerenciados: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endParaRPr lang="pt-BR" sz="14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3753639003"/>
                  </a:ext>
                </a:extLst>
              </a:tr>
              <a:tr h="775374">
                <a:tc>
                  <a:txBody>
                    <a:bodyPr/>
                    <a:lstStyle/>
                    <a:p>
                      <a:pPr algn="r"/>
                      <a:r>
                        <a:rPr lang="pt-BR" sz="1400" b="1" kern="1200" dirty="0">
                          <a:solidFill>
                            <a:schemeClr val="accent3">
                              <a:lumMod val="75000"/>
                            </a:schemeClr>
                          </a:solidFill>
                          <a:latin typeface="+mn-lt"/>
                          <a:ea typeface="+mn-ea"/>
                          <a:cs typeface="+mn-cs"/>
                        </a:rPr>
                        <a:t>Mensalidade Total:</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endParaRPr lang="pt-BR" sz="14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2304447189"/>
                  </a:ext>
                </a:extLst>
              </a:tr>
              <a:tr h="667179">
                <a:tc>
                  <a:txBody>
                    <a:bodyPr/>
                    <a:lstStyle/>
                    <a:p>
                      <a:pPr marL="0" indent="0" algn="r">
                        <a:buNone/>
                      </a:pPr>
                      <a:r>
                        <a:rPr lang="pt-BR" sz="1400" b="1" kern="1200" dirty="0">
                          <a:solidFill>
                            <a:schemeClr val="tx1"/>
                          </a:solidFill>
                          <a:latin typeface="+mn-lt"/>
                          <a:ea typeface="+mn-ea"/>
                          <a:cs typeface="+mn-cs"/>
                        </a:rPr>
                        <a:t>Valor Total em 60 meses/ 5 anos: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dirty="0"/>
                        <a:t>Não informado</a:t>
                      </a:r>
                      <a:endParaRPr lang="pt-BR" sz="1400" b="1" kern="1200" dirty="0">
                        <a:solidFill>
                          <a:schemeClr val="tx1"/>
                        </a:solidFill>
                        <a:latin typeface="+mn-lt"/>
                        <a:ea typeface="+mn-ea"/>
                        <a:cs typeface="+mn-cs"/>
                      </a:endParaRPr>
                    </a:p>
                  </a:txBody>
                  <a:tcPr/>
                </a:tc>
                <a:extLst>
                  <a:ext uri="{0D108BD9-81ED-4DB2-BD59-A6C34878D82A}">
                    <a16:rowId xmlns:a16="http://schemas.microsoft.com/office/drawing/2014/main" val="3218030701"/>
                  </a:ext>
                </a:extLst>
              </a:tr>
            </a:tbl>
          </a:graphicData>
        </a:graphic>
      </p:graphicFrame>
    </p:spTree>
    <p:extLst>
      <p:ext uri="{BB962C8B-B14F-4D97-AF65-F5344CB8AC3E}">
        <p14:creationId xmlns:p14="http://schemas.microsoft.com/office/powerpoint/2010/main" val="284854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E68C0C75-76D4-533C-9BEE-7F6FB88B3383}"/>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AE988C1-949A-9D3E-DFC7-210F3EB05AFD}"/>
              </a:ext>
            </a:extLst>
          </p:cNvPr>
          <p:cNvSpPr txBox="1"/>
          <p:nvPr/>
        </p:nvSpPr>
        <p:spPr>
          <a:xfrm>
            <a:off x="196770" y="1008993"/>
            <a:ext cx="8773609" cy="3542045"/>
          </a:xfrm>
          <a:prstGeom prst="rect">
            <a:avLst/>
          </a:prstGeom>
        </p:spPr>
        <p:txBody>
          <a:bodyPr spcFirstLastPara="1" vert="horz" lIns="91440" tIns="45720" rIns="91440" bIns="45720" rtlCol="0" anchor="b" anchorCtr="0">
            <a:normAutofit/>
          </a:bodyPr>
          <a:lstStyle/>
          <a:p>
            <a:pPr algn="ctr">
              <a:lnSpc>
                <a:spcPct val="90000"/>
              </a:lnSpc>
              <a:spcBef>
                <a:spcPct val="0"/>
              </a:spcBef>
              <a:spcAft>
                <a:spcPts val="600"/>
              </a:spcAft>
              <a:buSzPts val="5400"/>
            </a:pPr>
            <a:r>
              <a:rPr lang="en-US" sz="7200" kern="1200" dirty="0">
                <a:solidFill>
                  <a:schemeClr val="tx1"/>
                </a:solidFill>
                <a:latin typeface="+mj-lt"/>
                <a:ea typeface="+mj-ea"/>
                <a:cs typeface="+mj-cs"/>
              </a:rPr>
              <a:t>Open Source/Sistema </a:t>
            </a:r>
            <a:r>
              <a:rPr lang="en-US" sz="7200" kern="1200" dirty="0" err="1">
                <a:solidFill>
                  <a:schemeClr val="tx1"/>
                </a:solidFill>
                <a:latin typeface="+mj-lt"/>
                <a:ea typeface="+mj-ea"/>
                <a:cs typeface="+mj-cs"/>
              </a:rPr>
              <a:t>Aberto</a:t>
            </a:r>
            <a:endParaRPr lang="en-US" sz="7200" kern="1200" dirty="0">
              <a:solidFill>
                <a:schemeClr val="tx1"/>
              </a:solidFill>
              <a:latin typeface="+mj-lt"/>
              <a:ea typeface="+mj-ea"/>
              <a:cs typeface="+mj-cs"/>
            </a:endParaRPr>
          </a:p>
        </p:txBody>
      </p:sp>
    </p:spTree>
    <p:extLst>
      <p:ext uri="{BB962C8B-B14F-4D97-AF65-F5344CB8AC3E}">
        <p14:creationId xmlns:p14="http://schemas.microsoft.com/office/powerpoint/2010/main" val="2103421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12516" y="367689"/>
            <a:ext cx="8623140" cy="1618489"/>
          </a:xfrm>
        </p:spPr>
        <p:txBody>
          <a:bodyPr anchor="ctr">
            <a:normAutofit fontScale="90000"/>
          </a:bodyPr>
          <a:lstStyle/>
          <a:p>
            <a:r>
              <a:rPr lang="pt-BR" sz="6300" dirty="0" err="1"/>
              <a:t>AGHUse</a:t>
            </a:r>
            <a:r>
              <a:rPr lang="pt-BR" sz="6300" dirty="0"/>
              <a:t> – Sistema do HCPA</a:t>
            </a:r>
          </a:p>
        </p:txBody>
      </p:sp>
      <p:sp>
        <p:nvSpPr>
          <p:cNvPr id="3" name="Content Placeholder 2"/>
          <p:cNvSpPr>
            <a:spLocks noGrp="1"/>
          </p:cNvSpPr>
          <p:nvPr>
            <p:ph idx="1"/>
          </p:nvPr>
        </p:nvSpPr>
        <p:spPr>
          <a:xfrm>
            <a:off x="312516" y="1638380"/>
            <a:ext cx="8623140" cy="4727696"/>
          </a:xfrm>
        </p:spPr>
        <p:txBody>
          <a:bodyPr anchor="t">
            <a:normAutofit/>
          </a:bodyPr>
          <a:lstStyle/>
          <a:p>
            <a:pPr marL="0" indent="0">
              <a:buNone/>
            </a:pPr>
            <a:r>
              <a:rPr lang="pt-BR" sz="3500" dirty="0"/>
              <a:t>• Software para gestão hospitalar, utilizado por grandes instituições no Brasil.</a:t>
            </a:r>
          </a:p>
          <a:p>
            <a:pPr marL="0" indent="0">
              <a:buNone/>
            </a:pPr>
            <a:r>
              <a:rPr lang="pt-BR" sz="3500" dirty="0"/>
              <a:t>• Módulos assistenciais: Prontuário, Internação, Cirurgias, Exames, Emergência, etc.</a:t>
            </a:r>
          </a:p>
          <a:p>
            <a:pPr marL="0" indent="0">
              <a:buNone/>
            </a:pPr>
            <a:r>
              <a:rPr lang="pt-BR" sz="3500" dirty="0"/>
              <a:t>• Módulos administrativos: Faturamento, Custos, Compras, Estoque, Manutenção.</a:t>
            </a:r>
          </a:p>
          <a:p>
            <a:pPr marL="0" indent="0">
              <a:buNone/>
            </a:pPr>
            <a:r>
              <a:rPr lang="pt-BR" sz="3500" dirty="0"/>
              <a:t>• Interoperabilidade com sistemas de certificação digital e gestão.</a:t>
            </a:r>
          </a:p>
          <a:p>
            <a:endParaRPr dirty="0"/>
          </a:p>
        </p:txBody>
      </p:sp>
    </p:spTree>
    <p:extLst>
      <p:ext uri="{BB962C8B-B14F-4D97-AF65-F5344CB8AC3E}">
        <p14:creationId xmlns:p14="http://schemas.microsoft.com/office/powerpoint/2010/main" val="171471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74562" y="241350"/>
            <a:ext cx="8194876" cy="1618489"/>
          </a:xfrm>
        </p:spPr>
        <p:txBody>
          <a:bodyPr anchor="ctr">
            <a:normAutofit/>
          </a:bodyPr>
          <a:lstStyle/>
          <a:p>
            <a:r>
              <a:rPr lang="pt-BR" sz="5400" dirty="0"/>
              <a:t>Valores, Prazos e Condições</a:t>
            </a:r>
          </a:p>
        </p:txBody>
      </p:sp>
      <p:sp>
        <p:nvSpPr>
          <p:cNvPr id="3" name="Content Placeholder 2"/>
          <p:cNvSpPr>
            <a:spLocks noGrp="1"/>
          </p:cNvSpPr>
          <p:nvPr>
            <p:ph idx="1"/>
          </p:nvPr>
        </p:nvSpPr>
        <p:spPr>
          <a:xfrm>
            <a:off x="474562" y="1666755"/>
            <a:ext cx="8194876" cy="4103110"/>
          </a:xfrm>
        </p:spPr>
        <p:txBody>
          <a:bodyPr anchor="t">
            <a:normAutofit/>
          </a:bodyPr>
          <a:lstStyle/>
          <a:p>
            <a:pPr marL="0" indent="0">
              <a:buNone/>
            </a:pPr>
            <a:r>
              <a:rPr lang="pt-BR" sz="4000" dirty="0"/>
              <a:t>• Vigência do contrato: 18 meses, com possibilidade de prorrogação.</a:t>
            </a:r>
          </a:p>
          <a:p>
            <a:pPr marL="0" indent="0">
              <a:buNone/>
            </a:pPr>
            <a:endParaRPr lang="pt-BR" sz="4000" dirty="0"/>
          </a:p>
          <a:p>
            <a:pPr marL="0" indent="0">
              <a:buNone/>
            </a:pPr>
            <a:r>
              <a:rPr lang="pt-BR" sz="4000" dirty="0"/>
              <a:t>• Atendimento remoto e presencial conforme necessidade.</a:t>
            </a:r>
          </a:p>
          <a:p>
            <a:endParaRPr dirty="0"/>
          </a:p>
        </p:txBody>
      </p:sp>
    </p:spTree>
    <p:extLst>
      <p:ext uri="{BB962C8B-B14F-4D97-AF65-F5344CB8AC3E}">
        <p14:creationId xmlns:p14="http://schemas.microsoft.com/office/powerpoint/2010/main" val="1780494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3621" y="278891"/>
            <a:ext cx="8866208" cy="1618489"/>
          </a:xfrm>
        </p:spPr>
        <p:txBody>
          <a:bodyPr anchor="ctr">
            <a:normAutofit/>
          </a:bodyPr>
          <a:lstStyle/>
          <a:p>
            <a:r>
              <a:rPr lang="pt-BR" sz="5400" dirty="0"/>
              <a:t>Proposta Comercial - </a:t>
            </a:r>
            <a:r>
              <a:rPr lang="pt-BR" sz="5400" dirty="0" err="1"/>
              <a:t>AGHUse</a:t>
            </a:r>
            <a:endParaRPr lang="pt-BR" sz="5400" dirty="0"/>
          </a:p>
        </p:txBody>
      </p:sp>
      <p:sp>
        <p:nvSpPr>
          <p:cNvPr id="3" name="Content Placeholder 2"/>
          <p:cNvSpPr>
            <a:spLocks noGrp="1"/>
          </p:cNvSpPr>
          <p:nvPr>
            <p:ph idx="1"/>
          </p:nvPr>
        </p:nvSpPr>
        <p:spPr>
          <a:xfrm>
            <a:off x="173621" y="1620457"/>
            <a:ext cx="8796757" cy="4958652"/>
          </a:xfrm>
        </p:spPr>
        <p:txBody>
          <a:bodyPr anchor="t">
            <a:normAutofit fontScale="92500" lnSpcReduction="20000"/>
          </a:bodyPr>
          <a:lstStyle/>
          <a:p>
            <a:pPr marL="0" indent="0">
              <a:buNone/>
            </a:pPr>
            <a:r>
              <a:rPr lang="pt-BR" sz="4000" dirty="0"/>
              <a:t>• Implantação do Sistema </a:t>
            </a:r>
            <a:r>
              <a:rPr lang="pt-BR" sz="4000" dirty="0" err="1"/>
              <a:t>AGHUse</a:t>
            </a:r>
            <a:r>
              <a:rPr lang="pt-BR" sz="4000" dirty="0"/>
              <a:t> em </a:t>
            </a:r>
            <a:r>
              <a:rPr lang="pt-BR" sz="4000" b="1" dirty="0"/>
              <a:t>2 hospitais e 1 clínica </a:t>
            </a:r>
            <a:r>
              <a:rPr lang="pt-BR" sz="4000" dirty="0"/>
              <a:t>de especialidades da ALVF.</a:t>
            </a:r>
          </a:p>
          <a:p>
            <a:pPr marL="0" indent="0">
              <a:buNone/>
            </a:pPr>
            <a:endParaRPr lang="pt-BR" sz="4000" dirty="0"/>
          </a:p>
          <a:p>
            <a:pPr marL="0" indent="0">
              <a:buNone/>
            </a:pPr>
            <a:r>
              <a:rPr lang="pt-BR" sz="4000" dirty="0"/>
              <a:t>• Prestação de serviços remotos para configuração, treinamento e operação assistida.</a:t>
            </a:r>
          </a:p>
          <a:p>
            <a:pPr marL="0" indent="0">
              <a:buNone/>
            </a:pPr>
            <a:endParaRPr lang="pt-BR" sz="4000" dirty="0"/>
          </a:p>
          <a:p>
            <a:pPr marL="0" indent="0">
              <a:buNone/>
            </a:pPr>
            <a:r>
              <a:rPr lang="pt-BR" sz="4000" dirty="0"/>
              <a:t>• Garantir um ambiente seguro, funcional e eficiente para a ALVF.</a:t>
            </a:r>
          </a:p>
        </p:txBody>
      </p:sp>
    </p:spTree>
    <p:extLst>
      <p:ext uri="{BB962C8B-B14F-4D97-AF65-F5344CB8AC3E}">
        <p14:creationId xmlns:p14="http://schemas.microsoft.com/office/powerpoint/2010/main" val="4042395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85196" y="228057"/>
            <a:ext cx="8727310" cy="1618489"/>
          </a:xfrm>
        </p:spPr>
        <p:txBody>
          <a:bodyPr anchor="ctr">
            <a:normAutofit/>
          </a:bodyPr>
          <a:lstStyle/>
          <a:p>
            <a:r>
              <a:rPr lang="pt-BR" sz="5400" dirty="0"/>
              <a:t>Atividades e Serviços</a:t>
            </a:r>
          </a:p>
        </p:txBody>
      </p:sp>
      <p:sp>
        <p:nvSpPr>
          <p:cNvPr id="3" name="Content Placeholder 2"/>
          <p:cNvSpPr>
            <a:spLocks noGrp="1"/>
          </p:cNvSpPr>
          <p:nvPr>
            <p:ph idx="1"/>
          </p:nvPr>
        </p:nvSpPr>
        <p:spPr>
          <a:xfrm>
            <a:off x="185196" y="1569271"/>
            <a:ext cx="8773608" cy="5047379"/>
          </a:xfrm>
        </p:spPr>
        <p:txBody>
          <a:bodyPr anchor="t">
            <a:normAutofit lnSpcReduction="10000"/>
          </a:bodyPr>
          <a:lstStyle/>
          <a:p>
            <a:pPr marL="0" indent="0">
              <a:buNone/>
            </a:pPr>
            <a:r>
              <a:rPr lang="pt-BR" sz="3700" dirty="0"/>
              <a:t>• Workshop de instalação e configuração do sistema.</a:t>
            </a:r>
          </a:p>
          <a:p>
            <a:pPr marL="0" indent="0">
              <a:buNone/>
            </a:pPr>
            <a:r>
              <a:rPr lang="pt-BR" sz="3700" dirty="0"/>
              <a:t>• Treinamento para equipe técnica da ALVF.</a:t>
            </a:r>
          </a:p>
          <a:p>
            <a:pPr marL="0" indent="0">
              <a:buNone/>
            </a:pPr>
            <a:r>
              <a:rPr lang="pt-BR" sz="3700" dirty="0"/>
              <a:t>• Consultoria técnica e suporte remoto.</a:t>
            </a:r>
          </a:p>
          <a:p>
            <a:pPr marL="0" indent="0">
              <a:buNone/>
            </a:pPr>
            <a:r>
              <a:rPr lang="pt-BR" sz="3700" dirty="0"/>
              <a:t>• Configuração dos ambientes de Teste, Homologação e Produção.</a:t>
            </a:r>
          </a:p>
          <a:p>
            <a:pPr marL="0" indent="0">
              <a:buNone/>
            </a:pPr>
            <a:r>
              <a:rPr lang="pt-BR" sz="3700" dirty="0"/>
              <a:t>• Operação assistida durante o período de implantação.</a:t>
            </a:r>
          </a:p>
        </p:txBody>
      </p:sp>
    </p:spTree>
    <p:extLst>
      <p:ext uri="{BB962C8B-B14F-4D97-AF65-F5344CB8AC3E}">
        <p14:creationId xmlns:p14="http://schemas.microsoft.com/office/powerpoint/2010/main" val="653017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249D9F-2AD5-BA45-F189-A612826D8A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323A119-BD3B-10BB-EEB4-634B54234E61}"/>
              </a:ext>
            </a:extLst>
          </p:cNvPr>
          <p:cNvSpPr>
            <a:spLocks noGrp="1"/>
          </p:cNvSpPr>
          <p:nvPr>
            <p:ph type="title"/>
          </p:nvPr>
        </p:nvSpPr>
        <p:spPr>
          <a:xfrm>
            <a:off x="481330" y="634965"/>
            <a:ext cx="6056111" cy="1618489"/>
          </a:xfrm>
        </p:spPr>
        <p:txBody>
          <a:bodyPr anchor="ctr">
            <a:normAutofit/>
          </a:bodyPr>
          <a:lstStyle/>
          <a:p>
            <a:r>
              <a:rPr lang="pt-BR" sz="6300" dirty="0"/>
              <a:t>Introdução</a:t>
            </a:r>
          </a:p>
        </p:txBody>
      </p:sp>
      <p:sp>
        <p:nvSpPr>
          <p:cNvPr id="3" name="Espaço Reservado para Conteúdo 2">
            <a:extLst>
              <a:ext uri="{FF2B5EF4-FFF2-40B4-BE49-F238E27FC236}">
                <a16:creationId xmlns:a16="http://schemas.microsoft.com/office/drawing/2014/main" id="{7D9A5385-5D2B-7364-759F-892641961619}"/>
              </a:ext>
            </a:extLst>
          </p:cNvPr>
          <p:cNvSpPr>
            <a:spLocks noGrp="1"/>
          </p:cNvSpPr>
          <p:nvPr>
            <p:ph idx="1"/>
          </p:nvPr>
        </p:nvSpPr>
        <p:spPr>
          <a:xfrm>
            <a:off x="481330" y="2002421"/>
            <a:ext cx="8178790" cy="4220614"/>
          </a:xfrm>
        </p:spPr>
        <p:txBody>
          <a:bodyPr anchor="t">
            <a:normAutofit/>
          </a:bodyPr>
          <a:lstStyle/>
          <a:p>
            <a:pPr algn="just">
              <a:buFontTx/>
              <a:buChar char="-"/>
            </a:pPr>
            <a:r>
              <a:rPr lang="pt-BR" sz="2400" b="1" dirty="0"/>
              <a:t>Importância do Sistema Core no Hospital:</a:t>
            </a:r>
          </a:p>
          <a:p>
            <a:pPr marL="0" indent="0" algn="just">
              <a:buNone/>
            </a:pPr>
            <a:endParaRPr lang="pt-BR" sz="2400" dirty="0"/>
          </a:p>
          <a:p>
            <a:pPr marL="0" lvl="1" indent="0" algn="just">
              <a:buNone/>
            </a:pPr>
            <a:r>
              <a:rPr lang="pt-BR" sz="2400" dirty="0"/>
              <a:t>Os sistemas centralizam informações, </a:t>
            </a:r>
            <a:r>
              <a:rPr lang="pt-BR" sz="2400" b="1" dirty="0"/>
              <a:t>otimizam a gestão de recursos, de leitos, insumos e prontuários eletrônicos</a:t>
            </a:r>
            <a:r>
              <a:rPr lang="pt-BR" sz="2400" dirty="0"/>
              <a:t>, garantem a </a:t>
            </a:r>
            <a:r>
              <a:rPr lang="pt-BR" sz="2400" b="1" dirty="0"/>
              <a:t>segurança de dados e conformidade com a LGPD</a:t>
            </a:r>
            <a:r>
              <a:rPr lang="pt-BR" sz="2400" dirty="0"/>
              <a:t>, comunicação com outras unidades de saúde, agilizando </a:t>
            </a:r>
            <a:r>
              <a:rPr lang="pt-BR" sz="2400" b="1" dirty="0"/>
              <a:t>diagnósticos e atendimentos</a:t>
            </a:r>
            <a:r>
              <a:rPr lang="pt-BR" sz="2400" dirty="0"/>
              <a:t>. </a:t>
            </a:r>
          </a:p>
        </p:txBody>
      </p:sp>
    </p:spTree>
    <p:extLst>
      <p:ext uri="{BB962C8B-B14F-4D97-AF65-F5344CB8AC3E}">
        <p14:creationId xmlns:p14="http://schemas.microsoft.com/office/powerpoint/2010/main" val="8554815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53028" y="241350"/>
            <a:ext cx="8437943" cy="950842"/>
          </a:xfrm>
        </p:spPr>
        <p:txBody>
          <a:bodyPr anchor="ctr">
            <a:normAutofit/>
          </a:bodyPr>
          <a:lstStyle/>
          <a:p>
            <a:pPr algn="ctr"/>
            <a:r>
              <a:rPr lang="pt-BR" sz="4400" b="1" dirty="0"/>
              <a:t>Valores, Parcelamentos e Prazos</a:t>
            </a:r>
          </a:p>
        </p:txBody>
      </p:sp>
      <p:sp>
        <p:nvSpPr>
          <p:cNvPr id="3" name="Content Placeholder 2"/>
          <p:cNvSpPr>
            <a:spLocks noGrp="1"/>
          </p:cNvSpPr>
          <p:nvPr>
            <p:ph idx="1"/>
          </p:nvPr>
        </p:nvSpPr>
        <p:spPr>
          <a:xfrm>
            <a:off x="234725" y="5497975"/>
            <a:ext cx="8674550" cy="1118674"/>
          </a:xfrm>
        </p:spPr>
        <p:txBody>
          <a:bodyPr anchor="t">
            <a:normAutofit/>
          </a:bodyPr>
          <a:lstStyle/>
          <a:p>
            <a:pPr marL="0" indent="0" algn="just">
              <a:buNone/>
            </a:pPr>
            <a:r>
              <a:rPr lang="pt-BR" sz="2000" dirty="0"/>
              <a:t>• Pagamento mensal com prazo de 30 dias após emissão da fatura.</a:t>
            </a:r>
          </a:p>
          <a:p>
            <a:pPr marL="0" indent="0" algn="just">
              <a:buNone/>
            </a:pPr>
            <a:r>
              <a:rPr lang="pt-BR" sz="2000" dirty="0"/>
              <a:t>• </a:t>
            </a:r>
            <a:r>
              <a:rPr lang="pt-BR" sz="2000" b="1" dirty="0"/>
              <a:t>Reajuste</a:t>
            </a:r>
            <a:r>
              <a:rPr lang="pt-BR" sz="2000" dirty="0"/>
              <a:t> anual pelo </a:t>
            </a:r>
            <a:r>
              <a:rPr lang="pt-BR" sz="2000" b="1" dirty="0"/>
              <a:t>IPCA</a:t>
            </a:r>
            <a:r>
              <a:rPr lang="pt-BR" sz="2000" dirty="0"/>
              <a:t> e ajustes contratuais conforme legislação vigente.</a:t>
            </a:r>
          </a:p>
        </p:txBody>
      </p:sp>
      <p:graphicFrame>
        <p:nvGraphicFramePr>
          <p:cNvPr id="5" name="Tabela 4">
            <a:extLst>
              <a:ext uri="{FF2B5EF4-FFF2-40B4-BE49-F238E27FC236}">
                <a16:creationId xmlns:a16="http://schemas.microsoft.com/office/drawing/2014/main" id="{58D654CE-69F3-82A3-D81C-972B63942657}"/>
              </a:ext>
            </a:extLst>
          </p:cNvPr>
          <p:cNvGraphicFramePr>
            <a:graphicFrameLocks noGrp="1"/>
          </p:cNvGraphicFramePr>
          <p:nvPr>
            <p:extLst>
              <p:ext uri="{D42A27DB-BD31-4B8C-83A1-F6EECF244321}">
                <p14:modId xmlns:p14="http://schemas.microsoft.com/office/powerpoint/2010/main" val="2215698842"/>
              </p:ext>
            </p:extLst>
          </p:nvPr>
        </p:nvGraphicFramePr>
        <p:xfrm>
          <a:off x="353028" y="1033583"/>
          <a:ext cx="8437944" cy="5084492"/>
        </p:xfrm>
        <a:graphic>
          <a:graphicData uri="http://schemas.openxmlformats.org/drawingml/2006/table">
            <a:tbl>
              <a:tblPr firstRow="1" bandRow="1">
                <a:tableStyleId>{5C22544A-7EE6-4342-B048-85BDC9FD1C3A}</a:tableStyleId>
              </a:tblPr>
              <a:tblGrid>
                <a:gridCol w="4230547">
                  <a:extLst>
                    <a:ext uri="{9D8B030D-6E8A-4147-A177-3AD203B41FA5}">
                      <a16:colId xmlns:a16="http://schemas.microsoft.com/office/drawing/2014/main" val="2135881087"/>
                    </a:ext>
                  </a:extLst>
                </a:gridCol>
                <a:gridCol w="4207397">
                  <a:extLst>
                    <a:ext uri="{9D8B030D-6E8A-4147-A177-3AD203B41FA5}">
                      <a16:colId xmlns:a16="http://schemas.microsoft.com/office/drawing/2014/main" val="2530009532"/>
                    </a:ext>
                  </a:extLst>
                </a:gridCol>
              </a:tblGrid>
              <a:tr h="611742">
                <a:tc>
                  <a:txBody>
                    <a:bodyPr/>
                    <a:lstStyle/>
                    <a:p>
                      <a:endParaRPr lang="pt-BR" sz="2000" dirty="0"/>
                    </a:p>
                  </a:txBody>
                  <a:tcPr/>
                </a:tc>
                <a:tc>
                  <a:txBody>
                    <a:bodyPr/>
                    <a:lstStyle/>
                    <a:p>
                      <a:r>
                        <a:rPr lang="pt-BR" sz="2000" b="1" dirty="0" err="1"/>
                        <a:t>AGHUse</a:t>
                      </a:r>
                      <a:endParaRPr lang="pt-BR" sz="2000" dirty="0"/>
                    </a:p>
                  </a:txBody>
                  <a:tcPr/>
                </a:tc>
                <a:extLst>
                  <a:ext uri="{0D108BD9-81ED-4DB2-BD59-A6C34878D82A}">
                    <a16:rowId xmlns:a16="http://schemas.microsoft.com/office/drawing/2014/main" val="3183102835"/>
                  </a:ext>
                </a:extLst>
              </a:tr>
              <a:tr h="611742">
                <a:tc>
                  <a:txBody>
                    <a:bodyPr/>
                    <a:lstStyle/>
                    <a:p>
                      <a:r>
                        <a:rPr lang="pt-BR" sz="2000" dirty="0"/>
                        <a:t>Descrição</a:t>
                      </a:r>
                    </a:p>
                  </a:txBody>
                  <a:tcPr/>
                </a:tc>
                <a:tc>
                  <a:txBody>
                    <a:bodyPr/>
                    <a:lstStyle/>
                    <a:p>
                      <a:r>
                        <a:rPr lang="pt-BR" sz="2000" dirty="0"/>
                        <a:t>Valor</a:t>
                      </a:r>
                    </a:p>
                  </a:txBody>
                  <a:tcPr/>
                </a:tc>
                <a:extLst>
                  <a:ext uri="{0D108BD9-81ED-4DB2-BD59-A6C34878D82A}">
                    <a16:rowId xmlns:a16="http://schemas.microsoft.com/office/drawing/2014/main" val="4117667526"/>
                  </a:ext>
                </a:extLst>
              </a:tr>
              <a:tr h="530177">
                <a:tc>
                  <a:txBody>
                    <a:bodyPr/>
                    <a:lstStyle/>
                    <a:p>
                      <a:pPr algn="r"/>
                      <a:r>
                        <a:rPr lang="pt-BR" sz="2400" b="1" kern="1200" dirty="0">
                          <a:solidFill>
                            <a:schemeClr val="tx1"/>
                          </a:solidFill>
                          <a:latin typeface="+mn-lt"/>
                          <a:ea typeface="+mn-ea"/>
                          <a:cs typeface="+mn-cs"/>
                        </a:rPr>
                        <a:t>Implantação:</a:t>
                      </a:r>
                      <a:endParaRPr lang="pt-BR" sz="20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chemeClr val="tx1"/>
                          </a:solidFill>
                          <a:latin typeface="+mn-lt"/>
                          <a:ea typeface="+mn-ea"/>
                          <a:cs typeface="+mn-cs"/>
                        </a:rPr>
                        <a:t>18 meses (1 ano e meio).</a:t>
                      </a:r>
                    </a:p>
                  </a:txBody>
                  <a:tcPr/>
                </a:tc>
                <a:extLst>
                  <a:ext uri="{0D108BD9-81ED-4DB2-BD59-A6C34878D82A}">
                    <a16:rowId xmlns:a16="http://schemas.microsoft.com/office/drawing/2014/main" val="1052471548"/>
                  </a:ext>
                </a:extLst>
              </a:tr>
              <a:tr h="496191">
                <a:tc>
                  <a:txBody>
                    <a:bodyPr/>
                    <a:lstStyle/>
                    <a:p>
                      <a:pPr marL="0" algn="r" defTabSz="685800" rtl="0" eaLnBrk="1" latinLnBrk="0" hangingPunct="1"/>
                      <a:r>
                        <a:rPr lang="pt-BR" sz="2400" b="1" kern="1200" dirty="0">
                          <a:solidFill>
                            <a:schemeClr val="tx1"/>
                          </a:solidFill>
                          <a:latin typeface="+mn-lt"/>
                          <a:ea typeface="+mn-ea"/>
                          <a:cs typeface="+mn-cs"/>
                        </a:rPr>
                        <a:t>Mensalidade na Implantação: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chemeClr val="tx1"/>
                          </a:solidFill>
                          <a:latin typeface="+mn-lt"/>
                          <a:ea typeface="+mn-ea"/>
                          <a:cs typeface="+mn-cs"/>
                        </a:rPr>
                        <a:t>R$ 319.445,52</a:t>
                      </a: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2400" b="1" kern="1200" dirty="0">
                          <a:solidFill>
                            <a:schemeClr val="tx1"/>
                          </a:solidFill>
                          <a:latin typeface="+mn-lt"/>
                          <a:ea typeface="+mn-ea"/>
                          <a:cs typeface="+mn-cs"/>
                        </a:rPr>
                        <a:t>Total: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chemeClr val="tx1"/>
                          </a:solidFill>
                          <a:latin typeface="+mn-lt"/>
                          <a:ea typeface="+mn-ea"/>
                          <a:cs typeface="+mn-cs"/>
                        </a:rPr>
                        <a:t>R$ 5.750.019,29</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chemeClr val="tx1"/>
                          </a:solidFill>
                          <a:latin typeface="+mn-lt"/>
                          <a:ea typeface="+mn-ea"/>
                          <a:cs typeface="+mn-cs"/>
                        </a:rPr>
                        <a:t>Implantação e transferência de tecnologia</a:t>
                      </a:r>
                      <a:endParaRPr lang="pt-BR" sz="24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3753639003"/>
                  </a:ext>
                </a:extLst>
              </a:tr>
              <a:tr h="496191">
                <a:tc>
                  <a:txBody>
                    <a:bodyPr/>
                    <a:lstStyle/>
                    <a:p>
                      <a:pPr algn="r"/>
                      <a:r>
                        <a:rPr lang="pt-BR" sz="2400" b="1" kern="1200" dirty="0">
                          <a:solidFill>
                            <a:schemeClr val="tx1"/>
                          </a:solidFill>
                          <a:latin typeface="+mn-lt"/>
                          <a:ea typeface="+mn-ea"/>
                          <a:cs typeface="+mn-cs"/>
                        </a:rPr>
                        <a:t>Valor da manutenção mês:</a:t>
                      </a:r>
                    </a:p>
                  </a:txBody>
                  <a:tcPr/>
                </a:tc>
                <a:tc>
                  <a:txBody>
                    <a:bodyPr/>
                    <a:lstStyle/>
                    <a:p>
                      <a:pPr algn="r"/>
                      <a:r>
                        <a:rPr lang="pt-BR" sz="2400" b="1" kern="1200" dirty="0">
                          <a:solidFill>
                            <a:srgbClr val="0070C0"/>
                          </a:solidFill>
                          <a:latin typeface="+mn-lt"/>
                          <a:ea typeface="+mn-ea"/>
                          <a:cs typeface="+mn-cs"/>
                        </a:rPr>
                        <a:t>R$ 0,00</a:t>
                      </a:r>
                    </a:p>
                  </a:txBody>
                  <a:tcPr/>
                </a:tc>
                <a:extLst>
                  <a:ext uri="{0D108BD9-81ED-4DB2-BD59-A6C34878D82A}">
                    <a16:rowId xmlns:a16="http://schemas.microsoft.com/office/drawing/2014/main" val="2304447189"/>
                  </a:ext>
                </a:extLst>
              </a:tr>
              <a:tr h="496191">
                <a:tc>
                  <a:txBody>
                    <a:bodyPr/>
                    <a:lstStyle/>
                    <a:p>
                      <a:pPr algn="r"/>
                      <a:r>
                        <a:rPr lang="pt-BR" sz="2400" b="1" kern="1200" dirty="0">
                          <a:solidFill>
                            <a:schemeClr val="tx1"/>
                          </a:solidFill>
                          <a:latin typeface="+mn-lt"/>
                          <a:ea typeface="+mn-ea"/>
                          <a:cs typeface="+mn-cs"/>
                        </a:rPr>
                        <a:t>Total de Investimento de manutenção a cada 2 anos: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400" b="1" kern="1200" dirty="0">
                          <a:solidFill>
                            <a:srgbClr val="0070C0"/>
                          </a:solidFill>
                          <a:latin typeface="+mn-lt"/>
                          <a:ea typeface="+mn-ea"/>
                          <a:cs typeface="+mn-cs"/>
                        </a:rPr>
                        <a:t>R$ 0,00</a:t>
                      </a:r>
                    </a:p>
                    <a:p>
                      <a:pPr algn="r"/>
                      <a:endParaRPr lang="pt-BR" sz="2400" b="1" kern="1200" dirty="0">
                        <a:solidFill>
                          <a:srgbClr val="0070C0"/>
                        </a:solidFill>
                        <a:latin typeface="+mn-lt"/>
                        <a:ea typeface="+mn-ea"/>
                        <a:cs typeface="+mn-cs"/>
                      </a:endParaRPr>
                    </a:p>
                  </a:txBody>
                  <a:tcPr/>
                </a:tc>
                <a:extLst>
                  <a:ext uri="{0D108BD9-81ED-4DB2-BD59-A6C34878D82A}">
                    <a16:rowId xmlns:a16="http://schemas.microsoft.com/office/drawing/2014/main" val="3110679299"/>
                  </a:ext>
                </a:extLst>
              </a:tr>
            </a:tbl>
          </a:graphicData>
        </a:graphic>
      </p:graphicFrame>
    </p:spTree>
    <p:extLst>
      <p:ext uri="{BB962C8B-B14F-4D97-AF65-F5344CB8AC3E}">
        <p14:creationId xmlns:p14="http://schemas.microsoft.com/office/powerpoint/2010/main" val="1190121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598" y="92597"/>
            <a:ext cx="8970380" cy="1493135"/>
          </a:xfrm>
        </p:spPr>
        <p:txBody>
          <a:bodyPr anchor="ctr">
            <a:normAutofit/>
          </a:bodyPr>
          <a:lstStyle/>
          <a:p>
            <a:pPr algn="ctr"/>
            <a:r>
              <a:rPr lang="pt-BR" sz="4400" dirty="0"/>
              <a:t>Profissionais Envolvidos e Considerações Finais</a:t>
            </a:r>
          </a:p>
        </p:txBody>
      </p:sp>
      <p:sp>
        <p:nvSpPr>
          <p:cNvPr id="3" name="Content Placeholder 2"/>
          <p:cNvSpPr>
            <a:spLocks noGrp="1"/>
          </p:cNvSpPr>
          <p:nvPr>
            <p:ph idx="1"/>
          </p:nvPr>
        </p:nvSpPr>
        <p:spPr>
          <a:xfrm>
            <a:off x="92598" y="1678330"/>
            <a:ext cx="8958804" cy="4953964"/>
          </a:xfrm>
        </p:spPr>
        <p:txBody>
          <a:bodyPr anchor="t">
            <a:normAutofit fontScale="92500" lnSpcReduction="20000"/>
          </a:bodyPr>
          <a:lstStyle/>
          <a:p>
            <a:pPr marL="0" indent="0">
              <a:buNone/>
            </a:pPr>
            <a:r>
              <a:rPr lang="pt-BR" sz="3700" dirty="0"/>
              <a:t>• Equipe técnica especializada composta por </a:t>
            </a:r>
            <a:r>
              <a:rPr lang="pt-BR" sz="3700" b="1" dirty="0"/>
              <a:t>Gerentes, Arquitetos, Desenvolvedores e Consultores.</a:t>
            </a:r>
          </a:p>
          <a:p>
            <a:pPr marL="0" indent="0">
              <a:buNone/>
            </a:pPr>
            <a:r>
              <a:rPr lang="pt-BR" sz="3700" dirty="0"/>
              <a:t>• Compromisso com </a:t>
            </a:r>
            <a:r>
              <a:rPr lang="pt-BR" sz="3700" b="1" dirty="0"/>
              <a:t>segurança da informação e compliance</a:t>
            </a:r>
            <a:r>
              <a:rPr lang="pt-BR" sz="3700" dirty="0"/>
              <a:t>.</a:t>
            </a:r>
          </a:p>
          <a:p>
            <a:pPr marL="0" indent="0">
              <a:buNone/>
            </a:pPr>
            <a:r>
              <a:rPr lang="pt-BR" sz="3700" dirty="0"/>
              <a:t>• Obrigações da ALVF incluem </a:t>
            </a:r>
            <a:r>
              <a:rPr lang="pt-BR" sz="3700" b="1" dirty="0"/>
              <a:t>disponibilização de infraestrutura e ambiente de testes</a:t>
            </a:r>
            <a:r>
              <a:rPr lang="pt-BR" sz="3700" dirty="0"/>
              <a:t>.</a:t>
            </a:r>
          </a:p>
          <a:p>
            <a:pPr marL="0" indent="0">
              <a:buNone/>
            </a:pPr>
            <a:r>
              <a:rPr lang="pt-BR" sz="3700" dirty="0"/>
              <a:t>• Termos de confidencialidade e não contratação de profissionais SONDA por 1 ano.</a:t>
            </a:r>
          </a:p>
          <a:p>
            <a:pPr marL="0" indent="0">
              <a:buNone/>
            </a:pPr>
            <a:r>
              <a:rPr lang="pt-BR" sz="3700" dirty="0"/>
              <a:t>• </a:t>
            </a:r>
            <a:r>
              <a:rPr lang="pt-BR" sz="3700" b="1" dirty="0"/>
              <a:t>Proposta válida por 30 dias </a:t>
            </a:r>
            <a:r>
              <a:rPr lang="pt-BR" sz="3700" dirty="0"/>
              <a:t>após a emissão.</a:t>
            </a:r>
          </a:p>
        </p:txBody>
      </p:sp>
    </p:spTree>
    <p:extLst>
      <p:ext uri="{BB962C8B-B14F-4D97-AF65-F5344CB8AC3E}">
        <p14:creationId xmlns:p14="http://schemas.microsoft.com/office/powerpoint/2010/main" val="2382692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1657977"/>
            <a:ext cx="8889355" cy="3542045"/>
          </a:xfrm>
        </p:spPr>
        <p:txBody>
          <a:bodyPr anchor="b">
            <a:normAutofit/>
          </a:bodyPr>
          <a:lstStyle/>
          <a:p>
            <a:r>
              <a:rPr lang="pt-BR" sz="7000" dirty="0"/>
              <a:t>Proposta Técnica</a:t>
            </a:r>
            <a:br>
              <a:rPr lang="pt-BR" sz="7000" dirty="0"/>
            </a:br>
            <a:r>
              <a:rPr lang="pt-BR" sz="7000" dirty="0"/>
              <a:t>Infraestrutura</a:t>
            </a:r>
            <a:br>
              <a:rPr lang="pt-BR" sz="7000" dirty="0"/>
            </a:br>
            <a:r>
              <a:rPr lang="pt-BR" sz="7000" dirty="0"/>
              <a:t> CLOUD</a:t>
            </a:r>
          </a:p>
        </p:txBody>
      </p:sp>
    </p:spTree>
    <p:extLst>
      <p:ext uri="{BB962C8B-B14F-4D97-AF65-F5344CB8AC3E}">
        <p14:creationId xmlns:p14="http://schemas.microsoft.com/office/powerpoint/2010/main" val="1003250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80" y="101471"/>
            <a:ext cx="9127919" cy="1618489"/>
          </a:xfrm>
        </p:spPr>
        <p:txBody>
          <a:bodyPr anchor="ctr">
            <a:normAutofit/>
          </a:bodyPr>
          <a:lstStyle/>
          <a:p>
            <a:pPr algn="ctr"/>
            <a:r>
              <a:rPr lang="pt-BR" sz="5400" dirty="0"/>
              <a:t>Governança e Gestão de Serviços</a:t>
            </a:r>
          </a:p>
        </p:txBody>
      </p:sp>
      <p:sp>
        <p:nvSpPr>
          <p:cNvPr id="3" name="Content Placeholder 2"/>
          <p:cNvSpPr>
            <a:spLocks noGrp="1"/>
          </p:cNvSpPr>
          <p:nvPr>
            <p:ph idx="1"/>
          </p:nvPr>
        </p:nvSpPr>
        <p:spPr>
          <a:xfrm>
            <a:off x="115747" y="1719960"/>
            <a:ext cx="8912505" cy="4877609"/>
          </a:xfrm>
        </p:spPr>
        <p:txBody>
          <a:bodyPr anchor="t">
            <a:normAutofit/>
          </a:bodyPr>
          <a:lstStyle/>
          <a:p>
            <a:pPr marL="0" indent="0" algn="just">
              <a:spcBef>
                <a:spcPts val="0"/>
              </a:spcBef>
              <a:buNone/>
            </a:pPr>
            <a:r>
              <a:rPr sz="3400" dirty="0"/>
              <a:t>- </a:t>
            </a:r>
            <a:r>
              <a:rPr lang="pt-BR" sz="3400" dirty="0"/>
              <a:t>Estrutura</a:t>
            </a:r>
            <a:r>
              <a:rPr sz="3400" dirty="0"/>
              <a:t> </a:t>
            </a:r>
            <a:r>
              <a:rPr lang="pt-BR" sz="3400" dirty="0"/>
              <a:t>baseada</a:t>
            </a:r>
            <a:r>
              <a:rPr sz="3400" dirty="0"/>
              <a:t> </a:t>
            </a:r>
            <a:r>
              <a:rPr lang="pt-BR" sz="3400" dirty="0"/>
              <a:t>em</a:t>
            </a:r>
            <a:r>
              <a:rPr sz="3400" dirty="0"/>
              <a:t> ITIL e ISO 20000, 27001, 27017, 27018</a:t>
            </a:r>
            <a:endParaRPr lang="pt-BR" sz="3400" dirty="0"/>
          </a:p>
          <a:p>
            <a:pPr marL="0" indent="0" algn="just">
              <a:spcBef>
                <a:spcPts val="0"/>
              </a:spcBef>
              <a:buNone/>
            </a:pPr>
            <a:endParaRPr sz="3400" dirty="0"/>
          </a:p>
          <a:p>
            <a:pPr marL="0" indent="0" algn="just">
              <a:spcBef>
                <a:spcPts val="0"/>
              </a:spcBef>
              <a:buNone/>
            </a:pPr>
            <a:r>
              <a:rPr sz="3400" dirty="0"/>
              <a:t>- </a:t>
            </a:r>
            <a:r>
              <a:rPr lang="pt-BR" sz="3400" dirty="0"/>
              <a:t>Gestão</a:t>
            </a:r>
            <a:r>
              <a:rPr sz="3400" dirty="0"/>
              <a:t> de </a:t>
            </a:r>
            <a:r>
              <a:rPr lang="pt-BR" sz="3400" dirty="0"/>
              <a:t>incidentes</a:t>
            </a:r>
            <a:r>
              <a:rPr sz="3400" dirty="0"/>
              <a:t> e </a:t>
            </a:r>
            <a:r>
              <a:rPr lang="pt-BR" sz="3400" dirty="0"/>
              <a:t>problemas</a:t>
            </a:r>
          </a:p>
          <a:p>
            <a:pPr marL="0" indent="0" algn="just">
              <a:spcBef>
                <a:spcPts val="0"/>
              </a:spcBef>
              <a:buNone/>
            </a:pPr>
            <a:endParaRPr sz="3400" dirty="0"/>
          </a:p>
          <a:p>
            <a:pPr marL="0" indent="0" algn="just">
              <a:spcBef>
                <a:spcPts val="0"/>
              </a:spcBef>
              <a:buNone/>
            </a:pPr>
            <a:r>
              <a:rPr sz="3400" dirty="0"/>
              <a:t>- </a:t>
            </a:r>
            <a:r>
              <a:rPr lang="pt-BR" sz="3400" dirty="0"/>
              <a:t>Infraestrutura</a:t>
            </a:r>
            <a:r>
              <a:rPr sz="3400" dirty="0"/>
              <a:t> </a:t>
            </a:r>
            <a:r>
              <a:rPr lang="pt-BR" sz="3400" dirty="0"/>
              <a:t>automática para ajustes de demanda com</a:t>
            </a:r>
            <a:r>
              <a:rPr sz="3400" dirty="0"/>
              <a:t> </a:t>
            </a:r>
            <a:r>
              <a:rPr lang="pt-BR" sz="3400" dirty="0"/>
              <a:t>Automação em </a:t>
            </a:r>
            <a:r>
              <a:rPr sz="3400" dirty="0"/>
              <a:t>Código (</a:t>
            </a:r>
            <a:r>
              <a:rPr lang="pt-BR" sz="3400" dirty="0" err="1"/>
              <a:t>IaC</a:t>
            </a:r>
            <a:r>
              <a:rPr sz="3400" dirty="0"/>
              <a:t>)</a:t>
            </a:r>
            <a:endParaRPr lang="pt-BR" sz="3400" dirty="0"/>
          </a:p>
          <a:p>
            <a:pPr marL="0" indent="0" algn="just">
              <a:spcBef>
                <a:spcPts val="0"/>
              </a:spcBef>
              <a:buNone/>
            </a:pPr>
            <a:endParaRPr sz="3400" dirty="0"/>
          </a:p>
          <a:p>
            <a:pPr marL="0" indent="0" algn="just">
              <a:spcBef>
                <a:spcPts val="0"/>
              </a:spcBef>
              <a:buNone/>
            </a:pPr>
            <a:r>
              <a:rPr sz="3400" dirty="0"/>
              <a:t>- </a:t>
            </a:r>
            <a:r>
              <a:rPr lang="pt-BR" sz="3400" dirty="0"/>
              <a:t>Relatórios</a:t>
            </a:r>
            <a:r>
              <a:rPr sz="3400" dirty="0"/>
              <a:t> </a:t>
            </a:r>
            <a:r>
              <a:rPr lang="pt-BR" sz="3400" dirty="0"/>
              <a:t>mensais</a:t>
            </a:r>
            <a:r>
              <a:rPr sz="3400" dirty="0"/>
              <a:t> com </a:t>
            </a:r>
            <a:r>
              <a:rPr lang="pt-BR" sz="3400" dirty="0"/>
              <a:t>análise</a:t>
            </a:r>
            <a:r>
              <a:rPr sz="3400" dirty="0"/>
              <a:t> de </a:t>
            </a:r>
            <a:r>
              <a:rPr lang="pt-BR" sz="3400" dirty="0"/>
              <a:t>disponibilidade</a:t>
            </a:r>
            <a:r>
              <a:rPr sz="3400" dirty="0"/>
              <a:t> e </a:t>
            </a:r>
            <a:r>
              <a:rPr lang="pt-BR" sz="3400" dirty="0"/>
              <a:t>mudanças</a:t>
            </a:r>
            <a:endParaRPr sz="3400" dirty="0"/>
          </a:p>
        </p:txBody>
      </p:sp>
    </p:spTree>
    <p:extLst>
      <p:ext uri="{BB962C8B-B14F-4D97-AF65-F5344CB8AC3E}">
        <p14:creationId xmlns:p14="http://schemas.microsoft.com/office/powerpoint/2010/main" val="3558635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4172" y="241350"/>
            <a:ext cx="8843058" cy="1618489"/>
          </a:xfrm>
        </p:spPr>
        <p:txBody>
          <a:bodyPr anchor="ctr">
            <a:normAutofit fontScale="90000"/>
          </a:bodyPr>
          <a:lstStyle/>
          <a:p>
            <a:pPr algn="ctr"/>
            <a:r>
              <a:rPr lang="pt-BR" sz="4800" dirty="0"/>
              <a:t>Valores e Condições Comerciais</a:t>
            </a:r>
            <a:br>
              <a:rPr lang="pt-BR" sz="4800" dirty="0"/>
            </a:br>
            <a:r>
              <a:rPr lang="pt-BR" sz="3600" dirty="0"/>
              <a:t>(Cloud </a:t>
            </a:r>
            <a:r>
              <a:rPr lang="pt-BR" sz="3600" dirty="0" err="1"/>
              <a:t>Computing</a:t>
            </a:r>
            <a:r>
              <a:rPr lang="pt-BR" sz="3600" dirty="0"/>
              <a:t> – Infraestrutura Computacional)</a:t>
            </a:r>
            <a:endParaRPr lang="pt-BR" sz="4800" dirty="0"/>
          </a:p>
        </p:txBody>
      </p:sp>
      <p:sp>
        <p:nvSpPr>
          <p:cNvPr id="3" name="Content Placeholder 2"/>
          <p:cNvSpPr>
            <a:spLocks noGrp="1"/>
          </p:cNvSpPr>
          <p:nvPr>
            <p:ph idx="1"/>
          </p:nvPr>
        </p:nvSpPr>
        <p:spPr>
          <a:xfrm>
            <a:off x="353028" y="6327823"/>
            <a:ext cx="8437944" cy="519732"/>
          </a:xfrm>
        </p:spPr>
        <p:txBody>
          <a:bodyPr anchor="t">
            <a:normAutofit/>
          </a:bodyPr>
          <a:lstStyle/>
          <a:p>
            <a:pPr marL="0" indent="0">
              <a:buNone/>
            </a:pPr>
            <a:r>
              <a:rPr lang="pt-BR" sz="2800" dirty="0"/>
              <a:t> - Reajuste anual pelo </a:t>
            </a:r>
            <a:r>
              <a:rPr lang="pt-BR" sz="2800" b="1" dirty="0"/>
              <a:t>IPCA</a:t>
            </a:r>
          </a:p>
        </p:txBody>
      </p:sp>
      <p:graphicFrame>
        <p:nvGraphicFramePr>
          <p:cNvPr id="6" name="Tabela 5">
            <a:extLst>
              <a:ext uri="{FF2B5EF4-FFF2-40B4-BE49-F238E27FC236}">
                <a16:creationId xmlns:a16="http://schemas.microsoft.com/office/drawing/2014/main" id="{D3473F3A-E38E-B357-4A89-35B58C5CC204}"/>
              </a:ext>
            </a:extLst>
          </p:cNvPr>
          <p:cNvGraphicFramePr>
            <a:graphicFrameLocks noGrp="1"/>
          </p:cNvGraphicFramePr>
          <p:nvPr>
            <p:extLst>
              <p:ext uri="{D42A27DB-BD31-4B8C-83A1-F6EECF244321}">
                <p14:modId xmlns:p14="http://schemas.microsoft.com/office/powerpoint/2010/main" val="728647809"/>
              </p:ext>
            </p:extLst>
          </p:nvPr>
        </p:nvGraphicFramePr>
        <p:xfrm>
          <a:off x="509286" y="2158629"/>
          <a:ext cx="8437944" cy="3661071"/>
        </p:xfrm>
        <a:graphic>
          <a:graphicData uri="http://schemas.openxmlformats.org/drawingml/2006/table">
            <a:tbl>
              <a:tblPr firstRow="1" bandRow="1">
                <a:tableStyleId>{5C22544A-7EE6-4342-B048-85BDC9FD1C3A}</a:tableStyleId>
              </a:tblPr>
              <a:tblGrid>
                <a:gridCol w="4230547">
                  <a:extLst>
                    <a:ext uri="{9D8B030D-6E8A-4147-A177-3AD203B41FA5}">
                      <a16:colId xmlns:a16="http://schemas.microsoft.com/office/drawing/2014/main" val="2135881087"/>
                    </a:ext>
                  </a:extLst>
                </a:gridCol>
                <a:gridCol w="4207397">
                  <a:extLst>
                    <a:ext uri="{9D8B030D-6E8A-4147-A177-3AD203B41FA5}">
                      <a16:colId xmlns:a16="http://schemas.microsoft.com/office/drawing/2014/main" val="2530009532"/>
                    </a:ext>
                  </a:extLst>
                </a:gridCol>
              </a:tblGrid>
              <a:tr h="611742">
                <a:tc>
                  <a:txBody>
                    <a:bodyPr/>
                    <a:lstStyle/>
                    <a:p>
                      <a:r>
                        <a:rPr lang="pt-BR" sz="1800" dirty="0"/>
                        <a:t>Descrição</a:t>
                      </a:r>
                    </a:p>
                  </a:txBody>
                  <a:tcPr/>
                </a:tc>
                <a:tc>
                  <a:txBody>
                    <a:bodyPr/>
                    <a:lstStyle/>
                    <a:p>
                      <a:r>
                        <a:rPr lang="pt-BR" sz="1800" dirty="0"/>
                        <a:t>Valor</a:t>
                      </a:r>
                    </a:p>
                  </a:txBody>
                  <a:tcPr/>
                </a:tc>
                <a:extLst>
                  <a:ext uri="{0D108BD9-81ED-4DB2-BD59-A6C34878D82A}">
                    <a16:rowId xmlns:a16="http://schemas.microsoft.com/office/drawing/2014/main" val="4117667526"/>
                  </a:ext>
                </a:extLst>
              </a:tr>
              <a:tr h="496191">
                <a:tc>
                  <a:txBody>
                    <a:bodyPr/>
                    <a:lstStyle/>
                    <a:p>
                      <a:pPr algn="r"/>
                      <a:r>
                        <a:rPr lang="pt-BR" sz="2000" b="1" kern="1200" dirty="0">
                          <a:solidFill>
                            <a:schemeClr val="tx1"/>
                          </a:solidFill>
                          <a:latin typeface="+mn-lt"/>
                          <a:ea typeface="+mn-ea"/>
                          <a:cs typeface="+mn-cs"/>
                        </a:rPr>
                        <a:t>Setup/Transição na implantação (1 vez):</a:t>
                      </a:r>
                      <a:r>
                        <a:rPr lang="pt-BR" sz="2000" b="1" dirty="0"/>
                        <a:t> </a:t>
                      </a:r>
                      <a:endParaRPr lang="pt-BR" sz="18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dirty="0"/>
                        <a:t>R$ 28.087,08</a:t>
                      </a:r>
                      <a:endParaRPr lang="pt-BR" sz="2000" b="1" kern="1200" dirty="0">
                        <a:solidFill>
                          <a:schemeClr val="tx1"/>
                        </a:solidFill>
                        <a:latin typeface="+mn-lt"/>
                        <a:ea typeface="+mn-ea"/>
                        <a:cs typeface="+mn-cs"/>
                      </a:endParaRPr>
                    </a:p>
                  </a:txBody>
                  <a:tcPr/>
                </a:tc>
                <a:extLst>
                  <a:ext uri="{0D108BD9-81ED-4DB2-BD59-A6C34878D82A}">
                    <a16:rowId xmlns:a16="http://schemas.microsoft.com/office/drawing/2014/main" val="2784250655"/>
                  </a:ext>
                </a:extLst>
              </a:tr>
              <a:tr h="496191">
                <a:tc>
                  <a:txBody>
                    <a:bodyPr/>
                    <a:lstStyle/>
                    <a:p>
                      <a:pPr marL="0" algn="r" defTabSz="685800" rtl="0" eaLnBrk="1" latinLnBrk="0" hangingPunct="1"/>
                      <a:r>
                        <a:rPr lang="pt-BR" sz="2000" b="1" kern="1200" dirty="0">
                          <a:solidFill>
                            <a:schemeClr val="accent3">
                              <a:lumMod val="75000"/>
                            </a:schemeClr>
                          </a:solidFill>
                          <a:latin typeface="+mn-lt"/>
                          <a:ea typeface="+mn-ea"/>
                          <a:cs typeface="+mn-cs"/>
                        </a:rPr>
                        <a:t>Mensalidade da Infraestrutura:</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kern="1200" dirty="0">
                          <a:solidFill>
                            <a:schemeClr val="accent3">
                              <a:lumMod val="75000"/>
                            </a:schemeClr>
                          </a:solidFill>
                          <a:latin typeface="+mn-lt"/>
                          <a:ea typeface="+mn-ea"/>
                          <a:cs typeface="+mn-cs"/>
                        </a:rPr>
                        <a:t>R$ </a:t>
                      </a:r>
                      <a:r>
                        <a:rPr lang="pt-BR" sz="2000" b="1" dirty="0">
                          <a:solidFill>
                            <a:schemeClr val="accent3">
                              <a:lumMod val="75000"/>
                            </a:schemeClr>
                          </a:solidFill>
                        </a:rPr>
                        <a:t>19.654,04</a:t>
                      </a:r>
                      <a:endParaRPr lang="pt-BR" sz="20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2000" b="1" kern="1200" dirty="0">
                          <a:solidFill>
                            <a:schemeClr val="accent3">
                              <a:lumMod val="75000"/>
                            </a:schemeClr>
                          </a:solidFill>
                          <a:latin typeface="+mn-lt"/>
                          <a:ea typeface="+mn-ea"/>
                          <a:cs typeface="+mn-cs"/>
                        </a:rPr>
                        <a:t>Mensalidade Serviços Gerenciados: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dirty="0">
                          <a:solidFill>
                            <a:schemeClr val="accent3">
                              <a:lumMod val="75000"/>
                            </a:schemeClr>
                          </a:solidFill>
                        </a:rPr>
                        <a:t>R$ 5.473,68</a:t>
                      </a:r>
                    </a:p>
                  </a:txBody>
                  <a:tcPr/>
                </a:tc>
                <a:extLst>
                  <a:ext uri="{0D108BD9-81ED-4DB2-BD59-A6C34878D82A}">
                    <a16:rowId xmlns:a16="http://schemas.microsoft.com/office/drawing/2014/main" val="3753639003"/>
                  </a:ext>
                </a:extLst>
              </a:tr>
              <a:tr h="496191">
                <a:tc>
                  <a:txBody>
                    <a:bodyPr/>
                    <a:lstStyle/>
                    <a:p>
                      <a:pPr algn="r"/>
                      <a:r>
                        <a:rPr lang="pt-BR" sz="2000" b="1" kern="1200" dirty="0">
                          <a:solidFill>
                            <a:schemeClr val="accent3">
                              <a:lumMod val="75000"/>
                            </a:schemeClr>
                          </a:solidFill>
                          <a:latin typeface="+mn-lt"/>
                          <a:ea typeface="+mn-ea"/>
                          <a:cs typeface="+mn-cs"/>
                        </a:rPr>
                        <a:t>Mensalidade Total:</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kern="1200" dirty="0">
                          <a:solidFill>
                            <a:schemeClr val="accent3">
                              <a:lumMod val="75000"/>
                            </a:schemeClr>
                          </a:solidFill>
                          <a:latin typeface="+mn-lt"/>
                          <a:ea typeface="+mn-ea"/>
                          <a:cs typeface="+mn-cs"/>
                        </a:rPr>
                        <a:t>R$ 25.127,72</a:t>
                      </a:r>
                    </a:p>
                    <a:p>
                      <a:pPr algn="r"/>
                      <a:endParaRPr lang="pt-BR" sz="2000" b="1" kern="1200" dirty="0">
                        <a:solidFill>
                          <a:schemeClr val="accent3">
                            <a:lumMod val="75000"/>
                          </a:schemeClr>
                        </a:solidFill>
                        <a:latin typeface="+mn-lt"/>
                        <a:ea typeface="+mn-ea"/>
                        <a:cs typeface="+mn-cs"/>
                      </a:endParaRPr>
                    </a:p>
                  </a:txBody>
                  <a:tcPr/>
                </a:tc>
                <a:extLst>
                  <a:ext uri="{0D108BD9-81ED-4DB2-BD59-A6C34878D82A}">
                    <a16:rowId xmlns:a16="http://schemas.microsoft.com/office/drawing/2014/main" val="2304447189"/>
                  </a:ext>
                </a:extLst>
              </a:tr>
              <a:tr h="450018">
                <a:tc>
                  <a:txBody>
                    <a:bodyPr/>
                    <a:lstStyle/>
                    <a:p>
                      <a:pPr marL="0" indent="0" algn="r">
                        <a:buNone/>
                      </a:pPr>
                      <a:r>
                        <a:rPr lang="pt-BR" sz="2000" b="1" kern="1200" dirty="0">
                          <a:solidFill>
                            <a:schemeClr val="tx1"/>
                          </a:solidFill>
                          <a:latin typeface="+mn-lt"/>
                          <a:ea typeface="+mn-ea"/>
                          <a:cs typeface="+mn-cs"/>
                        </a:rPr>
                        <a:t>Valor Total em 60 meses/ 5 anos: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2000" b="1" dirty="0"/>
                        <a:t>R$ 1.535.750,28</a:t>
                      </a:r>
                      <a:endParaRPr lang="pt-BR" sz="2000" b="1" kern="1200" dirty="0">
                        <a:solidFill>
                          <a:schemeClr val="tx1"/>
                        </a:solidFill>
                        <a:latin typeface="+mn-lt"/>
                        <a:ea typeface="+mn-ea"/>
                        <a:cs typeface="+mn-cs"/>
                      </a:endParaRPr>
                    </a:p>
                  </a:txBody>
                  <a:tcPr/>
                </a:tc>
                <a:extLst>
                  <a:ext uri="{0D108BD9-81ED-4DB2-BD59-A6C34878D82A}">
                    <a16:rowId xmlns:a16="http://schemas.microsoft.com/office/drawing/2014/main" val="3218030701"/>
                  </a:ext>
                </a:extLst>
              </a:tr>
            </a:tbl>
          </a:graphicData>
        </a:graphic>
      </p:graphicFrame>
    </p:spTree>
    <p:extLst>
      <p:ext uri="{BB962C8B-B14F-4D97-AF65-F5344CB8AC3E}">
        <p14:creationId xmlns:p14="http://schemas.microsoft.com/office/powerpoint/2010/main" val="2387129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3540" y="168219"/>
            <a:ext cx="8368496" cy="766630"/>
          </a:xfrm>
        </p:spPr>
        <p:txBody>
          <a:bodyPr anchor="ctr">
            <a:normAutofit fontScale="90000"/>
          </a:bodyPr>
          <a:lstStyle/>
          <a:p>
            <a:br>
              <a:rPr lang="pt-BR" sz="4900" dirty="0"/>
            </a:br>
            <a:br>
              <a:rPr lang="pt-BR" sz="4900" dirty="0"/>
            </a:br>
            <a:r>
              <a:rPr lang="pt-BR" sz="4900" dirty="0"/>
              <a:t>Modelo de </a:t>
            </a:r>
            <a:r>
              <a:rPr lang="pt-BR" sz="4900" b="1" dirty="0"/>
              <a:t>Arquitetura do Sistema:</a:t>
            </a:r>
            <a:br>
              <a:rPr lang="pt-BR" sz="6600" b="1" dirty="0"/>
            </a:br>
            <a:endParaRPr lang="pt-BR" sz="6300" dirty="0"/>
          </a:p>
        </p:txBody>
      </p:sp>
      <p:sp>
        <p:nvSpPr>
          <p:cNvPr id="3" name="Content Placeholder 2"/>
          <p:cNvSpPr>
            <a:spLocks noGrp="1"/>
          </p:cNvSpPr>
          <p:nvPr>
            <p:ph idx="1"/>
          </p:nvPr>
        </p:nvSpPr>
        <p:spPr>
          <a:xfrm>
            <a:off x="393540" y="1050596"/>
            <a:ext cx="8368496" cy="5338629"/>
          </a:xfrm>
        </p:spPr>
        <p:txBody>
          <a:bodyPr anchor="t">
            <a:normAutofit/>
          </a:bodyPr>
          <a:lstStyle/>
          <a:p>
            <a:pPr marL="0" indent="0" algn="just">
              <a:buNone/>
            </a:pPr>
            <a:endParaRPr lang="pt-BR" dirty="0"/>
          </a:p>
          <a:p>
            <a:pPr algn="just" fontAlgn="base">
              <a:lnSpc>
                <a:spcPct val="100000"/>
              </a:lnSpc>
              <a:spcAft>
                <a:spcPct val="0"/>
              </a:spcAft>
            </a:pPr>
            <a:r>
              <a:rPr lang="pt-BR" sz="2800" b="1" dirty="0"/>
              <a:t>Arquitetura Modular e Flexível:</a:t>
            </a:r>
            <a:r>
              <a:rPr lang="pt-BR" sz="2000" dirty="0">
                <a:latin typeface="Arial" panose="020B0604020202020204" pitchFamily="34" charset="0"/>
              </a:rPr>
              <a:t> possui arquitetura modular que permite que diferentes módulos sejam implementados conforme demandas específicas de cada instituição de saúde. Facilita a personalização e a escalabilidade do sistema.</a:t>
            </a:r>
          </a:p>
          <a:p>
            <a:pPr algn="just">
              <a:buFont typeface="Arial" panose="020B0604020202020204" pitchFamily="34" charset="0"/>
              <a:buChar char="•"/>
            </a:pPr>
            <a:r>
              <a:rPr lang="pt-BR" sz="2800" b="1" dirty="0"/>
              <a:t>Baseado em Software Livre:</a:t>
            </a:r>
            <a:r>
              <a:rPr lang="pt-BR" sz="2800" dirty="0"/>
              <a:t> </a:t>
            </a:r>
            <a:r>
              <a:rPr lang="pt-BR" sz="2000" dirty="0">
                <a:latin typeface="Arial" panose="020B0604020202020204" pitchFamily="34" charset="0"/>
              </a:rPr>
              <a:t>Promove a flexibilidade, a independência de fornecedores proprietários e a possibilidade de customização para as demandas institucionais</a:t>
            </a:r>
            <a:r>
              <a:rPr lang="pt-BR" sz="2800" dirty="0"/>
              <a:t>.</a:t>
            </a:r>
          </a:p>
          <a:p>
            <a:pPr algn="just">
              <a:buFont typeface="Arial" panose="020B0604020202020204" pitchFamily="34" charset="0"/>
              <a:buChar char="•"/>
            </a:pPr>
            <a:r>
              <a:rPr lang="pt-BR" sz="2800" b="1" dirty="0"/>
              <a:t>Estrutura Cliente-Servidor:</a:t>
            </a:r>
            <a:r>
              <a:rPr lang="pt-BR" sz="2800" dirty="0"/>
              <a:t> </a:t>
            </a:r>
            <a:r>
              <a:rPr lang="pt-BR" sz="2000" dirty="0">
                <a:latin typeface="Arial" panose="020B0604020202020204" pitchFamily="34" charset="0"/>
              </a:rPr>
              <a:t>Opera arquitetura cliente-servidor, onde os dados são processados no servidor central e acessados pelos clientes (usuários) através de interfaces web (navegador Internet) ou desktop.</a:t>
            </a:r>
          </a:p>
          <a:p>
            <a:pPr algn="just">
              <a:buFont typeface="Arial" panose="020B0604020202020204" pitchFamily="34" charset="0"/>
              <a:buChar char="•"/>
            </a:pPr>
            <a:r>
              <a:rPr lang="pt-BR" sz="2800" b="1" dirty="0"/>
              <a:t>Interoperabilidade:</a:t>
            </a:r>
            <a:r>
              <a:rPr lang="pt-BR" sz="2800" dirty="0"/>
              <a:t> </a:t>
            </a:r>
            <a:r>
              <a:rPr lang="pt-BR" sz="2000" dirty="0">
                <a:latin typeface="Arial" panose="020B0604020202020204" pitchFamily="34" charset="0"/>
              </a:rPr>
              <a:t>A arquitetura é projetada para a integração eficiente entre os componentes assistenciais e administrativos, compreendendo o uso de </a:t>
            </a:r>
            <a:r>
              <a:rPr lang="pt-BR" sz="2000" dirty="0" err="1">
                <a:latin typeface="Arial" panose="020B0604020202020204" pitchFamily="34" charset="0"/>
              </a:rPr>
              <a:t>API´s</a:t>
            </a:r>
            <a:r>
              <a:rPr lang="pt-BR" sz="2000" dirty="0">
                <a:latin typeface="Arial" panose="020B0604020202020204" pitchFamily="34"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A623AFB-CB8B-37E3-3526-49318DB8E2A8}"/>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616BAF79-D4AA-A779-E651-3C75E148D842}"/>
              </a:ext>
            </a:extLst>
          </p:cNvPr>
          <p:cNvSpPr>
            <a:spLocks noChangeArrowheads="1"/>
          </p:cNvSpPr>
          <p:nvPr/>
        </p:nvSpPr>
        <p:spPr bwMode="auto">
          <a:xfrm>
            <a:off x="127322" y="962693"/>
            <a:ext cx="8924081" cy="5324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685800" fontAlgn="base">
              <a:spcBef>
                <a:spcPts val="750"/>
              </a:spcBef>
              <a:spcAft>
                <a:spcPct val="0"/>
              </a:spcAft>
            </a:pPr>
            <a:r>
              <a:rPr lang="pt-BR" sz="2000" b="1" dirty="0">
                <a:latin typeface="Arial" panose="020B0604020202020204" pitchFamily="34" charset="0"/>
              </a:rPr>
              <a:t>Tecnologias utilizadas:</a:t>
            </a:r>
          </a:p>
          <a:p>
            <a:pPr marL="541338" marR="0" lvl="0" algn="just" defTabSz="914400" rtl="0" eaLnBrk="0" fontAlgn="base" latinLnBrk="0" hangingPunct="0">
              <a:spcBef>
                <a:spcPct val="0"/>
              </a:spcBef>
              <a:spcAft>
                <a:spcPct val="0"/>
              </a:spcAft>
              <a:buClrTx/>
              <a:buSzTx/>
              <a:tabLst/>
            </a:pPr>
            <a:endParaRPr kumimoji="0" lang="pt-BR" altLang="pt-BR" sz="2000" b="1" i="0" u="none" strike="noStrike" cap="none" normalizeH="0" baseline="0" dirty="0">
              <a:ln>
                <a:noFill/>
              </a:ln>
              <a:solidFill>
                <a:schemeClr val="tx1"/>
              </a:solidFill>
              <a:effectLst/>
              <a:latin typeface="Arial" panose="020B0604020202020204" pitchFamily="34" charset="0"/>
            </a:endParaRPr>
          </a:p>
          <a:p>
            <a:pPr algn="just" eaLnBrk="0" fontAlgn="base" hangingPunct="0">
              <a:spcBef>
                <a:spcPct val="0"/>
              </a:spcBef>
              <a:spcAft>
                <a:spcPct val="0"/>
              </a:spcAft>
              <a:buFontTx/>
              <a:buChar char="•"/>
            </a:pPr>
            <a:r>
              <a:rPr lang="pt-BR" altLang="pt-BR" sz="2000" b="1" dirty="0">
                <a:latin typeface="Arial" panose="020B0604020202020204" pitchFamily="34" charset="0"/>
              </a:rPr>
              <a:t> Linguagem de Programação: </a:t>
            </a:r>
            <a:r>
              <a:rPr lang="pt-BR" altLang="pt-BR" sz="2000" dirty="0">
                <a:latin typeface="Arial" panose="020B0604020202020204" pitchFamily="34" charset="0"/>
              </a:rPr>
              <a:t>Java, que é uma linguagem utilizada em sistemas corporativos devido à sua robustez e portabilidade.</a:t>
            </a:r>
          </a:p>
          <a:p>
            <a:pPr algn="just" eaLnBrk="0" fontAlgn="base" hangingPunct="0">
              <a:spcBef>
                <a:spcPct val="0"/>
              </a:spcBef>
              <a:spcAft>
                <a:spcPct val="0"/>
              </a:spcAft>
            </a:pPr>
            <a:endParaRPr lang="pt-BR" altLang="pt-BR" sz="2000" b="1" dirty="0">
              <a:latin typeface="Arial" panose="020B0604020202020204" pitchFamily="34" charset="0"/>
            </a:endParaRPr>
          </a:p>
          <a:p>
            <a:pPr indent="-285750" algn="just" eaLnBrk="0" fontAlgn="base" hangingPunct="0">
              <a:spcBef>
                <a:spcPct val="0"/>
              </a:spcBef>
              <a:spcAft>
                <a:spcPct val="0"/>
              </a:spcAft>
              <a:buFontTx/>
              <a:buChar char="•"/>
            </a:pPr>
            <a:r>
              <a:rPr lang="pt-BR" altLang="pt-BR" sz="2000" b="1" dirty="0">
                <a:latin typeface="Arial" panose="020B0604020202020204" pitchFamily="34" charset="0"/>
              </a:rPr>
              <a:t> Frameworks e Bibliotecas</a:t>
            </a:r>
            <a:r>
              <a:rPr lang="pt-BR" altLang="pt-BR" sz="2000" dirty="0">
                <a:latin typeface="Arial" panose="020B0604020202020204" pitchFamily="34" charset="0"/>
              </a:rPr>
              <a:t>: Spring para o desenvolvimento de aplicações corporativas.</a:t>
            </a:r>
          </a:p>
          <a:p>
            <a:pPr indent="-285750" algn="just" eaLnBrk="0" fontAlgn="base" hangingPunct="0">
              <a:spcBef>
                <a:spcPct val="0"/>
              </a:spcBef>
              <a:spcAft>
                <a:spcPct val="0"/>
              </a:spcAft>
              <a:buFontTx/>
              <a:buChar char="•"/>
            </a:pPr>
            <a:endParaRPr lang="pt-BR" altLang="pt-BR" sz="2000" dirty="0">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2000" b="1" i="0" u="none" strike="noStrike" cap="none" normalizeH="0" baseline="0" dirty="0">
                <a:ln>
                  <a:noFill/>
                </a:ln>
                <a:solidFill>
                  <a:schemeClr val="tx1"/>
                </a:solidFill>
                <a:effectLst/>
                <a:latin typeface="Arial" panose="020B0604020202020204" pitchFamily="34" charset="0"/>
              </a:rPr>
              <a:t> Banco de Dados:</a:t>
            </a:r>
            <a:r>
              <a:rPr kumimoji="0" lang="pt-BR" altLang="pt-BR" sz="2000" b="0" i="0" u="none" strike="noStrike" cap="none" normalizeH="0" baseline="0" dirty="0">
                <a:ln>
                  <a:noFill/>
                </a:ln>
                <a:solidFill>
                  <a:schemeClr val="tx1"/>
                </a:solidFill>
                <a:effectLst/>
                <a:latin typeface="Arial" panose="020B0604020202020204" pitchFamily="34" charset="0"/>
              </a:rPr>
              <a:t> ORACLE, ou PostgreSQL como gerenciamento relacional - SQL.</a:t>
            </a:r>
          </a:p>
          <a:p>
            <a:pPr marL="0" marR="0" lvl="0" indent="0" algn="just" defTabSz="914400" rtl="0" eaLnBrk="0" fontAlgn="base" latinLnBrk="0" hangingPunct="0">
              <a:spcBef>
                <a:spcPct val="0"/>
              </a:spcBef>
              <a:spcAft>
                <a:spcPct val="0"/>
              </a:spcAft>
              <a:buClrTx/>
              <a:buSzTx/>
              <a:buFontTx/>
              <a:buChar char="•"/>
              <a:tabLst/>
            </a:pPr>
            <a:endParaRPr kumimoji="0" lang="pt-BR" altLang="pt-BR"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2000" b="1" i="0" u="none" strike="noStrike" cap="none" normalizeH="0" baseline="0" dirty="0">
                <a:ln>
                  <a:noFill/>
                </a:ln>
                <a:solidFill>
                  <a:schemeClr val="tx1"/>
                </a:solidFill>
                <a:effectLst/>
                <a:latin typeface="Arial" panose="020B0604020202020204" pitchFamily="34" charset="0"/>
              </a:rPr>
              <a:t> Servidores de Aplicação:</a:t>
            </a:r>
            <a:r>
              <a:rPr kumimoji="0" lang="pt-BR" altLang="pt-BR" sz="2000" b="0" i="0" u="none" strike="noStrike" cap="none" normalizeH="0" baseline="0" dirty="0">
                <a:ln>
                  <a:noFill/>
                </a:ln>
                <a:solidFill>
                  <a:schemeClr val="tx1"/>
                </a:solidFill>
                <a:effectLst/>
                <a:latin typeface="Arial" panose="020B0604020202020204" pitchFamily="34" charset="0"/>
              </a:rPr>
              <a:t> JBoss </a:t>
            </a:r>
            <a:r>
              <a:rPr kumimoji="0" lang="pt-BR" altLang="pt-BR" sz="2000" b="0" i="0" u="none" strike="noStrike" cap="none" normalizeH="0" baseline="0" dirty="0" err="1">
                <a:ln>
                  <a:noFill/>
                </a:ln>
                <a:solidFill>
                  <a:schemeClr val="tx1"/>
                </a:solidFill>
                <a:effectLst/>
                <a:latin typeface="Arial" panose="020B0604020202020204" pitchFamily="34" charset="0"/>
              </a:rPr>
              <a:t>Wildfly</a:t>
            </a:r>
            <a:r>
              <a:rPr kumimoji="0" lang="pt-BR" altLang="pt-BR" sz="2000" b="0" i="0" u="none" strike="noStrike" cap="none" normalizeH="0" baseline="0" dirty="0">
                <a:ln>
                  <a:noFill/>
                </a:ln>
                <a:solidFill>
                  <a:schemeClr val="tx1"/>
                </a:solidFill>
                <a:effectLst/>
                <a:latin typeface="Arial" panose="020B0604020202020204" pitchFamily="34" charset="0"/>
              </a:rPr>
              <a:t>, para ambiente robusto de execução.</a:t>
            </a:r>
          </a:p>
          <a:p>
            <a:pPr marL="0" marR="0" lvl="0" indent="0" algn="just" defTabSz="914400" rtl="0" eaLnBrk="0" fontAlgn="base" latinLnBrk="0" hangingPunct="0">
              <a:spcBef>
                <a:spcPct val="0"/>
              </a:spcBef>
              <a:spcAft>
                <a:spcPct val="0"/>
              </a:spcAft>
              <a:buClrTx/>
              <a:buSzTx/>
              <a:buFontTx/>
              <a:buChar char="•"/>
              <a:tabLst/>
            </a:pPr>
            <a:endParaRPr kumimoji="0" lang="pt-BR" altLang="pt-BR"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spcBef>
                <a:spcPct val="0"/>
              </a:spcBef>
              <a:spcAft>
                <a:spcPct val="0"/>
              </a:spcAft>
              <a:buClrTx/>
              <a:buSzTx/>
              <a:buFontTx/>
              <a:buChar char="•"/>
              <a:tabLst/>
            </a:pPr>
            <a:r>
              <a:rPr kumimoji="0" lang="pt-BR" altLang="pt-BR" sz="2000" b="1" i="0" u="none" strike="noStrike" cap="none" normalizeH="0" baseline="0" dirty="0">
                <a:ln>
                  <a:noFill/>
                </a:ln>
                <a:solidFill>
                  <a:schemeClr val="tx1"/>
                </a:solidFill>
                <a:effectLst/>
                <a:latin typeface="Arial" panose="020B0604020202020204" pitchFamily="34" charset="0"/>
              </a:rPr>
              <a:t> Contêineres e Orquestração:</a:t>
            </a:r>
            <a:r>
              <a:rPr kumimoji="0" lang="pt-BR" altLang="pt-BR" sz="2000" b="0" i="0" u="none" strike="noStrike" cap="none" normalizeH="0" baseline="0" dirty="0">
                <a:ln>
                  <a:noFill/>
                </a:ln>
                <a:solidFill>
                  <a:schemeClr val="tx1"/>
                </a:solidFill>
                <a:effectLst/>
                <a:latin typeface="Arial" panose="020B0604020202020204" pitchFamily="34" charset="0"/>
              </a:rPr>
              <a:t> Na Unicamp, o </a:t>
            </a:r>
            <a:r>
              <a:rPr kumimoji="0" lang="pt-BR" altLang="pt-BR" sz="2000" b="0" i="0" u="none" strike="noStrike" cap="none" normalizeH="0" baseline="0" dirty="0" err="1">
                <a:ln>
                  <a:noFill/>
                </a:ln>
                <a:solidFill>
                  <a:schemeClr val="tx1"/>
                </a:solidFill>
                <a:effectLst/>
                <a:latin typeface="Arial" panose="020B0604020202020204" pitchFamily="34" charset="0"/>
              </a:rPr>
              <a:t>AGHUse</a:t>
            </a:r>
            <a:r>
              <a:rPr kumimoji="0" lang="pt-BR" altLang="pt-BR" sz="2000" b="0" i="0" u="none" strike="noStrike" cap="none" normalizeH="0" baseline="0" dirty="0">
                <a:ln>
                  <a:noFill/>
                </a:ln>
                <a:solidFill>
                  <a:schemeClr val="tx1"/>
                </a:solidFill>
                <a:effectLst/>
                <a:latin typeface="Arial" panose="020B0604020202020204" pitchFamily="34" charset="0"/>
              </a:rPr>
              <a:t> utiliza contêineres com o </a:t>
            </a:r>
            <a:r>
              <a:rPr kumimoji="0" lang="pt-BR" altLang="pt-BR" sz="2000" b="0" i="0" u="none" strike="noStrike" cap="none" normalizeH="0" baseline="0" dirty="0" err="1">
                <a:ln>
                  <a:noFill/>
                </a:ln>
                <a:solidFill>
                  <a:schemeClr val="tx1"/>
                </a:solidFill>
                <a:effectLst/>
                <a:latin typeface="Arial" panose="020B0604020202020204" pitchFamily="34" charset="0"/>
              </a:rPr>
              <a:t>Amazon</a:t>
            </a:r>
            <a:r>
              <a:rPr kumimoji="0" lang="pt-BR" altLang="pt-BR" sz="2000" b="0" i="0" u="none" strike="noStrike" cap="none" normalizeH="0" baseline="0" dirty="0">
                <a:ln>
                  <a:noFill/>
                </a:ln>
                <a:solidFill>
                  <a:schemeClr val="tx1"/>
                </a:solidFill>
                <a:effectLst/>
                <a:latin typeface="Arial" panose="020B0604020202020204" pitchFamily="34" charset="0"/>
              </a:rPr>
              <a:t> </a:t>
            </a:r>
            <a:r>
              <a:rPr kumimoji="0" lang="pt-BR" altLang="pt-BR" sz="2000" b="0" i="0" u="none" strike="noStrike" cap="none" normalizeH="0" baseline="0" dirty="0" err="1">
                <a:ln>
                  <a:noFill/>
                </a:ln>
                <a:solidFill>
                  <a:schemeClr val="tx1"/>
                </a:solidFill>
                <a:effectLst/>
                <a:latin typeface="Arial" panose="020B0604020202020204" pitchFamily="34" charset="0"/>
              </a:rPr>
              <a:t>Elastic</a:t>
            </a:r>
            <a:r>
              <a:rPr kumimoji="0" lang="pt-BR" altLang="pt-BR" sz="2000" b="0" i="0" u="none" strike="noStrike" cap="none" normalizeH="0" baseline="0" dirty="0">
                <a:ln>
                  <a:noFill/>
                </a:ln>
                <a:solidFill>
                  <a:schemeClr val="tx1"/>
                </a:solidFill>
                <a:effectLst/>
                <a:latin typeface="Arial" panose="020B0604020202020204" pitchFamily="34" charset="0"/>
              </a:rPr>
              <a:t> Container Service (ECS) com AWS </a:t>
            </a:r>
            <a:r>
              <a:rPr kumimoji="0" lang="pt-BR" altLang="pt-BR" sz="2000" b="0" i="0" u="none" strike="noStrike" cap="none" normalizeH="0" baseline="0" dirty="0" err="1">
                <a:ln>
                  <a:noFill/>
                </a:ln>
                <a:solidFill>
                  <a:schemeClr val="tx1"/>
                </a:solidFill>
                <a:effectLst/>
                <a:latin typeface="Arial" panose="020B0604020202020204" pitchFamily="34" charset="0"/>
              </a:rPr>
              <a:t>Fargate</a:t>
            </a:r>
            <a:r>
              <a:rPr kumimoji="0" lang="pt-BR" altLang="pt-BR" sz="2000" b="0" i="0" u="none" strike="noStrike" cap="none" normalizeH="0" baseline="0" dirty="0">
                <a:ln>
                  <a:noFill/>
                </a:ln>
                <a:solidFill>
                  <a:schemeClr val="tx1"/>
                </a:solidFill>
                <a:effectLst/>
                <a:latin typeface="Arial" panose="020B0604020202020204" pitchFamily="34" charset="0"/>
              </a:rPr>
              <a:t>, permitindo escalabilidade e gerenciamento simplificado.</a:t>
            </a:r>
          </a:p>
        </p:txBody>
      </p:sp>
      <p:sp>
        <p:nvSpPr>
          <p:cNvPr id="5" name="Title 1">
            <a:extLst>
              <a:ext uri="{FF2B5EF4-FFF2-40B4-BE49-F238E27FC236}">
                <a16:creationId xmlns:a16="http://schemas.microsoft.com/office/drawing/2014/main" id="{7DDCE2D7-6836-18D5-4795-E7B6A4F74FE6}"/>
              </a:ext>
            </a:extLst>
          </p:cNvPr>
          <p:cNvSpPr>
            <a:spLocks noGrp="1"/>
          </p:cNvSpPr>
          <p:nvPr>
            <p:ph type="title"/>
          </p:nvPr>
        </p:nvSpPr>
        <p:spPr>
          <a:xfrm>
            <a:off x="127321" y="162818"/>
            <a:ext cx="8924081" cy="766630"/>
          </a:xfrm>
        </p:spPr>
        <p:txBody>
          <a:bodyPr anchor="ctr">
            <a:normAutofit fontScale="90000"/>
          </a:bodyPr>
          <a:lstStyle/>
          <a:p>
            <a:br>
              <a:rPr lang="pt-BR" sz="4900" dirty="0"/>
            </a:br>
            <a:br>
              <a:rPr lang="pt-BR" sz="4900" dirty="0"/>
            </a:br>
            <a:r>
              <a:rPr lang="pt-BR" sz="4900" b="1" dirty="0"/>
              <a:t>Tecnologias do Sistema:</a:t>
            </a:r>
            <a:br>
              <a:rPr lang="pt-BR" sz="6600" b="1" dirty="0"/>
            </a:br>
            <a:endParaRPr lang="pt-BR" sz="6300" dirty="0"/>
          </a:p>
        </p:txBody>
      </p:sp>
    </p:spTree>
    <p:extLst>
      <p:ext uri="{BB962C8B-B14F-4D97-AF65-F5344CB8AC3E}">
        <p14:creationId xmlns:p14="http://schemas.microsoft.com/office/powerpoint/2010/main" val="428849377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BE54BB-4B65-E21F-9331-D635ECD70E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E8417C-78B9-D96B-3B0B-7A13B268DED0}"/>
              </a:ext>
            </a:extLst>
          </p:cNvPr>
          <p:cNvSpPr>
            <a:spLocks noGrp="1"/>
          </p:cNvSpPr>
          <p:nvPr>
            <p:ph type="title"/>
          </p:nvPr>
        </p:nvSpPr>
        <p:spPr>
          <a:xfrm>
            <a:off x="243068" y="23149"/>
            <a:ext cx="8657863" cy="766630"/>
          </a:xfrm>
        </p:spPr>
        <p:txBody>
          <a:bodyPr anchor="ctr">
            <a:noAutofit/>
          </a:bodyPr>
          <a:lstStyle/>
          <a:p>
            <a:r>
              <a:rPr lang="pt-BR" sz="4800" b="1" dirty="0">
                <a:latin typeface="+mj-lt"/>
                <a:ea typeface="+mj-ea"/>
                <a:cs typeface="+mj-cs"/>
              </a:rPr>
              <a:t>Dados e Integração</a:t>
            </a:r>
            <a:endParaRPr lang="pt-BR" sz="4800" dirty="0"/>
          </a:p>
        </p:txBody>
      </p:sp>
      <p:sp>
        <p:nvSpPr>
          <p:cNvPr id="3" name="Content Placeholder 2">
            <a:extLst>
              <a:ext uri="{FF2B5EF4-FFF2-40B4-BE49-F238E27FC236}">
                <a16:creationId xmlns:a16="http://schemas.microsoft.com/office/drawing/2014/main" id="{749856C4-A8A6-654D-EC03-0D01D510EAE6}"/>
              </a:ext>
            </a:extLst>
          </p:cNvPr>
          <p:cNvSpPr>
            <a:spLocks noGrp="1"/>
          </p:cNvSpPr>
          <p:nvPr>
            <p:ph idx="1"/>
          </p:nvPr>
        </p:nvSpPr>
        <p:spPr>
          <a:xfrm>
            <a:off x="243068" y="789778"/>
            <a:ext cx="8657863" cy="5703619"/>
          </a:xfrm>
        </p:spPr>
        <p:txBody>
          <a:bodyPr anchor="t">
            <a:noAutofit/>
          </a:bodyPr>
          <a:lstStyle/>
          <a:p>
            <a:pPr marL="0" indent="-285750" algn="just" defTabSz="914400" eaLnBrk="0" fontAlgn="base" hangingPunct="0">
              <a:lnSpc>
                <a:spcPct val="120000"/>
              </a:lnSpc>
              <a:spcBef>
                <a:spcPct val="0"/>
              </a:spcBef>
              <a:spcAft>
                <a:spcPct val="0"/>
              </a:spcAft>
              <a:buFontTx/>
              <a:buChar char="•"/>
            </a:pPr>
            <a:r>
              <a:rPr lang="pt-BR" sz="1800" b="1" dirty="0"/>
              <a:t>Integração com Sistemas Externos:</a:t>
            </a:r>
            <a:r>
              <a:rPr lang="pt-BR" sz="1800" dirty="0"/>
              <a:t> </a:t>
            </a:r>
            <a:r>
              <a:rPr lang="pt-BR" sz="1800" dirty="0">
                <a:latin typeface="Arial" panose="020B0604020202020204" pitchFamily="34" charset="0"/>
              </a:rPr>
              <a:t>Integra com sistemas externos. Garante a interoperabilidade com </a:t>
            </a:r>
            <a:r>
              <a:rPr lang="pt-BR" sz="1800" dirty="0" err="1">
                <a:latin typeface="Arial" panose="020B0604020202020204" pitchFamily="34" charset="0"/>
              </a:rPr>
              <a:t>API´s</a:t>
            </a:r>
            <a:r>
              <a:rPr lang="pt-BR" sz="1800" dirty="0">
                <a:latin typeface="Arial" panose="020B0604020202020204" pitchFamily="34" charset="0"/>
              </a:rPr>
              <a:t> para ambientes hospitalares complexos.</a:t>
            </a:r>
          </a:p>
          <a:p>
            <a:pPr marL="0" indent="-285750" algn="just" defTabSz="914400" eaLnBrk="0" fontAlgn="base" hangingPunct="0">
              <a:lnSpc>
                <a:spcPct val="120000"/>
              </a:lnSpc>
              <a:spcBef>
                <a:spcPct val="0"/>
              </a:spcBef>
              <a:spcAft>
                <a:spcPct val="0"/>
              </a:spcAft>
              <a:buFontTx/>
              <a:buChar char="•"/>
            </a:pPr>
            <a:endParaRPr lang="pt-BR" sz="18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800" b="1" dirty="0"/>
              <a:t>Fluxo de Dados Contínuo:</a:t>
            </a:r>
            <a:r>
              <a:rPr lang="pt-BR" sz="1800" dirty="0"/>
              <a:t> </a:t>
            </a:r>
            <a:r>
              <a:rPr lang="pt-BR" sz="1800" dirty="0">
                <a:latin typeface="Arial" panose="020B0604020202020204" pitchFamily="34" charset="0"/>
              </a:rPr>
              <a:t>Assegura fluxo dados entre módulos assistenciais e administrativos. Permite que informações alimentem processos administrativos, como faturamento e controle de estoque, de forma automática.</a:t>
            </a:r>
          </a:p>
          <a:p>
            <a:pPr marL="0" indent="-285750" algn="just" defTabSz="914400" eaLnBrk="0" fontAlgn="base" hangingPunct="0">
              <a:lnSpc>
                <a:spcPct val="120000"/>
              </a:lnSpc>
              <a:spcBef>
                <a:spcPct val="0"/>
              </a:spcBef>
              <a:spcAft>
                <a:spcPct val="0"/>
              </a:spcAft>
              <a:buFontTx/>
              <a:buChar char="•"/>
            </a:pPr>
            <a:endParaRPr lang="pt-BR" sz="18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800" b="1" dirty="0"/>
              <a:t>Interação com Bases de Dados Corporativas:</a:t>
            </a:r>
            <a:r>
              <a:rPr lang="pt-BR" sz="1800" dirty="0"/>
              <a:t> </a:t>
            </a:r>
            <a:r>
              <a:rPr lang="pt-BR" sz="1800" dirty="0">
                <a:latin typeface="Arial" panose="020B0604020202020204" pitchFamily="34" charset="0"/>
              </a:rPr>
              <a:t>Interage com bases de dados corporativas e verifica a elegibilidade de beneficiários de planos de saúde.</a:t>
            </a:r>
          </a:p>
          <a:p>
            <a:pPr marL="0" indent="0" algn="just" defTabSz="914400" eaLnBrk="0" fontAlgn="base" hangingPunct="0">
              <a:lnSpc>
                <a:spcPct val="120000"/>
              </a:lnSpc>
              <a:spcBef>
                <a:spcPct val="0"/>
              </a:spcBef>
              <a:spcAft>
                <a:spcPct val="0"/>
              </a:spcAft>
              <a:buNone/>
            </a:pPr>
            <a:endParaRPr lang="pt-BR" sz="1800" dirty="0">
              <a:latin typeface="Arial" panose="020B0604020202020204" pitchFamily="34" charset="0"/>
            </a:endParaRPr>
          </a:p>
          <a:p>
            <a:pPr marL="0" indent="-285750" algn="just" defTabSz="914400" eaLnBrk="0" fontAlgn="base" hangingPunct="0">
              <a:lnSpc>
                <a:spcPct val="120000"/>
              </a:lnSpc>
              <a:spcBef>
                <a:spcPct val="0"/>
              </a:spcBef>
              <a:spcAft>
                <a:spcPct val="0"/>
              </a:spcAft>
              <a:buFontTx/>
              <a:buChar char="•"/>
            </a:pPr>
            <a:r>
              <a:rPr lang="pt-BR" sz="1800" b="1" dirty="0"/>
              <a:t>Padrões de Interoperabilidade:</a:t>
            </a:r>
            <a:r>
              <a:rPr lang="pt-BR" sz="1800" dirty="0">
                <a:latin typeface="Arial" panose="020B0604020202020204" pitchFamily="34" charset="0"/>
              </a:rPr>
              <a:t> Adota padrões de interoperabilidade em saúde, como HL7 e FHIR, para assegurar a comunicação eficiente com outros sistemas de informação em saúde.</a:t>
            </a:r>
          </a:p>
          <a:p>
            <a:pPr algn="just">
              <a:lnSpc>
                <a:spcPct val="120000"/>
              </a:lnSpc>
              <a:buFont typeface="Arial" panose="020B0604020202020204" pitchFamily="34" charset="0"/>
              <a:buChar char="•"/>
            </a:pPr>
            <a:r>
              <a:rPr lang="pt-BR" sz="1800" b="1" dirty="0"/>
              <a:t>Segurança e Conformidade:</a:t>
            </a:r>
            <a:r>
              <a:rPr lang="pt-BR" sz="1800" dirty="0"/>
              <a:t> </a:t>
            </a:r>
            <a:r>
              <a:rPr lang="pt-BR" sz="1800" dirty="0">
                <a:latin typeface="Arial" panose="020B0604020202020204" pitchFamily="34" charset="0"/>
              </a:rPr>
              <a:t>Implementa mecanismos de segurança para confidencialidade, integridade e disponibilidade dos dados, atendendo às regulamentações vigentes na área da saúde.</a:t>
            </a:r>
          </a:p>
        </p:txBody>
      </p:sp>
    </p:spTree>
    <p:extLst>
      <p:ext uri="{BB962C8B-B14F-4D97-AF65-F5344CB8AC3E}">
        <p14:creationId xmlns:p14="http://schemas.microsoft.com/office/powerpoint/2010/main" val="1572048256"/>
      </p:ext>
    </p:extLst>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0516A-6407-8DAE-CCF2-4C4688C67DC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6A054C-7FC7-7109-9967-5CF522694712}"/>
              </a:ext>
            </a:extLst>
          </p:cNvPr>
          <p:cNvSpPr>
            <a:spLocks noGrp="1"/>
          </p:cNvSpPr>
          <p:nvPr>
            <p:ph type="title"/>
          </p:nvPr>
        </p:nvSpPr>
        <p:spPr>
          <a:xfrm>
            <a:off x="254643" y="365127"/>
            <a:ext cx="8260707" cy="653446"/>
          </a:xfrm>
        </p:spPr>
        <p:txBody>
          <a:bodyPr/>
          <a:lstStyle/>
          <a:p>
            <a:r>
              <a:rPr lang="pt-BR" sz="3600" b="1" dirty="0"/>
              <a:t>Backoffice Hospitalar </a:t>
            </a:r>
            <a:endParaRPr lang="pt-BR" b="1" dirty="0"/>
          </a:p>
        </p:txBody>
      </p:sp>
      <p:sp>
        <p:nvSpPr>
          <p:cNvPr id="3" name="Espaço Reservado para Conteúdo 2">
            <a:extLst>
              <a:ext uri="{FF2B5EF4-FFF2-40B4-BE49-F238E27FC236}">
                <a16:creationId xmlns:a16="http://schemas.microsoft.com/office/drawing/2014/main" id="{0FFA1B1B-24AE-6C90-B4C9-D09C8869B6F3}"/>
              </a:ext>
            </a:extLst>
          </p:cNvPr>
          <p:cNvSpPr>
            <a:spLocks noGrp="1"/>
          </p:cNvSpPr>
          <p:nvPr>
            <p:ph idx="1"/>
          </p:nvPr>
        </p:nvSpPr>
        <p:spPr>
          <a:xfrm>
            <a:off x="254643" y="1172179"/>
            <a:ext cx="8507391" cy="5320694"/>
          </a:xfrm>
        </p:spPr>
        <p:txBody>
          <a:bodyPr>
            <a:normAutofit fontScale="92500"/>
          </a:bodyPr>
          <a:lstStyle/>
          <a:p>
            <a:pPr marL="0" indent="0" algn="just">
              <a:lnSpc>
                <a:spcPct val="110000"/>
              </a:lnSpc>
              <a:buNone/>
            </a:pPr>
            <a:r>
              <a:rPr lang="pt-BR" sz="3200" dirty="0">
                <a:latin typeface="Arial" panose="020B0604020202020204" pitchFamily="34" charset="0"/>
                <a:cs typeface="Arial" panose="020B0604020202020204" pitchFamily="34" charset="0"/>
              </a:rPr>
              <a:t>	 Backoffice é o conjunto de processos e ferramentas que gerenciam as operações internas e administrativas, sem contato direto com os pacientes. Compreende finanças, recursos humanos, logística, faturamento, controle de estoque, gestão de contratos e etc...</a:t>
            </a:r>
          </a:p>
          <a:p>
            <a:pPr marL="0" indent="0" algn="just">
              <a:lnSpc>
                <a:spcPct val="110000"/>
              </a:lnSpc>
              <a:buNone/>
            </a:pPr>
            <a:r>
              <a:rPr lang="pt-BR" sz="3200" dirty="0">
                <a:latin typeface="Arial" panose="020B0604020202020204" pitchFamily="34" charset="0"/>
                <a:cs typeface="Arial" panose="020B0604020202020204" pitchFamily="34" charset="0"/>
              </a:rPr>
              <a:t>	Permite que os profissionais se concentrem em atividades estratégicas, melhorando a produtividade e a qualidade dos serviços prestados. </a:t>
            </a:r>
          </a:p>
        </p:txBody>
      </p:sp>
    </p:spTree>
    <p:extLst>
      <p:ext uri="{BB962C8B-B14F-4D97-AF65-F5344CB8AC3E}">
        <p14:creationId xmlns:p14="http://schemas.microsoft.com/office/powerpoint/2010/main" val="27182680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04905E-AB91-0314-49EB-07F0C0B29C21}"/>
              </a:ext>
            </a:extLst>
          </p:cNvPr>
          <p:cNvSpPr>
            <a:spLocks noGrp="1"/>
          </p:cNvSpPr>
          <p:nvPr>
            <p:ph type="title"/>
          </p:nvPr>
        </p:nvSpPr>
        <p:spPr>
          <a:xfrm>
            <a:off x="628650" y="100113"/>
            <a:ext cx="7886700" cy="821953"/>
          </a:xfrm>
        </p:spPr>
        <p:txBody>
          <a:bodyPr/>
          <a:lstStyle/>
          <a:p>
            <a:pPr algn="ctr"/>
            <a:r>
              <a:rPr lang="pt-BR" b="1" dirty="0"/>
              <a:t>Core e Backoffice</a:t>
            </a:r>
          </a:p>
        </p:txBody>
      </p:sp>
      <p:sp>
        <p:nvSpPr>
          <p:cNvPr id="4" name="Elipse 3">
            <a:extLst>
              <a:ext uri="{FF2B5EF4-FFF2-40B4-BE49-F238E27FC236}">
                <a16:creationId xmlns:a16="http://schemas.microsoft.com/office/drawing/2014/main" id="{441A2602-64E9-4076-273B-B771798BC6C5}"/>
              </a:ext>
            </a:extLst>
          </p:cNvPr>
          <p:cNvSpPr/>
          <p:nvPr/>
        </p:nvSpPr>
        <p:spPr>
          <a:xfrm>
            <a:off x="2457966" y="1853543"/>
            <a:ext cx="4670855" cy="3781168"/>
          </a:xfrm>
          <a:prstGeom prst="ellipse">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dirty="0">
                <a:ln w="0"/>
                <a:solidFill>
                  <a:schemeClr val="tx1"/>
                </a:solidFill>
                <a:effectLst>
                  <a:outerShdw blurRad="38100" dist="19050" dir="2700000" algn="tl" rotWithShape="0">
                    <a:schemeClr val="dk1">
                      <a:alpha val="40000"/>
                    </a:schemeClr>
                  </a:outerShdw>
                </a:effectLst>
              </a:rPr>
              <a:t>Core Hospitalar</a:t>
            </a:r>
          </a:p>
        </p:txBody>
      </p:sp>
      <p:sp>
        <p:nvSpPr>
          <p:cNvPr id="5" name="Elipse 4">
            <a:extLst>
              <a:ext uri="{FF2B5EF4-FFF2-40B4-BE49-F238E27FC236}">
                <a16:creationId xmlns:a16="http://schemas.microsoft.com/office/drawing/2014/main" id="{34E8240E-9204-8392-D6C6-BF9DE7517B17}"/>
              </a:ext>
            </a:extLst>
          </p:cNvPr>
          <p:cNvSpPr/>
          <p:nvPr/>
        </p:nvSpPr>
        <p:spPr>
          <a:xfrm>
            <a:off x="1598398" y="1597054"/>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Governança e Compliance</a:t>
            </a:r>
            <a:endParaRPr lang="pt-BR" sz="1400" b="1" dirty="0">
              <a:solidFill>
                <a:schemeClr val="tx1"/>
              </a:solidFill>
            </a:endParaRPr>
          </a:p>
        </p:txBody>
      </p:sp>
      <p:sp>
        <p:nvSpPr>
          <p:cNvPr id="6" name="Elipse 5">
            <a:extLst>
              <a:ext uri="{FF2B5EF4-FFF2-40B4-BE49-F238E27FC236}">
                <a16:creationId xmlns:a16="http://schemas.microsoft.com/office/drawing/2014/main" id="{1ADB9C70-2C8C-03DE-C1CD-5913DB5990D3}"/>
              </a:ext>
            </a:extLst>
          </p:cNvPr>
          <p:cNvSpPr/>
          <p:nvPr/>
        </p:nvSpPr>
        <p:spPr>
          <a:xfrm>
            <a:off x="1076841" y="3297412"/>
            <a:ext cx="1956485"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Residência</a:t>
            </a:r>
          </a:p>
        </p:txBody>
      </p:sp>
      <p:sp>
        <p:nvSpPr>
          <p:cNvPr id="8" name="Elipse 7">
            <a:extLst>
              <a:ext uri="{FF2B5EF4-FFF2-40B4-BE49-F238E27FC236}">
                <a16:creationId xmlns:a16="http://schemas.microsoft.com/office/drawing/2014/main" id="{C077CBE4-C779-B3B2-217D-2BC24BB52385}"/>
              </a:ext>
            </a:extLst>
          </p:cNvPr>
          <p:cNvSpPr/>
          <p:nvPr/>
        </p:nvSpPr>
        <p:spPr>
          <a:xfrm>
            <a:off x="2317924" y="4758580"/>
            <a:ext cx="1956486"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Lavanderia</a:t>
            </a:r>
          </a:p>
        </p:txBody>
      </p:sp>
      <p:sp>
        <p:nvSpPr>
          <p:cNvPr id="9" name="Elipse 8">
            <a:extLst>
              <a:ext uri="{FF2B5EF4-FFF2-40B4-BE49-F238E27FC236}">
                <a16:creationId xmlns:a16="http://schemas.microsoft.com/office/drawing/2014/main" id="{FAE7D24A-3D59-30C5-DD77-133F1A040314}"/>
              </a:ext>
            </a:extLst>
          </p:cNvPr>
          <p:cNvSpPr/>
          <p:nvPr/>
        </p:nvSpPr>
        <p:spPr>
          <a:xfrm>
            <a:off x="4336193" y="5044656"/>
            <a:ext cx="2113006"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Regulação</a:t>
            </a:r>
            <a:r>
              <a:rPr lang="pt-BR" sz="1400" dirty="0"/>
              <a:t> </a:t>
            </a:r>
            <a:endParaRPr lang="pt-BR" sz="1400" b="1" dirty="0">
              <a:solidFill>
                <a:schemeClr val="tx1"/>
              </a:solidFill>
            </a:endParaRPr>
          </a:p>
        </p:txBody>
      </p:sp>
      <p:sp>
        <p:nvSpPr>
          <p:cNvPr id="10" name="Elipse 9">
            <a:extLst>
              <a:ext uri="{FF2B5EF4-FFF2-40B4-BE49-F238E27FC236}">
                <a16:creationId xmlns:a16="http://schemas.microsoft.com/office/drawing/2014/main" id="{F526A085-ACFE-EDCA-0F1D-105445B21CE7}"/>
              </a:ext>
            </a:extLst>
          </p:cNvPr>
          <p:cNvSpPr/>
          <p:nvPr/>
        </p:nvSpPr>
        <p:spPr>
          <a:xfrm>
            <a:off x="6347772" y="4262901"/>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Gestão Contábil e Financeira</a:t>
            </a:r>
            <a:endParaRPr lang="pt-BR" sz="1400" b="1" dirty="0">
              <a:solidFill>
                <a:schemeClr val="tx1"/>
              </a:solidFill>
            </a:endParaRPr>
          </a:p>
        </p:txBody>
      </p:sp>
      <p:sp>
        <p:nvSpPr>
          <p:cNvPr id="11" name="Elipse 10">
            <a:extLst>
              <a:ext uri="{FF2B5EF4-FFF2-40B4-BE49-F238E27FC236}">
                <a16:creationId xmlns:a16="http://schemas.microsoft.com/office/drawing/2014/main" id="{58B98F10-7322-58A0-9A8A-0DBD9796447E}"/>
              </a:ext>
            </a:extLst>
          </p:cNvPr>
          <p:cNvSpPr/>
          <p:nvPr/>
        </p:nvSpPr>
        <p:spPr>
          <a:xfrm>
            <a:off x="6637123" y="2577125"/>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Suprimentos</a:t>
            </a:r>
          </a:p>
        </p:txBody>
      </p:sp>
      <p:sp>
        <p:nvSpPr>
          <p:cNvPr id="12" name="Elipse 11">
            <a:extLst>
              <a:ext uri="{FF2B5EF4-FFF2-40B4-BE49-F238E27FC236}">
                <a16:creationId xmlns:a16="http://schemas.microsoft.com/office/drawing/2014/main" id="{39080A77-3822-85BF-14AF-23003172B357}"/>
              </a:ext>
            </a:extLst>
          </p:cNvPr>
          <p:cNvSpPr/>
          <p:nvPr/>
        </p:nvSpPr>
        <p:spPr>
          <a:xfrm>
            <a:off x="3397079" y="901967"/>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Faturamento</a:t>
            </a:r>
          </a:p>
        </p:txBody>
      </p:sp>
      <p:sp>
        <p:nvSpPr>
          <p:cNvPr id="13" name="Elipse 12">
            <a:extLst>
              <a:ext uri="{FF2B5EF4-FFF2-40B4-BE49-F238E27FC236}">
                <a16:creationId xmlns:a16="http://schemas.microsoft.com/office/drawing/2014/main" id="{ED1001E9-D93F-772C-7649-3E829532C28F}"/>
              </a:ext>
            </a:extLst>
          </p:cNvPr>
          <p:cNvSpPr/>
          <p:nvPr/>
        </p:nvSpPr>
        <p:spPr>
          <a:xfrm>
            <a:off x="5390637" y="1200543"/>
            <a:ext cx="1878227" cy="1633279"/>
          </a:xfrm>
          <a:prstGeom prst="ellipse">
            <a:avLst/>
          </a:prstGeom>
          <a:solidFill>
            <a:schemeClr val="tx2">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RH</a:t>
            </a:r>
          </a:p>
        </p:txBody>
      </p:sp>
    </p:spTree>
    <p:extLst>
      <p:ext uri="{BB962C8B-B14F-4D97-AF65-F5344CB8AC3E}">
        <p14:creationId xmlns:p14="http://schemas.microsoft.com/office/powerpoint/2010/main" val="2452654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5"/>
          <p:cNvSpPr txBox="1"/>
          <p:nvPr/>
        </p:nvSpPr>
        <p:spPr>
          <a:xfrm>
            <a:off x="223157" y="1940176"/>
            <a:ext cx="8697686" cy="2285211"/>
          </a:xfrm>
          <a:prstGeom prst="rect">
            <a:avLst/>
          </a:prstGeom>
          <a:noFill/>
          <a:ln>
            <a:noFill/>
          </a:ln>
        </p:spPr>
        <p:txBody>
          <a:bodyPr spcFirstLastPara="1" wrap="square" lIns="68569" tIns="34275" rIns="68569" bIns="34275" anchor="t" anchorCtr="0">
            <a:spAutoFit/>
          </a:bodyPr>
          <a:lstStyle/>
          <a:p>
            <a:pPr algn="ctr">
              <a:buSzPts val="5400"/>
            </a:pPr>
            <a:r>
              <a:rPr lang="pt-BR" sz="3600" b="1" dirty="0">
                <a:solidFill>
                  <a:srgbClr val="0F4861"/>
                </a:solidFill>
              </a:rPr>
              <a:t>Análise sobre Opções em Sistemas:</a:t>
            </a:r>
          </a:p>
          <a:p>
            <a:pPr algn="ctr">
              <a:buSzPts val="5400"/>
            </a:pPr>
            <a:endParaRPr lang="pt-BR" sz="3600" dirty="0">
              <a:solidFill>
                <a:srgbClr val="0F4861"/>
              </a:solidFill>
            </a:endParaRPr>
          </a:p>
          <a:p>
            <a:pPr lvl="2">
              <a:buSzPts val="5400"/>
            </a:pPr>
            <a:r>
              <a:rPr lang="pt-BR" sz="3600" dirty="0">
                <a:solidFill>
                  <a:srgbClr val="0F4861"/>
                </a:solidFill>
              </a:rPr>
              <a:t>1- Aluguel/Sistema Fechado</a:t>
            </a:r>
          </a:p>
          <a:p>
            <a:pPr lvl="2">
              <a:buSzPts val="5400"/>
            </a:pPr>
            <a:r>
              <a:rPr lang="pt-BR" sz="3600" dirty="0">
                <a:solidFill>
                  <a:srgbClr val="0F4861"/>
                </a:solidFill>
              </a:rPr>
              <a:t>2 - Open </a:t>
            </a:r>
            <a:r>
              <a:rPr lang="pt-BR" sz="3600" dirty="0" err="1">
                <a:solidFill>
                  <a:srgbClr val="0F4861"/>
                </a:solidFill>
              </a:rPr>
              <a:t>Source</a:t>
            </a:r>
            <a:r>
              <a:rPr lang="pt-BR" sz="3600" dirty="0">
                <a:solidFill>
                  <a:srgbClr val="0F4861"/>
                </a:solidFill>
              </a:rPr>
              <a:t>/Sistema Aberto</a:t>
            </a:r>
            <a:endParaRPr sz="3600" dirty="0">
              <a:solidFill>
                <a:srgbClr val="0F4861"/>
              </a:solidFill>
            </a:endParaRPr>
          </a:p>
        </p:txBody>
      </p:sp>
    </p:spTree>
    <p:extLst>
      <p:ext uri="{BB962C8B-B14F-4D97-AF65-F5344CB8AC3E}">
        <p14:creationId xmlns:p14="http://schemas.microsoft.com/office/powerpoint/2010/main" val="23916426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311700" y="121657"/>
            <a:ext cx="8520600" cy="781168"/>
          </a:xfrm>
          <a:prstGeom prst="rect">
            <a:avLst/>
          </a:prstGeom>
        </p:spPr>
        <p:txBody>
          <a:bodyPr spcFirstLastPara="1" vert="horz" wrap="square" lIns="91425" tIns="91425" rIns="91425" bIns="91425" rtlCol="0" anchor="t" anchorCtr="0">
            <a:noAutofit/>
          </a:bodyPr>
          <a:lstStyle/>
          <a:p>
            <a:r>
              <a:rPr lang="pt-BR" sz="6600" b="1" dirty="0"/>
              <a:t>Atualizações</a:t>
            </a:r>
            <a:endParaRPr sz="6600" b="1" dirty="0"/>
          </a:p>
        </p:txBody>
      </p:sp>
      <p:sp>
        <p:nvSpPr>
          <p:cNvPr id="108" name="Google Shape;108;p21"/>
          <p:cNvSpPr txBox="1">
            <a:spLocks noGrp="1"/>
          </p:cNvSpPr>
          <p:nvPr>
            <p:ph type="body" idx="1"/>
          </p:nvPr>
        </p:nvSpPr>
        <p:spPr>
          <a:xfrm>
            <a:off x="393538" y="1053296"/>
            <a:ext cx="8438761" cy="5405377"/>
          </a:xfrm>
          <a:prstGeom prst="rect">
            <a:avLst/>
          </a:prstGeom>
        </p:spPr>
        <p:txBody>
          <a:bodyPr spcFirstLastPara="1" vert="horz" wrap="square" lIns="91425" tIns="91425" rIns="91425" bIns="91425" rtlCol="0" anchor="t" anchorCtr="0">
            <a:normAutofit fontScale="92500" lnSpcReduction="10000"/>
          </a:bodyPr>
          <a:lstStyle/>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endParaRPr sz="1100" b="1" dirty="0">
              <a:solidFill>
                <a:srgbClr val="777777"/>
              </a:solidFill>
              <a:highlight>
                <a:srgbClr val="FFFFFF"/>
              </a:highlight>
            </a:endParaRPr>
          </a:p>
          <a:p>
            <a:pPr marL="0" indent="0" algn="just">
              <a:lnSpc>
                <a:spcPct val="100000"/>
              </a:lnSpc>
              <a:buNone/>
            </a:pPr>
            <a:r>
              <a:rPr lang="pt-BR" sz="1800" b="1" dirty="0">
                <a:solidFill>
                  <a:srgbClr val="777777"/>
                </a:solidFill>
                <a:highlight>
                  <a:srgbClr val="FFFFFF"/>
                </a:highlight>
              </a:rPr>
              <a:t>Postado em </a:t>
            </a:r>
            <a:r>
              <a:rPr lang="pt-BR" sz="1800" b="1" dirty="0">
                <a:solidFill>
                  <a:srgbClr val="777777"/>
                </a:solidFill>
                <a:highlight>
                  <a:srgbClr val="FFFFFF"/>
                </a:highlight>
                <a:uFill>
                  <a:noFill/>
                </a:uFill>
                <a:hlinkClick r:id="rId3">
                  <a:extLst>
                    <a:ext uri="{A12FA001-AC4F-418D-AE19-62706E023703}">
                      <ahyp:hlinkClr xmlns:ahyp="http://schemas.microsoft.com/office/drawing/2018/hyperlinkcolor" val="tx"/>
                    </a:ext>
                  </a:extLst>
                </a:hlinkClick>
              </a:rPr>
              <a:t>8 de julho de 2024</a:t>
            </a:r>
            <a:r>
              <a:rPr lang="pt-BR" sz="1800" b="1" dirty="0">
                <a:solidFill>
                  <a:srgbClr val="777777"/>
                </a:solidFill>
                <a:highlight>
                  <a:srgbClr val="FFFFFF"/>
                </a:highlight>
              </a:rPr>
              <a:t> por </a:t>
            </a:r>
            <a:r>
              <a:rPr lang="pt-BR" sz="1800" b="1" dirty="0">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Edimilson </a:t>
            </a:r>
            <a:r>
              <a:rPr lang="pt-BR" sz="1800" b="1" dirty="0" err="1">
                <a:solidFill>
                  <a:srgbClr val="777777"/>
                </a:solidFill>
                <a:highlight>
                  <a:srgbClr val="FFFFFF"/>
                </a:highlight>
                <a:uFill>
                  <a:noFill/>
                </a:uFill>
                <a:hlinkClick r:id="rId4">
                  <a:extLst>
                    <a:ext uri="{A12FA001-AC4F-418D-AE19-62706E023703}">
                      <ahyp:hlinkClr xmlns:ahyp="http://schemas.microsoft.com/office/drawing/2018/hyperlinkcolor" val="tx"/>
                    </a:ext>
                  </a:extLst>
                </a:hlinkClick>
              </a:rPr>
              <a:t>Montalti</a:t>
            </a:r>
            <a:endParaRPr sz="1800" b="1" dirty="0">
              <a:solidFill>
                <a:srgbClr val="777777"/>
              </a:solidFill>
              <a:highlight>
                <a:srgbClr val="FFFFFF"/>
              </a:highlight>
            </a:endParaRPr>
          </a:p>
          <a:p>
            <a:pPr marL="0" indent="0" algn="just">
              <a:lnSpc>
                <a:spcPct val="100000"/>
              </a:lnSpc>
              <a:buNone/>
            </a:pPr>
            <a:endParaRPr sz="1800" b="1" dirty="0">
              <a:solidFill>
                <a:srgbClr val="777777"/>
              </a:solidFill>
              <a:highlight>
                <a:srgbClr val="FFFFFF"/>
              </a:highlight>
            </a:endParaRPr>
          </a:p>
          <a:p>
            <a:pPr marL="0" indent="0" algn="just">
              <a:lnSpc>
                <a:spcPct val="100000"/>
              </a:lnSpc>
              <a:buNone/>
            </a:pPr>
            <a:r>
              <a:rPr lang="pt-BR" sz="1800" b="1" u="sng" dirty="0">
                <a:solidFill>
                  <a:srgbClr val="777777"/>
                </a:solidFill>
                <a:highlight>
                  <a:srgbClr val="FFFFFF"/>
                </a:highlight>
              </a:rPr>
              <a:t>Resumo: </a:t>
            </a:r>
            <a:r>
              <a:rPr lang="pt-BR" sz="1800" dirty="0">
                <a:solidFill>
                  <a:srgbClr val="777777"/>
                </a:solidFill>
                <a:highlight>
                  <a:srgbClr val="FFFFFF"/>
                </a:highlight>
              </a:rPr>
              <a:t>O Hospital de Clínicas (HC) da Unicamp recebeu assessora de gabinete da área de Saúde Digital da Secretaria Estadual de Saúde (SES) de São Paulo, acompanhada de uma equipe de assessores técnicos e representantes de outros sete hospitais do Estado de São Paulo para conhecer as funcionalidades do </a:t>
            </a:r>
            <a:r>
              <a:rPr lang="pt-BR" sz="1800" dirty="0" err="1">
                <a:solidFill>
                  <a:srgbClr val="777777"/>
                </a:solidFill>
                <a:highlight>
                  <a:srgbClr val="FFFFFF"/>
                </a:highlight>
              </a:rPr>
              <a:t>AGHUse</a:t>
            </a:r>
            <a:r>
              <a:rPr lang="pt-BR" sz="1800" dirty="0">
                <a:solidFill>
                  <a:srgbClr val="777777"/>
                </a:solidFill>
                <a:highlight>
                  <a:srgbClr val="FFFFFF"/>
                </a:highlight>
              </a:rPr>
              <a:t>.</a:t>
            </a:r>
          </a:p>
          <a:p>
            <a:pPr marL="0" indent="0" algn="just">
              <a:lnSpc>
                <a:spcPct val="100000"/>
              </a:lnSpc>
              <a:buNone/>
            </a:pPr>
            <a:endParaRPr sz="2000" u="sng" dirty="0">
              <a:solidFill>
                <a:schemeClr val="hlink"/>
              </a:solidFill>
            </a:endParaRPr>
          </a:p>
          <a:p>
            <a:pPr marL="0" indent="0" algn="just">
              <a:lnSpc>
                <a:spcPct val="100000"/>
              </a:lnSpc>
              <a:buNone/>
            </a:pPr>
            <a:r>
              <a:rPr lang="pt-BR" sz="2000" u="sng" dirty="0">
                <a:solidFill>
                  <a:schemeClr val="hlink"/>
                </a:solidFill>
                <a:hlinkClick r:id="rId3"/>
              </a:rPr>
              <a:t>https://hc.unicamp.br/newsite_noticia_643_hc-apresenta-aghuse-para-representante-da-secretaria-de-estado-da-saude/</a:t>
            </a:r>
            <a:endParaRPr sz="2000" u="sng" dirty="0">
              <a:solidFill>
                <a:schemeClr val="hlink"/>
              </a:solidFill>
            </a:endParaRPr>
          </a:p>
          <a:p>
            <a:pPr marL="0" indent="0" algn="just">
              <a:lnSpc>
                <a:spcPct val="100000"/>
              </a:lnSpc>
              <a:buNone/>
            </a:pPr>
            <a:endParaRPr sz="2000" b="1" u="sng" dirty="0">
              <a:solidFill>
                <a:schemeClr val="hlink"/>
              </a:solidFill>
            </a:endParaRPr>
          </a:p>
          <a:p>
            <a:pPr marL="0" indent="0" algn="just">
              <a:buNone/>
            </a:pPr>
            <a:r>
              <a:rPr lang="pt-BR" sz="1800" b="1" i="1" dirty="0">
                <a:solidFill>
                  <a:srgbClr val="777777"/>
                </a:solidFill>
                <a:highlight>
                  <a:srgbClr val="FFFFFF"/>
                </a:highlight>
              </a:rPr>
              <a:t>27 de setembro, 2024</a:t>
            </a:r>
            <a:endParaRPr sz="1800" b="1" dirty="0">
              <a:solidFill>
                <a:srgbClr val="777777"/>
              </a:solidFill>
              <a:highlight>
                <a:srgbClr val="FFFFFF"/>
              </a:highlight>
            </a:endParaRPr>
          </a:p>
          <a:p>
            <a:pPr marL="0" indent="0" algn="just">
              <a:lnSpc>
                <a:spcPct val="100000"/>
              </a:lnSpc>
              <a:spcBef>
                <a:spcPts val="1200"/>
              </a:spcBef>
              <a:buNone/>
            </a:pPr>
            <a:r>
              <a:rPr lang="pt-BR" sz="1800" b="1" u="sng" dirty="0">
                <a:solidFill>
                  <a:srgbClr val="777777"/>
                </a:solidFill>
                <a:highlight>
                  <a:srgbClr val="FFFFFF"/>
                </a:highlight>
              </a:rPr>
              <a:t>Resumo: </a:t>
            </a:r>
            <a:r>
              <a:rPr lang="pt-BR" sz="1800" dirty="0">
                <a:solidFill>
                  <a:srgbClr val="777777"/>
                </a:solidFill>
                <a:highlight>
                  <a:srgbClr val="FFFFFF"/>
                </a:highlight>
              </a:rPr>
              <a:t>A </a:t>
            </a:r>
            <a:r>
              <a:rPr lang="pt-BR" sz="1800" b="1" dirty="0">
                <a:solidFill>
                  <a:srgbClr val="777777"/>
                </a:solidFill>
                <a:highlight>
                  <a:srgbClr val="FFFFFF"/>
                </a:highlight>
              </a:rPr>
              <a:t>Unimed Central de Serviços e a Unimed Federação do Estado de Santa Catarina </a:t>
            </a:r>
            <a:r>
              <a:rPr lang="pt-BR" sz="1800" dirty="0">
                <a:solidFill>
                  <a:srgbClr val="777777"/>
                </a:solidFill>
                <a:highlight>
                  <a:srgbClr val="FFFFFF"/>
                </a:highlight>
              </a:rPr>
              <a:t>estiveram visitando o H</a:t>
            </a:r>
            <a:r>
              <a:rPr lang="pt-BR" sz="1800" b="1" dirty="0">
                <a:solidFill>
                  <a:srgbClr val="777777"/>
                </a:solidFill>
                <a:highlight>
                  <a:srgbClr val="FFFFFF"/>
                </a:highlight>
              </a:rPr>
              <a:t>ospital de Clínicas de Porto Alegre (HCPA), no dia 25 de setembro, </a:t>
            </a:r>
            <a:r>
              <a:rPr lang="pt-BR" sz="1800" dirty="0">
                <a:solidFill>
                  <a:srgbClr val="777777"/>
                </a:solidFill>
                <a:highlight>
                  <a:srgbClr val="FFFFFF"/>
                </a:highlight>
              </a:rPr>
              <a:t>para conhecer a o sistema Aplicativos para Gestão dos Hospitais Universitários (</a:t>
            </a:r>
            <a:r>
              <a:rPr lang="pt-BR" sz="1800" dirty="0" err="1">
                <a:solidFill>
                  <a:srgbClr val="777777"/>
                </a:solidFill>
                <a:highlight>
                  <a:srgbClr val="FFFFFF"/>
                </a:highlight>
              </a:rPr>
              <a:t>AGHUse</a:t>
            </a:r>
            <a:r>
              <a:rPr lang="pt-BR" sz="1800" dirty="0">
                <a:solidFill>
                  <a:srgbClr val="777777"/>
                </a:solidFill>
                <a:highlight>
                  <a:srgbClr val="FFFFFF"/>
                </a:highlight>
              </a:rPr>
              <a:t>). </a:t>
            </a:r>
          </a:p>
          <a:p>
            <a:pPr marL="0" indent="0" algn="just">
              <a:buNone/>
            </a:pPr>
            <a:endParaRPr lang="pt-BR" sz="2000" u="sng" dirty="0">
              <a:solidFill>
                <a:schemeClr val="hlink"/>
              </a:solidFill>
              <a:hlinkClick r:id="rId5"/>
            </a:endParaRPr>
          </a:p>
          <a:p>
            <a:pPr marL="0" indent="0" algn="just">
              <a:buNone/>
            </a:pPr>
            <a:r>
              <a:rPr lang="pt-BR" sz="2000" u="sng" dirty="0">
                <a:solidFill>
                  <a:schemeClr val="hlink"/>
                </a:solidFill>
                <a:hlinkClick r:id="rId5"/>
              </a:rPr>
              <a:t>https://www.unimed.coop.br/site/web/centralrs/-/unimed-central-e-unimed-santa-catarina-visitam-hospital-de-cl%C3%ADnicas-para-conhecer-o-sistema-aghuse</a:t>
            </a:r>
            <a:endParaRPr sz="3600" dirty="0"/>
          </a:p>
          <a:p>
            <a:pPr marL="0" indent="0">
              <a:spcBef>
                <a:spcPts val="1200"/>
              </a:spcBef>
              <a:buNone/>
            </a:pPr>
            <a:endParaRPr dirty="0"/>
          </a:p>
          <a:p>
            <a:pPr marL="0" indent="0">
              <a:spcBef>
                <a:spcPts val="1200"/>
              </a:spcBef>
              <a:spcAft>
                <a:spcPts val="1200"/>
              </a:spcAft>
              <a:buNone/>
            </a:pPr>
            <a:endParaRP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17" title="Gráfico"/>
          <p:cNvPicPr preferRelativeResize="0"/>
          <p:nvPr/>
        </p:nvPicPr>
        <p:blipFill rotWithShape="1">
          <a:blip r:embed="rId3">
            <a:alphaModFix/>
          </a:blip>
          <a:srcRect b="3836"/>
          <a:stretch/>
        </p:blipFill>
        <p:spPr>
          <a:xfrm>
            <a:off x="2141548" y="710510"/>
            <a:ext cx="4860902" cy="3636572"/>
          </a:xfrm>
          <a:prstGeom prst="rect">
            <a:avLst/>
          </a:prstGeom>
          <a:noFill/>
          <a:ln>
            <a:noFill/>
          </a:ln>
        </p:spPr>
      </p:pic>
      <p:sp>
        <p:nvSpPr>
          <p:cNvPr id="79" name="Google Shape;79;p17"/>
          <p:cNvSpPr txBox="1"/>
          <p:nvPr/>
        </p:nvSpPr>
        <p:spPr>
          <a:xfrm>
            <a:off x="208344" y="100010"/>
            <a:ext cx="8738886" cy="610500"/>
          </a:xfrm>
          <a:prstGeom prst="rect">
            <a:avLst/>
          </a:prstGeom>
          <a:noFill/>
          <a:ln>
            <a:noFill/>
          </a:ln>
        </p:spPr>
        <p:txBody>
          <a:bodyPr spcFirstLastPara="1" wrap="square" lIns="91425" tIns="91425" rIns="91425" bIns="91425" anchor="t" anchorCtr="0">
            <a:noAutofit/>
          </a:bodyPr>
          <a:lstStyle/>
          <a:p>
            <a:pPr algn="ctr">
              <a:buClr>
                <a:srgbClr val="000000"/>
              </a:buClr>
              <a:buSzPts val="2000"/>
            </a:pPr>
            <a:r>
              <a:rPr lang="pt-BR" sz="2800" b="1" dirty="0">
                <a:latin typeface="Raleway Light"/>
                <a:ea typeface="Raleway Light"/>
                <a:cs typeface="Raleway Light"/>
                <a:sym typeface="Raleway Light"/>
              </a:rPr>
              <a:t>Transferência e Evolução em </a:t>
            </a:r>
            <a:r>
              <a:rPr lang="pt-BR" sz="2800" b="1" dirty="0" err="1">
                <a:latin typeface="Raleway Light"/>
                <a:ea typeface="Raleway Light"/>
                <a:cs typeface="Raleway Light"/>
                <a:sym typeface="Raleway Light"/>
              </a:rPr>
              <a:t>Macropontos</a:t>
            </a:r>
            <a:r>
              <a:rPr lang="pt-BR" sz="2800" b="1" dirty="0">
                <a:latin typeface="Raleway Light"/>
                <a:ea typeface="Raleway Light"/>
                <a:cs typeface="Raleway Light"/>
                <a:sym typeface="Raleway Light"/>
              </a:rPr>
              <a:t> do </a:t>
            </a:r>
            <a:r>
              <a:rPr lang="pt-BR" sz="2800" b="1" dirty="0" err="1">
                <a:latin typeface="Raleway Light"/>
                <a:ea typeface="Raleway Light"/>
                <a:cs typeface="Raleway Light"/>
                <a:sym typeface="Raleway Light"/>
              </a:rPr>
              <a:t>AGHUse</a:t>
            </a:r>
            <a:endParaRPr sz="2800" b="1" dirty="0">
              <a:latin typeface="Raleway"/>
              <a:ea typeface="Raleway"/>
              <a:cs typeface="Raleway"/>
              <a:sym typeface="Raleway"/>
            </a:endParaRPr>
          </a:p>
        </p:txBody>
      </p:sp>
      <p:sp>
        <p:nvSpPr>
          <p:cNvPr id="4" name="CaixaDeTexto 3">
            <a:extLst>
              <a:ext uri="{FF2B5EF4-FFF2-40B4-BE49-F238E27FC236}">
                <a16:creationId xmlns:a16="http://schemas.microsoft.com/office/drawing/2014/main" id="{5D71DAD9-5326-7C2E-C420-A2F30E909DC1}"/>
              </a:ext>
            </a:extLst>
          </p:cNvPr>
          <p:cNvSpPr txBox="1"/>
          <p:nvPr/>
        </p:nvSpPr>
        <p:spPr>
          <a:xfrm>
            <a:off x="81023" y="4114140"/>
            <a:ext cx="8981953" cy="2031325"/>
          </a:xfrm>
          <a:prstGeom prst="rect">
            <a:avLst/>
          </a:prstGeom>
          <a:noFill/>
        </p:spPr>
        <p:txBody>
          <a:bodyPr wrap="square">
            <a:spAutoFit/>
          </a:bodyPr>
          <a:lstStyle/>
          <a:p>
            <a:pPr lvl="1"/>
            <a:r>
              <a:rPr lang="pt-BR" b="1" dirty="0"/>
              <a:t>- Valor de 1 </a:t>
            </a:r>
            <a:r>
              <a:rPr lang="pt-BR" b="1" dirty="0" err="1"/>
              <a:t>macroponto</a:t>
            </a:r>
            <a:r>
              <a:rPr lang="pt-BR" b="1" dirty="0"/>
              <a:t>:</a:t>
            </a:r>
            <a:endParaRPr lang="pt-BR" dirty="0"/>
          </a:p>
          <a:p>
            <a:pPr lvl="1"/>
            <a:r>
              <a:rPr lang="pt-BR" dirty="0"/>
              <a:t>	1 </a:t>
            </a:r>
            <a:r>
              <a:rPr lang="pt-BR" dirty="0" err="1"/>
              <a:t>macroponto</a:t>
            </a:r>
            <a:r>
              <a:rPr lang="pt-BR" dirty="0"/>
              <a:t>=10 PF×(R$300,00/1 PF)=R$ 3.000,00</a:t>
            </a:r>
          </a:p>
          <a:p>
            <a:pPr lvl="1"/>
            <a:r>
              <a:rPr lang="pt-BR" b="1" dirty="0"/>
              <a:t>- Valor de 11.000 </a:t>
            </a:r>
            <a:r>
              <a:rPr lang="pt-BR" b="1" dirty="0" err="1"/>
              <a:t>macropontos</a:t>
            </a:r>
            <a:r>
              <a:rPr lang="pt-BR" b="1" dirty="0"/>
              <a:t>:</a:t>
            </a:r>
            <a:endParaRPr lang="pt-BR" dirty="0"/>
          </a:p>
          <a:p>
            <a:pPr lvl="1"/>
            <a:r>
              <a:rPr lang="pt-BR" dirty="0"/>
              <a:t>	11.000 </a:t>
            </a:r>
            <a:r>
              <a:rPr lang="pt-BR" dirty="0" err="1"/>
              <a:t>macropontos</a:t>
            </a:r>
            <a:r>
              <a:rPr lang="pt-BR" dirty="0"/>
              <a:t>=11.000×R$3.000,00=R$33.000.000,00</a:t>
            </a:r>
          </a:p>
          <a:p>
            <a:pPr lvl="1"/>
            <a:endParaRPr lang="pt-BR" dirty="0"/>
          </a:p>
          <a:p>
            <a:pPr lvl="1"/>
            <a:r>
              <a:rPr lang="pt-BR" dirty="0"/>
              <a:t>Com base na estimativa apresentada, o valor de </a:t>
            </a:r>
            <a:r>
              <a:rPr lang="pt-BR" b="1" dirty="0"/>
              <a:t>11.000 </a:t>
            </a:r>
            <a:r>
              <a:rPr lang="pt-BR" b="1" dirty="0" err="1"/>
              <a:t>macropontos</a:t>
            </a:r>
            <a:r>
              <a:rPr lang="pt-BR" b="1" dirty="0"/>
              <a:t> </a:t>
            </a:r>
            <a:r>
              <a:rPr lang="pt-BR" dirty="0"/>
              <a:t>corresponde a </a:t>
            </a:r>
            <a:r>
              <a:rPr lang="pt-BR" b="1" dirty="0"/>
              <a:t>R$ 33.000.000,00 (trinta e três milhões de reais)</a:t>
            </a:r>
            <a:r>
              <a:rPr lang="pt-BR" dirty="0"/>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69">
          <a:extLst>
            <a:ext uri="{FF2B5EF4-FFF2-40B4-BE49-F238E27FC236}">
              <a16:creationId xmlns:a16="http://schemas.microsoft.com/office/drawing/2014/main" id="{21D2AFD6-4107-BB11-C4CE-D9CA22671A1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AFE26CD-446D-99B9-166C-90BE1391AD3F}"/>
              </a:ext>
            </a:extLst>
          </p:cNvPr>
          <p:cNvSpPr>
            <a:spLocks noGrp="1"/>
          </p:cNvSpPr>
          <p:nvPr>
            <p:ph type="title"/>
          </p:nvPr>
        </p:nvSpPr>
        <p:spPr>
          <a:xfrm>
            <a:off x="353027" y="355442"/>
            <a:ext cx="8437943" cy="499430"/>
          </a:xfrm>
        </p:spPr>
        <p:txBody>
          <a:bodyPr anchor="ctr">
            <a:noAutofit/>
          </a:bodyPr>
          <a:lstStyle/>
          <a:p>
            <a:pPr algn="ctr"/>
            <a:r>
              <a:rPr lang="pt-BR" sz="3200" b="1" dirty="0"/>
              <a:t>Comparativo</a:t>
            </a:r>
          </a:p>
        </p:txBody>
      </p:sp>
      <p:graphicFrame>
        <p:nvGraphicFramePr>
          <p:cNvPr id="7" name="Tabela 6">
            <a:extLst>
              <a:ext uri="{FF2B5EF4-FFF2-40B4-BE49-F238E27FC236}">
                <a16:creationId xmlns:a16="http://schemas.microsoft.com/office/drawing/2014/main" id="{55429F43-0158-F3A3-AB88-27432E924FF8}"/>
              </a:ext>
            </a:extLst>
          </p:cNvPr>
          <p:cNvGraphicFramePr>
            <a:graphicFrameLocks noGrp="1"/>
          </p:cNvGraphicFramePr>
          <p:nvPr>
            <p:extLst>
              <p:ext uri="{D42A27DB-BD31-4B8C-83A1-F6EECF244321}">
                <p14:modId xmlns:p14="http://schemas.microsoft.com/office/powerpoint/2010/main" val="1270249722"/>
              </p:ext>
            </p:extLst>
          </p:nvPr>
        </p:nvGraphicFramePr>
        <p:xfrm>
          <a:off x="208345" y="1018572"/>
          <a:ext cx="8762036" cy="5501763"/>
        </p:xfrm>
        <a:graphic>
          <a:graphicData uri="http://schemas.openxmlformats.org/drawingml/2006/table">
            <a:tbl>
              <a:tblPr firstRow="1" bandRow="1">
                <a:tableStyleId>{5C22544A-7EE6-4342-B048-85BDC9FD1C3A}</a:tableStyleId>
              </a:tblPr>
              <a:tblGrid>
                <a:gridCol w="1611670">
                  <a:extLst>
                    <a:ext uri="{9D8B030D-6E8A-4147-A177-3AD203B41FA5}">
                      <a16:colId xmlns:a16="http://schemas.microsoft.com/office/drawing/2014/main" val="2135881087"/>
                    </a:ext>
                  </a:extLst>
                </a:gridCol>
                <a:gridCol w="2213209">
                  <a:extLst>
                    <a:ext uri="{9D8B030D-6E8A-4147-A177-3AD203B41FA5}">
                      <a16:colId xmlns:a16="http://schemas.microsoft.com/office/drawing/2014/main" val="2530009532"/>
                    </a:ext>
                  </a:extLst>
                </a:gridCol>
                <a:gridCol w="2235908">
                  <a:extLst>
                    <a:ext uri="{9D8B030D-6E8A-4147-A177-3AD203B41FA5}">
                      <a16:colId xmlns:a16="http://schemas.microsoft.com/office/drawing/2014/main" val="35371995"/>
                    </a:ext>
                  </a:extLst>
                </a:gridCol>
                <a:gridCol w="2701249">
                  <a:extLst>
                    <a:ext uri="{9D8B030D-6E8A-4147-A177-3AD203B41FA5}">
                      <a16:colId xmlns:a16="http://schemas.microsoft.com/office/drawing/2014/main" val="995559863"/>
                    </a:ext>
                  </a:extLst>
                </a:gridCol>
              </a:tblGrid>
              <a:tr h="198327">
                <a:tc>
                  <a:txBody>
                    <a:bodyPr/>
                    <a:lstStyle/>
                    <a:p>
                      <a:endParaRPr lang="pt-BR" sz="1400" dirty="0"/>
                    </a:p>
                  </a:txBody>
                  <a:tcPr/>
                </a:tc>
                <a:tc>
                  <a:txBody>
                    <a:bodyPr/>
                    <a:lstStyle/>
                    <a:p>
                      <a:pPr algn="ctr"/>
                      <a:endParaRPr lang="pt-BR" sz="1400" b="1" dirty="0"/>
                    </a:p>
                    <a:p>
                      <a:pPr algn="ctr"/>
                      <a:r>
                        <a:rPr lang="pt-BR" sz="1400" b="1" dirty="0"/>
                        <a:t>TASY</a:t>
                      </a:r>
                      <a:endParaRPr lang="pt-BR" sz="1400" dirty="0"/>
                    </a:p>
                  </a:txBody>
                  <a:tcPr/>
                </a:tc>
                <a:tc>
                  <a:txBody>
                    <a:bodyPr/>
                    <a:lstStyle/>
                    <a:p>
                      <a:pPr marL="0" algn="ctr" defTabSz="685800" rtl="0" eaLnBrk="1" latinLnBrk="0" hangingPunct="1"/>
                      <a:endParaRPr lang="pt-BR" sz="1400" b="1" kern="1200" dirty="0">
                        <a:solidFill>
                          <a:schemeClr val="lt1"/>
                        </a:solidFill>
                        <a:latin typeface="+mn-lt"/>
                        <a:ea typeface="+mn-ea"/>
                        <a:cs typeface="+mn-cs"/>
                      </a:endParaRPr>
                    </a:p>
                    <a:p>
                      <a:pPr marL="0" algn="ctr" defTabSz="685800" rtl="0" eaLnBrk="1" latinLnBrk="0" hangingPunct="1"/>
                      <a:r>
                        <a:rPr lang="pt-BR" sz="1400" b="1" kern="1200" dirty="0">
                          <a:solidFill>
                            <a:schemeClr val="lt1"/>
                          </a:solidFill>
                          <a:latin typeface="+mn-lt"/>
                          <a:ea typeface="+mn-ea"/>
                          <a:cs typeface="+mn-cs"/>
                        </a:rPr>
                        <a:t>MV</a:t>
                      </a:r>
                    </a:p>
                  </a:txBody>
                  <a:tcPr/>
                </a:tc>
                <a:tc>
                  <a:txBody>
                    <a:bodyPr/>
                    <a:lstStyle/>
                    <a:p>
                      <a:pPr marL="0" algn="ctr" defTabSz="685800" rtl="0" eaLnBrk="1" latinLnBrk="0" hangingPunct="1"/>
                      <a:endParaRPr lang="pt-BR" sz="1400" b="1" kern="1200" dirty="0">
                        <a:solidFill>
                          <a:schemeClr val="lt1"/>
                        </a:solidFill>
                        <a:latin typeface="+mn-lt"/>
                        <a:ea typeface="+mn-ea"/>
                        <a:cs typeface="+mn-cs"/>
                      </a:endParaRPr>
                    </a:p>
                    <a:p>
                      <a:pPr marL="0" algn="ctr" defTabSz="685800" rtl="0" eaLnBrk="1" latinLnBrk="0" hangingPunct="1"/>
                      <a:r>
                        <a:rPr lang="pt-BR" sz="1400" b="1" kern="1200" dirty="0" err="1">
                          <a:solidFill>
                            <a:schemeClr val="lt1"/>
                          </a:solidFill>
                          <a:latin typeface="+mn-lt"/>
                          <a:ea typeface="+mn-ea"/>
                          <a:cs typeface="+mn-cs"/>
                        </a:rPr>
                        <a:t>AGHUse</a:t>
                      </a:r>
                      <a:endParaRPr lang="pt-BR" sz="1400" b="1" kern="1200" dirty="0">
                        <a:solidFill>
                          <a:schemeClr val="lt1"/>
                        </a:solidFill>
                        <a:latin typeface="+mn-lt"/>
                        <a:ea typeface="+mn-ea"/>
                        <a:cs typeface="+mn-cs"/>
                      </a:endParaRPr>
                    </a:p>
                  </a:txBody>
                  <a:tcPr/>
                </a:tc>
                <a:extLst>
                  <a:ext uri="{0D108BD9-81ED-4DB2-BD59-A6C34878D82A}">
                    <a16:rowId xmlns:a16="http://schemas.microsoft.com/office/drawing/2014/main" val="3355674634"/>
                  </a:ext>
                </a:extLst>
              </a:tr>
              <a:tr h="381123">
                <a:tc>
                  <a:txBody>
                    <a:bodyPr/>
                    <a:lstStyle/>
                    <a:p>
                      <a:pPr algn="r"/>
                      <a:r>
                        <a:rPr lang="pt-BR" sz="1400" b="1" dirty="0"/>
                        <a:t>Descrição</a:t>
                      </a:r>
                    </a:p>
                  </a:txBody>
                  <a:tcPr/>
                </a:tc>
                <a:tc>
                  <a:txBody>
                    <a:bodyPr/>
                    <a:lstStyle/>
                    <a:p>
                      <a:pPr algn="r"/>
                      <a:r>
                        <a:rPr lang="pt-BR" sz="1400" b="1" dirty="0"/>
                        <a:t>Valor</a:t>
                      </a:r>
                    </a:p>
                  </a:txBody>
                  <a:tcPr/>
                </a:tc>
                <a:tc>
                  <a:txBody>
                    <a:bodyPr/>
                    <a:lstStyle/>
                    <a:p>
                      <a:pPr marL="0" algn="r" defTabSz="685800" rtl="0" eaLnBrk="1" latinLnBrk="0" hangingPunct="1"/>
                      <a:r>
                        <a:rPr lang="pt-BR" sz="1400" b="1" kern="1200" dirty="0">
                          <a:solidFill>
                            <a:schemeClr val="dk1"/>
                          </a:solidFill>
                          <a:latin typeface="+mn-lt"/>
                          <a:ea typeface="+mn-ea"/>
                          <a:cs typeface="+mn-cs"/>
                        </a:rPr>
                        <a:t>Valor</a:t>
                      </a:r>
                    </a:p>
                  </a:txBody>
                  <a:tcPr/>
                </a:tc>
                <a:tc>
                  <a:txBody>
                    <a:bodyPr/>
                    <a:lstStyle/>
                    <a:p>
                      <a:pPr algn="r"/>
                      <a:r>
                        <a:rPr lang="pt-BR" sz="1400" dirty="0"/>
                        <a:t>Valor</a:t>
                      </a:r>
                    </a:p>
                  </a:txBody>
                  <a:tcPr/>
                </a:tc>
                <a:extLst>
                  <a:ext uri="{0D108BD9-81ED-4DB2-BD59-A6C34878D82A}">
                    <a16:rowId xmlns:a16="http://schemas.microsoft.com/office/drawing/2014/main" val="4117667526"/>
                  </a:ext>
                </a:extLst>
              </a:tr>
              <a:tr h="530177">
                <a:tc>
                  <a:txBody>
                    <a:bodyPr/>
                    <a:lstStyle/>
                    <a:p>
                      <a:pPr algn="r"/>
                      <a:r>
                        <a:rPr lang="pt-BR" sz="1400" b="1" kern="1200" dirty="0">
                          <a:solidFill>
                            <a:schemeClr val="tx1"/>
                          </a:solidFill>
                          <a:latin typeface="+mn-lt"/>
                          <a:ea typeface="+mn-ea"/>
                          <a:cs typeface="+mn-cs"/>
                        </a:rPr>
                        <a:t>Implantação:</a:t>
                      </a:r>
                      <a:endParaRPr lang="pt-BR" sz="14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22,5 meses (1 ano e 9 meses de implantação) e 4,5 meses (gerenciamento/paralelo).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10 meses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18 meses (1 ano e meio).</a:t>
                      </a:r>
                    </a:p>
                  </a:txBody>
                  <a:tcPr/>
                </a:tc>
                <a:extLst>
                  <a:ext uri="{0D108BD9-81ED-4DB2-BD59-A6C34878D82A}">
                    <a16:rowId xmlns:a16="http://schemas.microsoft.com/office/drawing/2014/main" val="1052471548"/>
                  </a:ext>
                </a:extLst>
              </a:tr>
              <a:tr h="496191">
                <a:tc>
                  <a:txBody>
                    <a:bodyPr/>
                    <a:lstStyle/>
                    <a:p>
                      <a:pPr marL="0" algn="r" defTabSz="685800" rtl="0" eaLnBrk="1" latinLnBrk="0" hangingPunct="1"/>
                      <a:r>
                        <a:rPr lang="pt-BR" sz="1400" b="1" kern="1200" dirty="0">
                          <a:solidFill>
                            <a:schemeClr val="tx1"/>
                          </a:solidFill>
                          <a:latin typeface="+mn-lt"/>
                          <a:ea typeface="+mn-ea"/>
                          <a:cs typeface="+mn-cs"/>
                        </a:rPr>
                        <a:t>Mensalidade na Implantação: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R$ 85.232,68</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R$ 197.191,44</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R$ 319.445,52</a:t>
                      </a: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1400" b="1" kern="1200" dirty="0">
                          <a:solidFill>
                            <a:schemeClr val="tx1"/>
                          </a:solidFill>
                          <a:latin typeface="+mn-lt"/>
                          <a:ea typeface="+mn-ea"/>
                          <a:cs typeface="+mn-cs"/>
                        </a:rPr>
                        <a:t>Valor Total: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R$ 1.917.735,40 (L.U.T)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ou</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R$ 2.931.735,40 (C.D.U)</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R$ 1.128.314,40</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R$ 5.750.019,29</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Implantação e transferência de tecnologia.</a:t>
                      </a:r>
                    </a:p>
                  </a:txBody>
                  <a:tcPr/>
                </a:tc>
                <a:extLst>
                  <a:ext uri="{0D108BD9-81ED-4DB2-BD59-A6C34878D82A}">
                    <a16:rowId xmlns:a16="http://schemas.microsoft.com/office/drawing/2014/main" val="3753639003"/>
                  </a:ext>
                </a:extLst>
              </a:tr>
              <a:tr h="496191">
                <a:tc>
                  <a:txBody>
                    <a:bodyPr/>
                    <a:lstStyle/>
                    <a:p>
                      <a:pPr algn="r"/>
                      <a:r>
                        <a:rPr lang="pt-BR" sz="1400" b="1" kern="1200" dirty="0">
                          <a:solidFill>
                            <a:schemeClr val="tx1"/>
                          </a:solidFill>
                          <a:latin typeface="+mn-lt"/>
                          <a:ea typeface="+mn-ea"/>
                          <a:cs typeface="+mn-cs"/>
                        </a:rPr>
                        <a:t>Valor da manutenção mês:</a:t>
                      </a:r>
                    </a:p>
                  </a:txBody>
                  <a:tcPr/>
                </a:tc>
                <a:tc>
                  <a:txBody>
                    <a:bodyPr/>
                    <a:lstStyle/>
                    <a:p>
                      <a:pPr algn="r"/>
                      <a:r>
                        <a:rPr lang="pt-BR" sz="1400" b="1" kern="1200" dirty="0">
                          <a:solidFill>
                            <a:schemeClr val="tx1"/>
                          </a:solidFill>
                          <a:latin typeface="+mn-lt"/>
                          <a:ea typeface="+mn-ea"/>
                          <a:cs typeface="+mn-cs"/>
                        </a:rPr>
                        <a:t>R$ 90.200,00 (L.U.T)</a:t>
                      </a:r>
                    </a:p>
                    <a:p>
                      <a:pPr algn="r"/>
                      <a:r>
                        <a:rPr lang="pt-BR" sz="1400" b="1" kern="1200" dirty="0">
                          <a:solidFill>
                            <a:schemeClr val="tx1"/>
                          </a:solidFill>
                          <a:latin typeface="+mn-lt"/>
                          <a:ea typeface="+mn-ea"/>
                          <a:cs typeface="+mn-cs"/>
                        </a:rPr>
                        <a:t>ou </a:t>
                      </a:r>
                    </a:p>
                    <a:p>
                      <a:pPr algn="r"/>
                      <a:r>
                        <a:rPr lang="pt-BR" sz="1400" b="1" kern="1200" dirty="0">
                          <a:solidFill>
                            <a:schemeClr val="tx1"/>
                          </a:solidFill>
                          <a:latin typeface="+mn-lt"/>
                          <a:ea typeface="+mn-ea"/>
                          <a:cs typeface="+mn-cs"/>
                        </a:rPr>
                        <a:t>R$ 60.720 (C.D.U)</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R$ 53.340,00</a:t>
                      </a:r>
                    </a:p>
                  </a:txBody>
                  <a:tcPr/>
                </a:tc>
                <a:tc>
                  <a:txBody>
                    <a:bodyPr/>
                    <a:lstStyle/>
                    <a:p>
                      <a:pPr algn="r"/>
                      <a:r>
                        <a:rPr lang="pt-BR" sz="1400" b="1" kern="1200" dirty="0">
                          <a:solidFill>
                            <a:srgbClr val="0070C0"/>
                          </a:solidFill>
                          <a:latin typeface="+mn-lt"/>
                          <a:ea typeface="+mn-ea"/>
                          <a:cs typeface="+mn-cs"/>
                        </a:rPr>
                        <a:t>R$ 0,00</a:t>
                      </a:r>
                    </a:p>
                  </a:txBody>
                  <a:tcPr/>
                </a:tc>
                <a:extLst>
                  <a:ext uri="{0D108BD9-81ED-4DB2-BD59-A6C34878D82A}">
                    <a16:rowId xmlns:a16="http://schemas.microsoft.com/office/drawing/2014/main" val="2304447189"/>
                  </a:ext>
                </a:extLst>
              </a:tr>
              <a:tr h="496191">
                <a:tc>
                  <a:txBody>
                    <a:bodyPr/>
                    <a:lstStyle/>
                    <a:p>
                      <a:pPr algn="r"/>
                      <a:r>
                        <a:rPr lang="pt-BR" sz="1400" b="1" kern="1200" dirty="0">
                          <a:solidFill>
                            <a:schemeClr val="tx1"/>
                          </a:solidFill>
                          <a:latin typeface="+mn-lt"/>
                          <a:ea typeface="+mn-ea"/>
                          <a:cs typeface="+mn-cs"/>
                        </a:rPr>
                        <a:t>Total de Investimento de manutenção a cada 2 anos: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R$ 2.164.800,00 (L.U.T)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ou</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R$ 2.471.280,00 (C.D.U)</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R$ 2.123.760,00</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dk1"/>
                          </a:solidFill>
                          <a:latin typeface="+mn-lt"/>
                          <a:ea typeface="+mn-ea"/>
                          <a:cs typeface="+mn-cs"/>
                        </a:rPr>
                        <a:t> (com licenças)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rgbClr val="0070C0"/>
                          </a:solidFill>
                          <a:latin typeface="+mn-lt"/>
                          <a:ea typeface="+mn-ea"/>
                          <a:cs typeface="+mn-cs"/>
                        </a:rPr>
                        <a:t>R$ 0,00</a:t>
                      </a:r>
                    </a:p>
                  </a:txBody>
                  <a:tcPr/>
                </a:tc>
                <a:extLst>
                  <a:ext uri="{0D108BD9-81ED-4DB2-BD59-A6C34878D82A}">
                    <a16:rowId xmlns:a16="http://schemas.microsoft.com/office/drawing/2014/main" val="3110679299"/>
                  </a:ext>
                </a:extLst>
              </a:tr>
              <a:tr h="496191">
                <a:tc>
                  <a:txBody>
                    <a:bodyPr/>
                    <a:lstStyle/>
                    <a:p>
                      <a:pPr algn="r"/>
                      <a:endParaRPr lang="pt-BR" sz="1400" b="1" kern="1200" dirty="0">
                        <a:solidFill>
                          <a:schemeClr val="tx1"/>
                        </a:solidFill>
                        <a:latin typeface="+mn-lt"/>
                        <a:ea typeface="+mn-ea"/>
                        <a:cs typeface="+mn-cs"/>
                      </a:endParaRPr>
                    </a:p>
                    <a:p>
                      <a:pPr algn="r"/>
                      <a:r>
                        <a:rPr lang="pt-BR" sz="1400" b="1" kern="1200" dirty="0">
                          <a:solidFill>
                            <a:schemeClr val="tx1"/>
                          </a:solidFill>
                          <a:latin typeface="+mn-lt"/>
                          <a:ea typeface="+mn-ea"/>
                          <a:cs typeface="+mn-cs"/>
                        </a:rPr>
                        <a:t>Observação: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tx1"/>
                        </a:solidFill>
                        <a:latin typeface="+mn-lt"/>
                        <a:ea typeface="+mn-ea"/>
                        <a:cs typeface="+mn-cs"/>
                      </a:endParaRP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Aluguel</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endParaRPr lang="pt-BR" sz="1400" b="1" kern="1200" dirty="0">
                        <a:solidFill>
                          <a:schemeClr val="tx1"/>
                        </a:solidFill>
                        <a:latin typeface="+mn-lt"/>
                        <a:ea typeface="+mn-ea"/>
                        <a:cs typeface="+mn-cs"/>
                      </a:endParaRPr>
                    </a:p>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Aluguel</a:t>
                      </a:r>
                      <a:endParaRPr lang="pt-BR" sz="1400" b="1" kern="1200" dirty="0">
                        <a:solidFill>
                          <a:schemeClr val="dk1"/>
                        </a:solidFill>
                        <a:latin typeface="+mn-lt"/>
                        <a:ea typeface="+mn-ea"/>
                        <a:cs typeface="+mn-cs"/>
                      </a:endParaRP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400" b="1" kern="1200" dirty="0">
                          <a:solidFill>
                            <a:schemeClr val="tx1"/>
                          </a:solidFill>
                          <a:latin typeface="+mn-lt"/>
                          <a:ea typeface="+mn-ea"/>
                          <a:cs typeface="+mn-cs"/>
                        </a:rPr>
                        <a:t>Propriedade do Sistema e Cooperação em Comunidade</a:t>
                      </a:r>
                    </a:p>
                  </a:txBody>
                  <a:tcPr/>
                </a:tc>
                <a:extLst>
                  <a:ext uri="{0D108BD9-81ED-4DB2-BD59-A6C34878D82A}">
                    <a16:rowId xmlns:a16="http://schemas.microsoft.com/office/drawing/2014/main" val="2803523279"/>
                  </a:ext>
                </a:extLst>
              </a:tr>
            </a:tbl>
          </a:graphicData>
        </a:graphic>
      </p:graphicFrame>
    </p:spTree>
    <p:extLst>
      <p:ext uri="{BB962C8B-B14F-4D97-AF65-F5344CB8AC3E}">
        <p14:creationId xmlns:p14="http://schemas.microsoft.com/office/powerpoint/2010/main" val="2013779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9528" y="28368"/>
            <a:ext cx="6056111" cy="1618489"/>
          </a:xfrm>
        </p:spPr>
        <p:txBody>
          <a:bodyPr anchor="ctr">
            <a:normAutofit/>
          </a:bodyPr>
          <a:lstStyle/>
          <a:p>
            <a:r>
              <a:rPr lang="pt-BR" sz="6300" dirty="0"/>
              <a:t>Parcerias</a:t>
            </a:r>
          </a:p>
        </p:txBody>
      </p:sp>
      <p:sp>
        <p:nvSpPr>
          <p:cNvPr id="3" name="Content Placeholder 2"/>
          <p:cNvSpPr>
            <a:spLocks noGrp="1"/>
          </p:cNvSpPr>
          <p:nvPr>
            <p:ph idx="1"/>
          </p:nvPr>
        </p:nvSpPr>
        <p:spPr>
          <a:xfrm>
            <a:off x="259528" y="1470459"/>
            <a:ext cx="8624944" cy="5034513"/>
          </a:xfrm>
        </p:spPr>
        <p:txBody>
          <a:bodyPr anchor="t">
            <a:noAutofit/>
          </a:bodyPr>
          <a:lstStyle/>
          <a:p>
            <a:pPr lvl="1"/>
            <a:r>
              <a:rPr lang="pt-BR" sz="6000" dirty="0"/>
              <a:t>ALVF</a:t>
            </a:r>
          </a:p>
          <a:p>
            <a:pPr lvl="1"/>
            <a:r>
              <a:rPr lang="pt-BR" sz="6000" dirty="0"/>
              <a:t>Comunidade </a:t>
            </a:r>
            <a:r>
              <a:rPr lang="pt-BR" sz="6000" dirty="0" err="1"/>
              <a:t>AGHUse</a:t>
            </a:r>
            <a:endParaRPr lang="pt-BR" sz="6000" dirty="0"/>
          </a:p>
          <a:p>
            <a:pPr lvl="1"/>
            <a:r>
              <a:rPr lang="pt-BR" sz="6000" dirty="0"/>
              <a:t>Universidades</a:t>
            </a:r>
          </a:p>
          <a:p>
            <a:pPr lvl="1"/>
            <a:r>
              <a:rPr lang="pt-BR" sz="6000" dirty="0"/>
              <a:t>Demais Parceiros</a:t>
            </a:r>
          </a:p>
          <a:p>
            <a:pPr marL="0" indent="0">
              <a:buNone/>
            </a:pPr>
            <a:endParaRPr lang="pt-B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0486" y="426739"/>
            <a:ext cx="7750628" cy="1618489"/>
          </a:xfrm>
        </p:spPr>
        <p:txBody>
          <a:bodyPr anchor="ctr">
            <a:normAutofit/>
          </a:bodyPr>
          <a:lstStyle/>
          <a:p>
            <a:r>
              <a:rPr lang="pt-BR" sz="5400" dirty="0"/>
              <a:t>Conclusão</a:t>
            </a:r>
          </a:p>
        </p:txBody>
      </p:sp>
      <p:graphicFrame>
        <p:nvGraphicFramePr>
          <p:cNvPr id="5" name="Content Placeholder 2">
            <a:extLst>
              <a:ext uri="{FF2B5EF4-FFF2-40B4-BE49-F238E27FC236}">
                <a16:creationId xmlns:a16="http://schemas.microsoft.com/office/drawing/2014/main" id="{0301372E-773E-634A-6EAC-0A09A8C3501C}"/>
              </a:ext>
            </a:extLst>
          </p:cNvPr>
          <p:cNvGraphicFramePr>
            <a:graphicFrameLocks noGrp="1"/>
          </p:cNvGraphicFramePr>
          <p:nvPr>
            <p:ph idx="1"/>
            <p:extLst>
              <p:ext uri="{D42A27DB-BD31-4B8C-83A1-F6EECF244321}">
                <p14:modId xmlns:p14="http://schemas.microsoft.com/office/powerpoint/2010/main" val="3225319052"/>
              </p:ext>
            </p:extLst>
          </p:nvPr>
        </p:nvGraphicFramePr>
        <p:xfrm>
          <a:off x="620486" y="2155339"/>
          <a:ext cx="7903028" cy="39634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C88B5888-4C0D-896C-99F2-E40DA5ADB52E}"/>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EABC29E3-6863-F39C-C292-0A05E1679947}"/>
              </a:ext>
            </a:extLst>
          </p:cNvPr>
          <p:cNvSpPr txBox="1"/>
          <p:nvPr/>
        </p:nvSpPr>
        <p:spPr>
          <a:xfrm>
            <a:off x="114024" y="159371"/>
            <a:ext cx="8970380" cy="561662"/>
          </a:xfrm>
          <a:prstGeom prst="rect">
            <a:avLst/>
          </a:prstGeom>
          <a:noFill/>
          <a:ln>
            <a:noFill/>
          </a:ln>
        </p:spPr>
        <p:txBody>
          <a:bodyPr spcFirstLastPara="1" wrap="square" lIns="68569" tIns="34275" rIns="68569" bIns="34275" anchor="t" anchorCtr="0">
            <a:spAutoFit/>
          </a:bodyPr>
          <a:lstStyle/>
          <a:p>
            <a:pPr algn="ctr">
              <a:buSzPts val="5400"/>
            </a:pPr>
            <a:r>
              <a:rPr lang="pt-BR" sz="3200" b="1" dirty="0">
                <a:solidFill>
                  <a:srgbClr val="0F4861"/>
                </a:solidFill>
              </a:rPr>
              <a:t>1 – Conceito sobre Aluguel/Sistema Fechado</a:t>
            </a:r>
            <a:endParaRPr sz="800" b="1" dirty="0"/>
          </a:p>
        </p:txBody>
      </p:sp>
      <p:sp>
        <p:nvSpPr>
          <p:cNvPr id="3" name="CaixaDeTexto 2">
            <a:extLst>
              <a:ext uri="{FF2B5EF4-FFF2-40B4-BE49-F238E27FC236}">
                <a16:creationId xmlns:a16="http://schemas.microsoft.com/office/drawing/2014/main" id="{85A2068A-010D-D553-327D-7A6253A78BCE}"/>
              </a:ext>
            </a:extLst>
          </p:cNvPr>
          <p:cNvSpPr txBox="1"/>
          <p:nvPr/>
        </p:nvSpPr>
        <p:spPr>
          <a:xfrm>
            <a:off x="114024" y="782589"/>
            <a:ext cx="8970380" cy="5632311"/>
          </a:xfrm>
          <a:prstGeom prst="rect">
            <a:avLst/>
          </a:prstGeom>
          <a:noFill/>
        </p:spPr>
        <p:txBody>
          <a:bodyPr wrap="square">
            <a:spAutoFit/>
          </a:bodyPr>
          <a:lstStyle/>
          <a:p>
            <a:r>
              <a:rPr lang="pt-BR" sz="2400" b="1" dirty="0">
                <a:solidFill>
                  <a:schemeClr val="accent1">
                    <a:lumMod val="75000"/>
                  </a:schemeClr>
                </a:solidFill>
              </a:rPr>
              <a:t>Sistemas Fechados (Proprietários): </a:t>
            </a:r>
            <a:r>
              <a:rPr lang="pt-BR" sz="2400" dirty="0"/>
              <a:t>O código-fonte tem dono, não está acessível ao público. São desenvolvidos, distribuídos e mantidos por empresas ou instituições, que impõem restrições ao seu uso, modificação e distribuição. Exigem o pagamento de licenças e possuem suporte técnico exclusivo do fornecedor.</a:t>
            </a:r>
          </a:p>
          <a:p>
            <a:endParaRPr lang="pt-BR" sz="2400" dirty="0"/>
          </a:p>
          <a:p>
            <a:r>
              <a:rPr lang="pt-BR" sz="2400" b="1" dirty="0">
                <a:solidFill>
                  <a:schemeClr val="accent1">
                    <a:lumMod val="75000"/>
                  </a:schemeClr>
                </a:solidFill>
              </a:rPr>
              <a:t>Características de Sistemas Fechados:</a:t>
            </a:r>
          </a:p>
          <a:p>
            <a:pPr lvl="1">
              <a:buFont typeface="Arial" panose="020B0604020202020204" pitchFamily="34" charset="0"/>
              <a:buChar char="•"/>
            </a:pPr>
            <a:r>
              <a:rPr lang="pt-BR" sz="2400" dirty="0"/>
              <a:t> Código-fonte não disponível para modificação.</a:t>
            </a:r>
          </a:p>
          <a:p>
            <a:pPr lvl="1">
              <a:buFont typeface="Arial" panose="020B0604020202020204" pitchFamily="34" charset="0"/>
              <a:buChar char="•"/>
            </a:pPr>
            <a:r>
              <a:rPr lang="pt-BR" sz="2400" dirty="0"/>
              <a:t> Licenciamento pago ou restrito.</a:t>
            </a:r>
          </a:p>
          <a:p>
            <a:pPr lvl="1">
              <a:buFont typeface="Arial" panose="020B0604020202020204" pitchFamily="34" charset="0"/>
              <a:buChar char="•"/>
            </a:pPr>
            <a:r>
              <a:rPr lang="pt-BR" sz="2400" dirty="0"/>
              <a:t> Suporte técnico exclusivo da empresa fornecedora.</a:t>
            </a:r>
          </a:p>
          <a:p>
            <a:pPr lvl="1">
              <a:buFont typeface="Arial" panose="020B0604020202020204" pitchFamily="34" charset="0"/>
              <a:buChar char="•"/>
            </a:pPr>
            <a:r>
              <a:rPr lang="pt-BR" sz="2400" dirty="0"/>
              <a:t> Customizações são limitadas ao usuário final (tickets com custo e prazos).</a:t>
            </a:r>
          </a:p>
          <a:p>
            <a:pPr lvl="1">
              <a:buFont typeface="Arial" panose="020B0604020202020204" pitchFamily="34" charset="0"/>
              <a:buChar char="•"/>
            </a:pPr>
            <a:r>
              <a:rPr lang="pt-BR" sz="2400" dirty="0"/>
              <a:t> Aparentemente possuem maior controle sobre segurança e conformidade com regulamentações (empresa fornecedora de porte).</a:t>
            </a:r>
            <a:endParaRPr lang="pt-BR" dirty="0"/>
          </a:p>
        </p:txBody>
      </p:sp>
    </p:spTree>
    <p:extLst>
      <p:ext uri="{BB962C8B-B14F-4D97-AF65-F5344CB8AC3E}">
        <p14:creationId xmlns:p14="http://schemas.microsoft.com/office/powerpoint/2010/main" val="3132522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4">
          <a:extLst>
            <a:ext uri="{FF2B5EF4-FFF2-40B4-BE49-F238E27FC236}">
              <a16:creationId xmlns:a16="http://schemas.microsoft.com/office/drawing/2014/main" id="{E2A96655-B62A-E96B-B830-38A1B8106E64}"/>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1609D4B4-74B9-4333-17C0-BBF57C5D4DBB}"/>
              </a:ext>
            </a:extLst>
          </p:cNvPr>
          <p:cNvSpPr txBox="1"/>
          <p:nvPr/>
        </p:nvSpPr>
        <p:spPr>
          <a:xfrm>
            <a:off x="88325" y="0"/>
            <a:ext cx="8697686" cy="561662"/>
          </a:xfrm>
          <a:prstGeom prst="rect">
            <a:avLst/>
          </a:prstGeom>
          <a:noFill/>
          <a:ln>
            <a:noFill/>
          </a:ln>
        </p:spPr>
        <p:txBody>
          <a:bodyPr spcFirstLastPara="1" wrap="square" lIns="68569" tIns="34275" rIns="68569" bIns="34275" anchor="t" anchorCtr="0">
            <a:spAutoFit/>
          </a:bodyPr>
          <a:lstStyle/>
          <a:p>
            <a:pPr>
              <a:buSzPts val="5400"/>
            </a:pPr>
            <a:r>
              <a:rPr lang="pt-BR" sz="3200" b="1" dirty="0">
                <a:solidFill>
                  <a:srgbClr val="0F4861"/>
                </a:solidFill>
              </a:rPr>
              <a:t>2 - Open </a:t>
            </a:r>
            <a:r>
              <a:rPr lang="pt-BR" sz="3200" b="1" dirty="0" err="1">
                <a:solidFill>
                  <a:srgbClr val="0F4861"/>
                </a:solidFill>
              </a:rPr>
              <a:t>Source</a:t>
            </a:r>
            <a:r>
              <a:rPr lang="pt-BR" sz="3200" b="1" dirty="0">
                <a:solidFill>
                  <a:srgbClr val="0F4861"/>
                </a:solidFill>
              </a:rPr>
              <a:t>/Sistema Aberto</a:t>
            </a:r>
            <a:endParaRPr sz="800" b="1" dirty="0"/>
          </a:p>
        </p:txBody>
      </p:sp>
      <p:sp>
        <p:nvSpPr>
          <p:cNvPr id="3" name="CaixaDeTexto 2">
            <a:extLst>
              <a:ext uri="{FF2B5EF4-FFF2-40B4-BE49-F238E27FC236}">
                <a16:creationId xmlns:a16="http://schemas.microsoft.com/office/drawing/2014/main" id="{C1075D3E-10FC-7139-7AAD-B9C09A1F096F}"/>
              </a:ext>
            </a:extLst>
          </p:cNvPr>
          <p:cNvSpPr txBox="1"/>
          <p:nvPr/>
        </p:nvSpPr>
        <p:spPr>
          <a:xfrm>
            <a:off x="0" y="561662"/>
            <a:ext cx="9143999" cy="6186309"/>
          </a:xfrm>
          <a:prstGeom prst="rect">
            <a:avLst/>
          </a:prstGeom>
          <a:noFill/>
        </p:spPr>
        <p:txBody>
          <a:bodyPr wrap="square">
            <a:spAutoFit/>
          </a:bodyPr>
          <a:lstStyle/>
          <a:p>
            <a:r>
              <a:rPr lang="pt-BR" sz="2400" b="1" dirty="0">
                <a:solidFill>
                  <a:schemeClr val="accent1">
                    <a:lumMod val="75000"/>
                  </a:schemeClr>
                </a:solidFill>
              </a:rPr>
              <a:t>Sistemas Abertos (Open </a:t>
            </a:r>
            <a:r>
              <a:rPr lang="pt-BR" sz="2400" b="1" dirty="0" err="1">
                <a:solidFill>
                  <a:schemeClr val="accent1">
                    <a:lumMod val="75000"/>
                  </a:schemeClr>
                </a:solidFill>
              </a:rPr>
              <a:t>Source</a:t>
            </a:r>
            <a:r>
              <a:rPr lang="pt-BR" sz="2400" b="1" dirty="0">
                <a:solidFill>
                  <a:schemeClr val="accent1">
                    <a:lumMod val="75000"/>
                  </a:schemeClr>
                </a:solidFill>
              </a:rPr>
              <a:t>): </a:t>
            </a:r>
            <a:r>
              <a:rPr lang="pt-BR" sz="2400" dirty="0"/>
              <a:t>O código-fonte é acessível ao público e pode ser visualizado, modificado e redistribuído. São desenvolvidos de forma colaborativa por comunidades de desenvolvedores e/ou organizações que promovem a filosofia do código aberto.</a:t>
            </a:r>
          </a:p>
          <a:p>
            <a:r>
              <a:rPr lang="pt-BR" sz="2400" b="1" dirty="0">
                <a:solidFill>
                  <a:schemeClr val="accent1">
                    <a:lumMod val="75000"/>
                  </a:schemeClr>
                </a:solidFill>
              </a:rPr>
              <a:t>Características de Sistemas Abertos:</a:t>
            </a:r>
          </a:p>
          <a:p>
            <a:pPr>
              <a:buFont typeface="+mj-lt"/>
              <a:buAutoNum type="arabicPeriod"/>
            </a:pPr>
            <a:r>
              <a:rPr lang="pt-BR" b="1" dirty="0"/>
              <a:t>Código-fonte disponível:</a:t>
            </a:r>
            <a:r>
              <a:rPr lang="pt-BR" dirty="0"/>
              <a:t> Pode ser acessado, permitindo estudo, auditoria e personalização.</a:t>
            </a:r>
          </a:p>
          <a:p>
            <a:pPr>
              <a:buFont typeface="+mj-lt"/>
              <a:buAutoNum type="arabicPeriod"/>
            </a:pPr>
            <a:r>
              <a:rPr lang="pt-BR" b="1" dirty="0"/>
              <a:t>Licenciamento livre:</a:t>
            </a:r>
            <a:r>
              <a:rPr lang="pt-BR" dirty="0"/>
              <a:t> permite uso, modificação e redistribuição, com ou sem restrições mínimas.</a:t>
            </a:r>
          </a:p>
          <a:p>
            <a:pPr>
              <a:buFont typeface="+mj-lt"/>
              <a:buAutoNum type="arabicPeriod"/>
            </a:pPr>
            <a:r>
              <a:rPr lang="pt-BR" b="1" dirty="0"/>
              <a:t>Colaboração e desenvolvimento comunitário:</a:t>
            </a:r>
            <a:r>
              <a:rPr lang="pt-BR" dirty="0"/>
              <a:t> Envolve desenvolvedores e usuários de diferentes localidades, promove inovações rápidas e soluções robustas.</a:t>
            </a:r>
          </a:p>
          <a:p>
            <a:pPr>
              <a:buFont typeface="+mj-lt"/>
              <a:buAutoNum type="arabicPeriod"/>
            </a:pPr>
            <a:r>
              <a:rPr lang="pt-BR" b="1" dirty="0"/>
              <a:t>Customizações amplas:</a:t>
            </a:r>
            <a:r>
              <a:rPr lang="pt-BR" dirty="0"/>
              <a:t> O usuário tem liberdade para adaptar o software às suas necessidades específicas.</a:t>
            </a:r>
          </a:p>
          <a:p>
            <a:pPr>
              <a:buFont typeface="+mj-lt"/>
              <a:buAutoNum type="arabicPeriod"/>
            </a:pPr>
            <a:r>
              <a:rPr lang="pt-BR" b="1" dirty="0"/>
              <a:t>Transparência de segurança:</a:t>
            </a:r>
            <a:r>
              <a:rPr lang="pt-BR" dirty="0"/>
              <a:t> Vulnerabilidades podem ser identificadas e corrigidas pela comunidade, pode levar a uma resposta rápida a ameaças de segurança.</a:t>
            </a:r>
          </a:p>
          <a:p>
            <a:pPr>
              <a:buFont typeface="+mj-lt"/>
              <a:buAutoNum type="arabicPeriod"/>
            </a:pPr>
            <a:r>
              <a:rPr lang="pt-BR" b="1" dirty="0"/>
              <a:t>Baixo ou nenhum custo:</a:t>
            </a:r>
            <a:r>
              <a:rPr lang="pt-BR" dirty="0"/>
              <a:t> o uso do software é gratuito, mas serviços de suporte profissional são pagos (equipe de desenvolvimento local).</a:t>
            </a:r>
          </a:p>
          <a:p>
            <a:pPr>
              <a:buFont typeface="+mj-lt"/>
              <a:buAutoNum type="arabicPeriod"/>
            </a:pPr>
            <a:r>
              <a:rPr lang="pt-BR" b="1" dirty="0"/>
              <a:t>Integração e interoperabilidade:</a:t>
            </a:r>
            <a:r>
              <a:rPr lang="pt-BR" dirty="0"/>
              <a:t> São projetados para funcionar com outros sistemas abertos e padrões  e </a:t>
            </a:r>
            <a:r>
              <a:rPr lang="pt-BR" dirty="0" err="1"/>
              <a:t>API´s</a:t>
            </a:r>
            <a:r>
              <a:rPr lang="pt-BR" dirty="0"/>
              <a:t> amplamente aceitas.</a:t>
            </a:r>
          </a:p>
        </p:txBody>
      </p:sp>
    </p:spTree>
    <p:extLst>
      <p:ext uri="{BB962C8B-B14F-4D97-AF65-F5344CB8AC3E}">
        <p14:creationId xmlns:p14="http://schemas.microsoft.com/office/powerpoint/2010/main" val="109160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54">
          <a:extLst>
            <a:ext uri="{FF2B5EF4-FFF2-40B4-BE49-F238E27FC236}">
              <a16:creationId xmlns:a16="http://schemas.microsoft.com/office/drawing/2014/main" id="{119A4397-8C09-A728-80D6-52E241E38631}"/>
            </a:ext>
          </a:extLst>
        </p:cNvPr>
        <p:cNvGrpSpPr/>
        <p:nvPr/>
      </p:nvGrpSpPr>
      <p:grpSpPr>
        <a:xfrm>
          <a:off x="0" y="0"/>
          <a:ext cx="0" cy="0"/>
          <a:chOff x="0" y="0"/>
          <a:chExt cx="0" cy="0"/>
        </a:xfrm>
      </p:grpSpPr>
      <p:sp>
        <p:nvSpPr>
          <p:cNvPr id="255" name="Google Shape;255;p5">
            <a:extLst>
              <a:ext uri="{FF2B5EF4-FFF2-40B4-BE49-F238E27FC236}">
                <a16:creationId xmlns:a16="http://schemas.microsoft.com/office/drawing/2014/main" id="{F7388587-D840-333B-C4CE-227EF17FDF6A}"/>
              </a:ext>
            </a:extLst>
          </p:cNvPr>
          <p:cNvSpPr txBox="1"/>
          <p:nvPr/>
        </p:nvSpPr>
        <p:spPr>
          <a:xfrm>
            <a:off x="950739" y="2204079"/>
            <a:ext cx="7242521" cy="1224921"/>
          </a:xfrm>
          <a:prstGeom prst="rect">
            <a:avLst/>
          </a:prstGeom>
        </p:spPr>
        <p:txBody>
          <a:bodyPr spcFirstLastPara="1" vert="horz" lIns="91440" tIns="45720" rIns="91440" bIns="45720" rtlCol="0" anchor="b" anchorCtr="0">
            <a:normAutofit fontScale="92500"/>
          </a:bodyPr>
          <a:lstStyle/>
          <a:p>
            <a:pPr algn="ctr">
              <a:spcBef>
                <a:spcPct val="0"/>
              </a:spcBef>
              <a:spcAft>
                <a:spcPts val="600"/>
              </a:spcAft>
              <a:buSzPts val="5400"/>
            </a:pPr>
            <a:r>
              <a:rPr lang="en-US" sz="7200" dirty="0">
                <a:latin typeface="+mj-lt"/>
                <a:ea typeface="+mj-ea"/>
                <a:cs typeface="+mj-cs"/>
              </a:rPr>
              <a:t>Sistemas </a:t>
            </a:r>
            <a:r>
              <a:rPr lang="en-US" sz="7200" dirty="0" err="1">
                <a:latin typeface="+mj-lt"/>
                <a:ea typeface="+mj-ea"/>
                <a:cs typeface="+mj-cs"/>
              </a:rPr>
              <a:t>Fechados</a:t>
            </a:r>
            <a:endParaRPr lang="en-US" sz="7200" dirty="0">
              <a:latin typeface="+mj-lt"/>
              <a:ea typeface="+mj-ea"/>
              <a:cs typeface="+mj-cs"/>
            </a:endParaRPr>
          </a:p>
        </p:txBody>
      </p:sp>
    </p:spTree>
    <p:extLst>
      <p:ext uri="{BB962C8B-B14F-4D97-AF65-F5344CB8AC3E}">
        <p14:creationId xmlns:p14="http://schemas.microsoft.com/office/powerpoint/2010/main" val="3815114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g2207cedb8ab_0_6"/>
          <p:cNvSpPr txBox="1">
            <a:spLocks noGrp="1"/>
          </p:cNvSpPr>
          <p:nvPr>
            <p:ph type="title"/>
          </p:nvPr>
        </p:nvSpPr>
        <p:spPr>
          <a:xfrm>
            <a:off x="108263" y="874539"/>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dirty="0"/>
              <a:t>1 - </a:t>
            </a:r>
            <a:r>
              <a:rPr lang="pt-BR" dirty="0" err="1"/>
              <a:t>Tasy</a:t>
            </a:r>
            <a:endParaRPr dirty="0"/>
          </a:p>
        </p:txBody>
      </p:sp>
      <p:sp>
        <p:nvSpPr>
          <p:cNvPr id="271" name="Google Shape;271;g2207cedb8ab_0_6"/>
          <p:cNvSpPr txBox="1">
            <a:spLocks noGrp="1"/>
          </p:cNvSpPr>
          <p:nvPr>
            <p:ph idx="1"/>
          </p:nvPr>
        </p:nvSpPr>
        <p:spPr>
          <a:xfrm>
            <a:off x="324263" y="1300050"/>
            <a:ext cx="8631450" cy="4257900"/>
          </a:xfrm>
          <a:prstGeom prst="rect">
            <a:avLst/>
          </a:prstGeom>
          <a:noFill/>
          <a:ln>
            <a:noFill/>
          </a:ln>
        </p:spPr>
        <p:txBody>
          <a:bodyPr spcFirstLastPara="1" vert="horz" wrap="square" lIns="68569" tIns="34275" rIns="68569" bIns="34275" rtlCol="0" anchor="t" anchorCtr="0">
            <a:normAutofit/>
          </a:bodyPr>
          <a:lstStyle/>
          <a:p>
            <a:pPr marL="0" indent="0">
              <a:buNone/>
            </a:pPr>
            <a:r>
              <a:rPr lang="pt-BR" sz="900" dirty="0">
                <a:highlight>
                  <a:srgbClr val="FFFFFF"/>
                </a:highlight>
              </a:rPr>
              <a:t>O </a:t>
            </a:r>
            <a:r>
              <a:rPr lang="pt-BR" sz="900" dirty="0" err="1">
                <a:highlight>
                  <a:srgbClr val="FFFFFF"/>
                </a:highlight>
              </a:rPr>
              <a:t>Tasy</a:t>
            </a:r>
            <a:r>
              <a:rPr lang="pt-BR" sz="900" dirty="0">
                <a:highlight>
                  <a:srgbClr val="FFFFFF"/>
                </a:highlight>
              </a:rPr>
              <a:t> é um sistema Enterprise </a:t>
            </a:r>
            <a:r>
              <a:rPr lang="pt-BR" sz="900" dirty="0" err="1">
                <a:highlight>
                  <a:srgbClr val="FFFFFF"/>
                </a:highlight>
              </a:rPr>
              <a:t>Resource</a:t>
            </a:r>
            <a:r>
              <a:rPr lang="pt-BR" sz="900" dirty="0">
                <a:highlight>
                  <a:srgbClr val="FFFFFF"/>
                </a:highlight>
              </a:rPr>
              <a:t> Planning (ERP), de propriedade da empresa Holandesa Philips, focado no apoio a gestão de Instituições de Saúde, Hospitais, Clínicas, Laboratórios, Centros de Imagem e Operadoras de Saúde.</a:t>
            </a:r>
            <a:endParaRPr sz="900" dirty="0">
              <a:highlight>
                <a:srgbClr val="FFFFFF"/>
              </a:highlight>
            </a:endParaRPr>
          </a:p>
          <a:p>
            <a:pPr marL="0" indent="0">
              <a:buNone/>
            </a:pPr>
            <a:endParaRPr sz="900" dirty="0">
              <a:highlight>
                <a:srgbClr val="FFFFFF"/>
              </a:highlight>
            </a:endParaRPr>
          </a:p>
          <a:p>
            <a:pPr marL="0" indent="0">
              <a:buNone/>
            </a:pPr>
            <a:endParaRPr sz="900" dirty="0">
              <a:highlight>
                <a:srgbClr val="FFFFFF"/>
              </a:highlight>
            </a:endParaRPr>
          </a:p>
        </p:txBody>
      </p:sp>
      <p:pic>
        <p:nvPicPr>
          <p:cNvPr id="272" name="Google Shape;272;g2207cedb8ab_0_6"/>
          <p:cNvPicPr preferRelativeResize="0"/>
          <p:nvPr/>
        </p:nvPicPr>
        <p:blipFill rotWithShape="1">
          <a:blip r:embed="rId3">
            <a:alphaModFix/>
          </a:blip>
          <a:srcRect/>
          <a:stretch/>
        </p:blipFill>
        <p:spPr>
          <a:xfrm>
            <a:off x="324264" y="1732408"/>
            <a:ext cx="4321538" cy="2514788"/>
          </a:xfrm>
          <a:prstGeom prst="rect">
            <a:avLst/>
          </a:prstGeom>
          <a:noFill/>
          <a:ln>
            <a:noFill/>
          </a:ln>
        </p:spPr>
      </p:pic>
      <p:pic>
        <p:nvPicPr>
          <p:cNvPr id="273" name="Google Shape;273;g2207cedb8ab_0_6"/>
          <p:cNvPicPr preferRelativeResize="0"/>
          <p:nvPr/>
        </p:nvPicPr>
        <p:blipFill rotWithShape="1">
          <a:blip r:embed="rId4">
            <a:alphaModFix/>
          </a:blip>
          <a:srcRect/>
          <a:stretch/>
        </p:blipFill>
        <p:spPr>
          <a:xfrm>
            <a:off x="4776507" y="1780088"/>
            <a:ext cx="4203262" cy="2661450"/>
          </a:xfrm>
          <a:prstGeom prst="rect">
            <a:avLst/>
          </a:prstGeom>
          <a:noFill/>
          <a:ln>
            <a:noFill/>
          </a:ln>
        </p:spPr>
      </p:pic>
      <p:pic>
        <p:nvPicPr>
          <p:cNvPr id="274" name="Google Shape;274;g2207cedb8ab_0_6"/>
          <p:cNvPicPr preferRelativeResize="0"/>
          <p:nvPr/>
        </p:nvPicPr>
        <p:blipFill rotWithShape="1">
          <a:blip r:embed="rId5">
            <a:alphaModFix/>
          </a:blip>
          <a:srcRect/>
          <a:stretch/>
        </p:blipFill>
        <p:spPr>
          <a:xfrm>
            <a:off x="358256" y="4383262"/>
            <a:ext cx="4253550" cy="834338"/>
          </a:xfrm>
          <a:prstGeom prst="rect">
            <a:avLst/>
          </a:prstGeom>
          <a:noFill/>
          <a:ln>
            <a:noFill/>
          </a:ln>
        </p:spPr>
      </p:pic>
      <p:pic>
        <p:nvPicPr>
          <p:cNvPr id="275" name="Google Shape;275;g2207cedb8ab_0_6"/>
          <p:cNvPicPr preferRelativeResize="0"/>
          <p:nvPr/>
        </p:nvPicPr>
        <p:blipFill rotWithShape="1">
          <a:blip r:embed="rId6">
            <a:alphaModFix/>
          </a:blip>
          <a:srcRect/>
          <a:stretch/>
        </p:blipFill>
        <p:spPr>
          <a:xfrm>
            <a:off x="4820608" y="4757944"/>
            <a:ext cx="4159163" cy="899438"/>
          </a:xfrm>
          <a:prstGeom prst="rect">
            <a:avLst/>
          </a:prstGeom>
          <a:noFill/>
          <a:ln>
            <a:noFill/>
          </a:ln>
        </p:spPr>
      </p:pic>
      <p:sp>
        <p:nvSpPr>
          <p:cNvPr id="276" name="Google Shape;276;g2207cedb8ab_0_6"/>
          <p:cNvSpPr txBox="1"/>
          <p:nvPr/>
        </p:nvSpPr>
        <p:spPr>
          <a:xfrm>
            <a:off x="5204082" y="2877414"/>
            <a:ext cx="3622275" cy="224775"/>
          </a:xfrm>
          <a:prstGeom prst="rect">
            <a:avLst/>
          </a:prstGeom>
          <a:noFill/>
          <a:ln>
            <a:noFill/>
          </a:ln>
        </p:spPr>
        <p:txBody>
          <a:bodyPr spcFirstLastPara="1" wrap="square" lIns="68569" tIns="68569" rIns="68569" bIns="68569" anchor="t" anchorCtr="0">
            <a:noAutofit/>
          </a:bodyPr>
          <a:lstStyle/>
          <a:p>
            <a:pPr>
              <a:buSzPts val="1900"/>
            </a:pPr>
            <a:r>
              <a:rPr lang="pt-BR" sz="1425" b="1">
                <a:solidFill>
                  <a:srgbClr val="FF0000"/>
                </a:solidFill>
              </a:rPr>
              <a:t>Em 2 anos R$ 2.164.800,00 (Licença)</a:t>
            </a:r>
            <a:endParaRPr sz="1425" b="1">
              <a:solidFill>
                <a:srgbClr val="FF0000"/>
              </a:solidFill>
            </a:endParaRPr>
          </a:p>
        </p:txBody>
      </p:sp>
      <p:sp>
        <p:nvSpPr>
          <p:cNvPr id="277" name="Google Shape;277;g2207cedb8ab_0_6"/>
          <p:cNvSpPr txBox="1"/>
          <p:nvPr/>
        </p:nvSpPr>
        <p:spPr>
          <a:xfrm>
            <a:off x="5342794" y="4441537"/>
            <a:ext cx="3344850" cy="357768"/>
          </a:xfrm>
          <a:prstGeom prst="rect">
            <a:avLst/>
          </a:prstGeom>
          <a:noFill/>
          <a:ln>
            <a:noFill/>
          </a:ln>
        </p:spPr>
        <p:txBody>
          <a:bodyPr spcFirstLastPara="1" wrap="square" lIns="68569" tIns="68569" rIns="68569" bIns="68569" anchor="t" anchorCtr="0">
            <a:spAutoFit/>
          </a:bodyPr>
          <a:lstStyle/>
          <a:p>
            <a:pPr>
              <a:buSzPts val="1900"/>
            </a:pPr>
            <a:r>
              <a:rPr lang="pt-BR" sz="1425" b="1">
                <a:solidFill>
                  <a:srgbClr val="FF0000"/>
                </a:solidFill>
              </a:rPr>
              <a:t>Em 2 anos R$ 2.471.280,00 (Licença)</a:t>
            </a:r>
            <a:endParaRPr sz="1425" b="1">
              <a:solidFill>
                <a:srgbClr val="FF0000"/>
              </a:solidFill>
            </a:endParaRPr>
          </a:p>
        </p:txBody>
      </p:sp>
      <p:pic>
        <p:nvPicPr>
          <p:cNvPr id="278" name="Google Shape;278;g2207cedb8ab_0_6"/>
          <p:cNvPicPr preferRelativeResize="0"/>
          <p:nvPr/>
        </p:nvPicPr>
        <p:blipFill rotWithShape="1">
          <a:blip r:embed="rId7">
            <a:alphaModFix/>
          </a:blip>
          <a:srcRect/>
          <a:stretch/>
        </p:blipFill>
        <p:spPr>
          <a:xfrm>
            <a:off x="553763" y="5902144"/>
            <a:ext cx="8172450" cy="364331"/>
          </a:xfrm>
          <a:prstGeom prst="rect">
            <a:avLst/>
          </a:prstGeom>
          <a:noFill/>
          <a:ln>
            <a:noFill/>
          </a:ln>
        </p:spPr>
      </p:pic>
    </p:spTree>
    <p:extLst>
      <p:ext uri="{BB962C8B-B14F-4D97-AF65-F5344CB8AC3E}">
        <p14:creationId xmlns:p14="http://schemas.microsoft.com/office/powerpoint/2010/main" val="2920220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9">
          <a:extLst>
            <a:ext uri="{FF2B5EF4-FFF2-40B4-BE49-F238E27FC236}">
              <a16:creationId xmlns:a16="http://schemas.microsoft.com/office/drawing/2014/main" id="{30F652A8-FB12-62EC-D0A7-ADD9782B03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71D44D2-F708-299C-6E60-6E0FA30E777C}"/>
              </a:ext>
            </a:extLst>
          </p:cNvPr>
          <p:cNvSpPr>
            <a:spLocks noGrp="1"/>
          </p:cNvSpPr>
          <p:nvPr>
            <p:ph type="title"/>
          </p:nvPr>
        </p:nvSpPr>
        <p:spPr>
          <a:xfrm>
            <a:off x="353029" y="256198"/>
            <a:ext cx="8437943" cy="499430"/>
          </a:xfrm>
        </p:spPr>
        <p:txBody>
          <a:bodyPr anchor="ctr">
            <a:noAutofit/>
          </a:bodyPr>
          <a:lstStyle/>
          <a:p>
            <a:pPr algn="ctr"/>
            <a:r>
              <a:rPr lang="pt-BR" sz="3200" b="1" dirty="0"/>
              <a:t>Valores, Parcelamentos e Prazos</a:t>
            </a:r>
          </a:p>
        </p:txBody>
      </p:sp>
      <p:graphicFrame>
        <p:nvGraphicFramePr>
          <p:cNvPr id="7" name="Tabela 6">
            <a:extLst>
              <a:ext uri="{FF2B5EF4-FFF2-40B4-BE49-F238E27FC236}">
                <a16:creationId xmlns:a16="http://schemas.microsoft.com/office/drawing/2014/main" id="{88141B93-BF84-043C-4931-73A3A239683F}"/>
              </a:ext>
            </a:extLst>
          </p:cNvPr>
          <p:cNvGraphicFramePr>
            <a:graphicFrameLocks noGrp="1"/>
          </p:cNvGraphicFramePr>
          <p:nvPr>
            <p:extLst>
              <p:ext uri="{D42A27DB-BD31-4B8C-83A1-F6EECF244321}">
                <p14:modId xmlns:p14="http://schemas.microsoft.com/office/powerpoint/2010/main" val="2757280642"/>
              </p:ext>
            </p:extLst>
          </p:nvPr>
        </p:nvGraphicFramePr>
        <p:xfrm>
          <a:off x="353028" y="963257"/>
          <a:ext cx="8437944" cy="5146656"/>
        </p:xfrm>
        <a:graphic>
          <a:graphicData uri="http://schemas.openxmlformats.org/drawingml/2006/table">
            <a:tbl>
              <a:tblPr firstRow="1" bandRow="1">
                <a:tableStyleId>{5C22544A-7EE6-4342-B048-85BDC9FD1C3A}</a:tableStyleId>
              </a:tblPr>
              <a:tblGrid>
                <a:gridCol w="4195823">
                  <a:extLst>
                    <a:ext uri="{9D8B030D-6E8A-4147-A177-3AD203B41FA5}">
                      <a16:colId xmlns:a16="http://schemas.microsoft.com/office/drawing/2014/main" val="2135881087"/>
                    </a:ext>
                  </a:extLst>
                </a:gridCol>
                <a:gridCol w="4242121">
                  <a:extLst>
                    <a:ext uri="{9D8B030D-6E8A-4147-A177-3AD203B41FA5}">
                      <a16:colId xmlns:a16="http://schemas.microsoft.com/office/drawing/2014/main" val="2530009532"/>
                    </a:ext>
                  </a:extLst>
                </a:gridCol>
              </a:tblGrid>
              <a:tr h="611742">
                <a:tc>
                  <a:txBody>
                    <a:bodyPr/>
                    <a:lstStyle/>
                    <a:p>
                      <a:endParaRPr lang="pt-BR" sz="1600" dirty="0"/>
                    </a:p>
                  </a:txBody>
                  <a:tcPr/>
                </a:tc>
                <a:tc>
                  <a:txBody>
                    <a:bodyPr/>
                    <a:lstStyle/>
                    <a:p>
                      <a:pPr algn="ctr"/>
                      <a:endParaRPr lang="pt-BR" sz="1600" b="1" dirty="0"/>
                    </a:p>
                    <a:p>
                      <a:pPr algn="ctr"/>
                      <a:r>
                        <a:rPr lang="pt-BR" sz="1600" b="1" dirty="0"/>
                        <a:t>TASY</a:t>
                      </a:r>
                      <a:endParaRPr lang="pt-BR" sz="1600" dirty="0"/>
                    </a:p>
                  </a:txBody>
                  <a:tcPr/>
                </a:tc>
                <a:extLst>
                  <a:ext uri="{0D108BD9-81ED-4DB2-BD59-A6C34878D82A}">
                    <a16:rowId xmlns:a16="http://schemas.microsoft.com/office/drawing/2014/main" val="3355674634"/>
                  </a:ext>
                </a:extLst>
              </a:tr>
              <a:tr h="381123">
                <a:tc>
                  <a:txBody>
                    <a:bodyPr/>
                    <a:lstStyle/>
                    <a:p>
                      <a:r>
                        <a:rPr lang="pt-BR" sz="1600" b="1" dirty="0"/>
                        <a:t>Descrição</a:t>
                      </a:r>
                    </a:p>
                  </a:txBody>
                  <a:tcPr/>
                </a:tc>
                <a:tc>
                  <a:txBody>
                    <a:bodyPr/>
                    <a:lstStyle/>
                    <a:p>
                      <a:r>
                        <a:rPr lang="pt-BR" sz="1600" b="1" dirty="0"/>
                        <a:t>Valor</a:t>
                      </a:r>
                    </a:p>
                  </a:txBody>
                  <a:tcPr/>
                </a:tc>
                <a:extLst>
                  <a:ext uri="{0D108BD9-81ED-4DB2-BD59-A6C34878D82A}">
                    <a16:rowId xmlns:a16="http://schemas.microsoft.com/office/drawing/2014/main" val="4117667526"/>
                  </a:ext>
                </a:extLst>
              </a:tr>
              <a:tr h="530177">
                <a:tc>
                  <a:txBody>
                    <a:bodyPr/>
                    <a:lstStyle/>
                    <a:p>
                      <a:pPr algn="r"/>
                      <a:r>
                        <a:rPr lang="pt-BR" sz="1800" b="1" kern="1200" dirty="0">
                          <a:solidFill>
                            <a:schemeClr val="tx1"/>
                          </a:solidFill>
                          <a:latin typeface="+mn-lt"/>
                          <a:ea typeface="+mn-ea"/>
                          <a:cs typeface="+mn-cs"/>
                        </a:rPr>
                        <a:t>Implantação:</a:t>
                      </a:r>
                      <a:endParaRPr lang="pt-BR" sz="1600" b="1" dirty="0"/>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22,5 meses (1 ano e 9 meses de implantação) e 4,5 meses (gerenciamento/paralelo).</a:t>
                      </a:r>
                    </a:p>
                  </a:txBody>
                  <a:tcPr/>
                </a:tc>
                <a:extLst>
                  <a:ext uri="{0D108BD9-81ED-4DB2-BD59-A6C34878D82A}">
                    <a16:rowId xmlns:a16="http://schemas.microsoft.com/office/drawing/2014/main" val="1052471548"/>
                  </a:ext>
                </a:extLst>
              </a:tr>
              <a:tr h="496191">
                <a:tc>
                  <a:txBody>
                    <a:bodyPr/>
                    <a:lstStyle/>
                    <a:p>
                      <a:pPr marL="0" algn="r" defTabSz="685800" rtl="0" eaLnBrk="1" latinLnBrk="0" hangingPunct="1"/>
                      <a:r>
                        <a:rPr lang="pt-BR" sz="1800" b="1" kern="1200" dirty="0">
                          <a:solidFill>
                            <a:schemeClr val="tx1"/>
                          </a:solidFill>
                          <a:latin typeface="+mn-lt"/>
                          <a:ea typeface="+mn-ea"/>
                          <a:cs typeface="+mn-cs"/>
                        </a:rPr>
                        <a:t>Mensalidade na Implantação:</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R$ 85.232,68</a:t>
                      </a:r>
                    </a:p>
                  </a:txBody>
                  <a:tcPr/>
                </a:tc>
                <a:extLst>
                  <a:ext uri="{0D108BD9-81ED-4DB2-BD59-A6C34878D82A}">
                    <a16:rowId xmlns:a16="http://schemas.microsoft.com/office/drawing/2014/main" val="1470867125"/>
                  </a:ext>
                </a:extLst>
              </a:tr>
              <a:tr h="496191">
                <a:tc>
                  <a:txBody>
                    <a:bodyPr/>
                    <a:lstStyle/>
                    <a:p>
                      <a:pPr marL="0" algn="r" defTabSz="685800" rtl="0" eaLnBrk="1" latinLnBrk="0" hangingPunct="1"/>
                      <a:r>
                        <a:rPr lang="pt-BR" sz="1800" b="1" kern="1200" dirty="0">
                          <a:solidFill>
                            <a:schemeClr val="tx1"/>
                          </a:solidFill>
                          <a:latin typeface="+mn-lt"/>
                          <a:ea typeface="+mn-ea"/>
                          <a:cs typeface="+mn-cs"/>
                        </a:rPr>
                        <a:t>Total: </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R$ 1.917.735,40 (L.U.T)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ou</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R$ 2.931.735,40 (C.D.U)</a:t>
                      </a:r>
                    </a:p>
                  </a:txBody>
                  <a:tcPr/>
                </a:tc>
                <a:extLst>
                  <a:ext uri="{0D108BD9-81ED-4DB2-BD59-A6C34878D82A}">
                    <a16:rowId xmlns:a16="http://schemas.microsoft.com/office/drawing/2014/main" val="3753639003"/>
                  </a:ext>
                </a:extLst>
              </a:tr>
              <a:tr h="496191">
                <a:tc>
                  <a:txBody>
                    <a:bodyPr/>
                    <a:lstStyle/>
                    <a:p>
                      <a:pPr algn="r"/>
                      <a:r>
                        <a:rPr lang="pt-BR" sz="1800" b="1" kern="1200" dirty="0">
                          <a:solidFill>
                            <a:schemeClr val="tx1"/>
                          </a:solidFill>
                          <a:latin typeface="+mn-lt"/>
                          <a:ea typeface="+mn-ea"/>
                          <a:cs typeface="+mn-cs"/>
                        </a:rPr>
                        <a:t>Valor da manutenção mês:</a:t>
                      </a:r>
                    </a:p>
                  </a:txBody>
                  <a:tcPr/>
                </a:tc>
                <a:tc>
                  <a:txBody>
                    <a:bodyPr/>
                    <a:lstStyle/>
                    <a:p>
                      <a:pPr algn="r"/>
                      <a:r>
                        <a:rPr lang="pt-BR" sz="1800" b="1" kern="1200" dirty="0">
                          <a:solidFill>
                            <a:schemeClr val="tx1"/>
                          </a:solidFill>
                          <a:latin typeface="+mn-lt"/>
                          <a:ea typeface="+mn-ea"/>
                          <a:cs typeface="+mn-cs"/>
                        </a:rPr>
                        <a:t>R$ 90.200,00 (L.U.T)</a:t>
                      </a:r>
                    </a:p>
                    <a:p>
                      <a:pPr algn="r"/>
                      <a:r>
                        <a:rPr lang="pt-BR" sz="1800" b="1" kern="1200" dirty="0">
                          <a:solidFill>
                            <a:schemeClr val="tx1"/>
                          </a:solidFill>
                          <a:latin typeface="+mn-lt"/>
                          <a:ea typeface="+mn-ea"/>
                          <a:cs typeface="+mn-cs"/>
                        </a:rPr>
                        <a:t>ou </a:t>
                      </a:r>
                    </a:p>
                    <a:p>
                      <a:pPr algn="r"/>
                      <a:r>
                        <a:rPr lang="pt-BR" sz="1800" b="1" kern="1200" dirty="0">
                          <a:solidFill>
                            <a:schemeClr val="tx1"/>
                          </a:solidFill>
                          <a:latin typeface="+mn-lt"/>
                          <a:ea typeface="+mn-ea"/>
                          <a:cs typeface="+mn-cs"/>
                        </a:rPr>
                        <a:t>R$ 60.720 (C.D.U)</a:t>
                      </a:r>
                    </a:p>
                  </a:txBody>
                  <a:tcPr/>
                </a:tc>
                <a:extLst>
                  <a:ext uri="{0D108BD9-81ED-4DB2-BD59-A6C34878D82A}">
                    <a16:rowId xmlns:a16="http://schemas.microsoft.com/office/drawing/2014/main" val="2304447189"/>
                  </a:ext>
                </a:extLst>
              </a:tr>
              <a:tr h="496191">
                <a:tc>
                  <a:txBody>
                    <a:bodyPr/>
                    <a:lstStyle/>
                    <a:p>
                      <a:pPr algn="r"/>
                      <a:r>
                        <a:rPr lang="pt-BR" sz="1800" b="1" kern="1200" dirty="0">
                          <a:solidFill>
                            <a:schemeClr val="tx1"/>
                          </a:solidFill>
                          <a:latin typeface="+mn-lt"/>
                          <a:ea typeface="+mn-ea"/>
                          <a:cs typeface="+mn-cs"/>
                        </a:rPr>
                        <a:t>Total de Investimento de manutenção a cada 2 anos:</a:t>
                      </a:r>
                    </a:p>
                  </a:txBody>
                  <a:tcPr/>
                </a:tc>
                <a:tc>
                  <a:txBody>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R$ 2.164.800,00 (L.U.T)</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ou</a:t>
                      </a:r>
                    </a:p>
                    <a:p>
                      <a:pPr marL="0" marR="0" lvl="0" indent="0" algn="r" defTabSz="685800" rtl="0" eaLnBrk="1" fontAlgn="auto" latinLnBrk="0" hangingPunct="1">
                        <a:lnSpc>
                          <a:spcPct val="100000"/>
                        </a:lnSpc>
                        <a:spcBef>
                          <a:spcPts val="0"/>
                        </a:spcBef>
                        <a:spcAft>
                          <a:spcPts val="0"/>
                        </a:spcAft>
                        <a:buClrTx/>
                        <a:buSzTx/>
                        <a:buFontTx/>
                        <a:buNone/>
                        <a:tabLst/>
                        <a:defRPr/>
                      </a:pPr>
                      <a:r>
                        <a:rPr lang="pt-BR" sz="1800" b="1" kern="1200" dirty="0">
                          <a:solidFill>
                            <a:schemeClr val="tx1"/>
                          </a:solidFill>
                          <a:latin typeface="+mn-lt"/>
                          <a:ea typeface="+mn-ea"/>
                          <a:cs typeface="+mn-cs"/>
                        </a:rPr>
                        <a:t>R$ 2.471.280,00 (C.D.U)</a:t>
                      </a:r>
                    </a:p>
                  </a:txBody>
                  <a:tcPr/>
                </a:tc>
                <a:extLst>
                  <a:ext uri="{0D108BD9-81ED-4DB2-BD59-A6C34878D82A}">
                    <a16:rowId xmlns:a16="http://schemas.microsoft.com/office/drawing/2014/main" val="3110679299"/>
                  </a:ext>
                </a:extLst>
              </a:tr>
            </a:tbl>
          </a:graphicData>
        </a:graphic>
      </p:graphicFrame>
      <p:pic>
        <p:nvPicPr>
          <p:cNvPr id="8" name="Google Shape;278;g2207cedb8ab_0_6">
            <a:extLst>
              <a:ext uri="{FF2B5EF4-FFF2-40B4-BE49-F238E27FC236}">
                <a16:creationId xmlns:a16="http://schemas.microsoft.com/office/drawing/2014/main" id="{4997CAA9-0820-67C5-8D02-F7FA8C757663}"/>
              </a:ext>
            </a:extLst>
          </p:cNvPr>
          <p:cNvPicPr preferRelativeResize="0"/>
          <p:nvPr/>
        </p:nvPicPr>
        <p:blipFill rotWithShape="1">
          <a:blip r:embed="rId3">
            <a:alphaModFix/>
          </a:blip>
          <a:srcRect/>
          <a:stretch/>
        </p:blipFill>
        <p:spPr>
          <a:xfrm>
            <a:off x="353029" y="6238436"/>
            <a:ext cx="8437943" cy="490007"/>
          </a:xfrm>
          <a:prstGeom prst="rect">
            <a:avLst/>
          </a:prstGeom>
          <a:noFill/>
          <a:ln>
            <a:noFill/>
          </a:ln>
        </p:spPr>
      </p:pic>
    </p:spTree>
    <p:extLst>
      <p:ext uri="{BB962C8B-B14F-4D97-AF65-F5344CB8AC3E}">
        <p14:creationId xmlns:p14="http://schemas.microsoft.com/office/powerpoint/2010/main" val="930108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5" name="Google Shape;285;g2207cedb8ab_0_18"/>
          <p:cNvSpPr txBox="1">
            <a:spLocks noGrp="1"/>
          </p:cNvSpPr>
          <p:nvPr>
            <p:ph type="title"/>
          </p:nvPr>
        </p:nvSpPr>
        <p:spPr>
          <a:xfrm>
            <a:off x="256266" y="123425"/>
            <a:ext cx="8631450" cy="513675"/>
          </a:xfrm>
          <a:prstGeom prst="rect">
            <a:avLst/>
          </a:prstGeom>
          <a:noFill/>
          <a:ln>
            <a:noFill/>
          </a:ln>
        </p:spPr>
        <p:txBody>
          <a:bodyPr spcFirstLastPara="1" vert="horz" wrap="square" lIns="68569" tIns="34275" rIns="68569" bIns="34275" rtlCol="0" anchor="ctr" anchorCtr="0">
            <a:normAutofit fontScale="90000"/>
          </a:bodyPr>
          <a:lstStyle/>
          <a:p>
            <a:pPr>
              <a:buSzPct val="45454"/>
            </a:pPr>
            <a:r>
              <a:rPr lang="pt-BR" dirty="0" err="1"/>
              <a:t>Tasy</a:t>
            </a:r>
            <a:endParaRPr dirty="0"/>
          </a:p>
        </p:txBody>
      </p:sp>
      <p:pic>
        <p:nvPicPr>
          <p:cNvPr id="3" name="Imagem 2">
            <a:extLst>
              <a:ext uri="{FF2B5EF4-FFF2-40B4-BE49-F238E27FC236}">
                <a16:creationId xmlns:a16="http://schemas.microsoft.com/office/drawing/2014/main" id="{F501B9E2-068F-E0B1-51A1-C96CBA74D21D}"/>
              </a:ext>
            </a:extLst>
          </p:cNvPr>
          <p:cNvPicPr>
            <a:picLocks noChangeAspect="1"/>
          </p:cNvPicPr>
          <p:nvPr/>
        </p:nvPicPr>
        <p:blipFill>
          <a:blip r:embed="rId3"/>
          <a:stretch>
            <a:fillRect/>
          </a:stretch>
        </p:blipFill>
        <p:spPr>
          <a:xfrm>
            <a:off x="256266" y="1577050"/>
            <a:ext cx="8580917" cy="3703899"/>
          </a:xfrm>
          <a:prstGeom prst="rect">
            <a:avLst/>
          </a:prstGeom>
        </p:spPr>
      </p:pic>
    </p:spTree>
    <p:extLst>
      <p:ext uri="{BB962C8B-B14F-4D97-AF65-F5344CB8AC3E}">
        <p14:creationId xmlns:p14="http://schemas.microsoft.com/office/powerpoint/2010/main" val="68872812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emplate/>
  <TotalTime>1046</TotalTime>
  <Words>2213</Words>
  <Application>Microsoft Office PowerPoint</Application>
  <PresentationFormat>Apresentação na tela (4:3)</PresentationFormat>
  <Paragraphs>319</Paragraphs>
  <Slides>34</Slides>
  <Notes>14</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34</vt:i4>
      </vt:variant>
    </vt:vector>
  </HeadingPairs>
  <TitlesOfParts>
    <vt:vector size="40" baseType="lpstr">
      <vt:lpstr>Aptos</vt:lpstr>
      <vt:lpstr>Aptos Display</vt:lpstr>
      <vt:lpstr>Arial</vt:lpstr>
      <vt:lpstr>Raleway</vt:lpstr>
      <vt:lpstr>Raleway Light</vt:lpstr>
      <vt:lpstr>Tema do Office</vt:lpstr>
      <vt:lpstr>Sistema Core   Atendimento Hospitalar  ALVF Associação Lenoir Vargas Ferreira</vt:lpstr>
      <vt:lpstr>Introdução</vt:lpstr>
      <vt:lpstr>Apresentação do PowerPoint</vt:lpstr>
      <vt:lpstr>Apresentação do PowerPoint</vt:lpstr>
      <vt:lpstr>Apresentação do PowerPoint</vt:lpstr>
      <vt:lpstr>Apresentação do PowerPoint</vt:lpstr>
      <vt:lpstr>1 - Tasy</vt:lpstr>
      <vt:lpstr>Valores, Parcelamentos e Prazos</vt:lpstr>
      <vt:lpstr>Tasy</vt:lpstr>
      <vt:lpstr>Valores e Condições Comerciais (Infraestrutura Computacional)</vt:lpstr>
      <vt:lpstr>2 - MV</vt:lpstr>
      <vt:lpstr>MV</vt:lpstr>
      <vt:lpstr>Valores, Parcelamentos e Prazos  MV</vt:lpstr>
      <vt:lpstr>Valores e Condições Comerciais (Infraestrutura Computacional)</vt:lpstr>
      <vt:lpstr>Apresentação do PowerPoint</vt:lpstr>
      <vt:lpstr>AGHUse – Sistema do HCPA</vt:lpstr>
      <vt:lpstr>Valores, Prazos e Condições</vt:lpstr>
      <vt:lpstr>Proposta Comercial - AGHUse</vt:lpstr>
      <vt:lpstr>Atividades e Serviços</vt:lpstr>
      <vt:lpstr>Valores, Parcelamentos e Prazos</vt:lpstr>
      <vt:lpstr>Profissionais Envolvidos e Considerações Finais</vt:lpstr>
      <vt:lpstr>Proposta Técnica Infraestrutura  CLOUD</vt:lpstr>
      <vt:lpstr>Governança e Gestão de Serviços</vt:lpstr>
      <vt:lpstr>Valores e Condições Comerciais (Cloud Computing – Infraestrutura Computacional)</vt:lpstr>
      <vt:lpstr>  Modelo de Arquitetura do Sistema: </vt:lpstr>
      <vt:lpstr>  Tecnologias do Sistema: </vt:lpstr>
      <vt:lpstr>Dados e Integração</vt:lpstr>
      <vt:lpstr>Backoffice Hospitalar </vt:lpstr>
      <vt:lpstr>Core e Backoffice</vt:lpstr>
      <vt:lpstr>Atualizações</vt:lpstr>
      <vt:lpstr>Apresentação do PowerPoint</vt:lpstr>
      <vt:lpstr>Comparativo</vt:lpstr>
      <vt:lpstr>Parcerias</vt:lpstr>
      <vt:lpstr>Conclusão</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ALVF</dc:creator>
  <cp:keywords/>
  <dc:description>generated using python-pptx</dc:description>
  <cp:lastModifiedBy>Radamés Pereira</cp:lastModifiedBy>
  <cp:revision>19</cp:revision>
  <dcterms:created xsi:type="dcterms:W3CDTF">2013-01-27T09:14:16Z</dcterms:created>
  <dcterms:modified xsi:type="dcterms:W3CDTF">2025-02-23T06:33:25Z</dcterms:modified>
  <cp:category/>
</cp:coreProperties>
</file>