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9"/>
  </p:notesMasterIdLst>
  <p:sldIdLst>
    <p:sldId id="256" r:id="rId2"/>
    <p:sldId id="263" r:id="rId3"/>
    <p:sldId id="264" r:id="rId4"/>
    <p:sldId id="258" r:id="rId5"/>
    <p:sldId id="335" r:id="rId6"/>
    <p:sldId id="357" r:id="rId7"/>
    <p:sldId id="292" r:id="rId8"/>
    <p:sldId id="376" r:id="rId9"/>
    <p:sldId id="373" r:id="rId10"/>
    <p:sldId id="371" r:id="rId11"/>
    <p:sldId id="372" r:id="rId12"/>
    <p:sldId id="368" r:id="rId13"/>
    <p:sldId id="369" r:id="rId14"/>
    <p:sldId id="370" r:id="rId15"/>
    <p:sldId id="375" r:id="rId16"/>
    <p:sldId id="374" r:id="rId17"/>
    <p:sldId id="26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225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B5A42-DD6D-427F-9E4B-B68C3A437A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5469539-2847-4E1E-B4DE-C803CC427543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Sumário</a:t>
          </a:r>
          <a:r>
            <a:rPr lang="en-US" dirty="0"/>
            <a:t> das </a:t>
          </a:r>
          <a:r>
            <a:rPr lang="en-US" dirty="0" err="1"/>
            <a:t>principais</a:t>
          </a:r>
          <a:r>
            <a:rPr lang="en-US" dirty="0"/>
            <a:t> </a:t>
          </a:r>
          <a:r>
            <a:rPr lang="en-US" dirty="0" err="1"/>
            <a:t>ideias</a:t>
          </a:r>
          <a:r>
            <a:rPr lang="en-US" dirty="0"/>
            <a:t> </a:t>
          </a:r>
          <a:r>
            <a:rPr lang="en-US" dirty="0" err="1"/>
            <a:t>apresentadas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E737FF30-4F2D-4705-BAE6-6E617A7D540B}" type="parTrans" cxnId="{32AD61DC-521F-4272-9F1F-0D89560E8E3F}">
      <dgm:prSet/>
      <dgm:spPr/>
      <dgm:t>
        <a:bodyPr/>
        <a:lstStyle/>
        <a:p>
          <a:endParaRPr lang="en-US"/>
        </a:p>
      </dgm:t>
    </dgm:pt>
    <dgm:pt modelId="{D52DB3D6-B790-4895-9AE5-3146BC21DCE7}" type="sibTrans" cxnId="{32AD61DC-521F-4272-9F1F-0D89560E8E3F}">
      <dgm:prSet/>
      <dgm:spPr/>
      <dgm:t>
        <a:bodyPr/>
        <a:lstStyle/>
        <a:p>
          <a:endParaRPr lang="en-US"/>
        </a:p>
      </dgm:t>
    </dgm:pt>
    <dgm:pt modelId="{0AC3BEC9-1BBE-4FC6-B4CB-93CE6AA0963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Etapas</a:t>
          </a:r>
          <a:r>
            <a:rPr lang="en-US" dirty="0"/>
            <a:t> </a:t>
          </a:r>
          <a:r>
            <a:rPr lang="en-US" dirty="0" err="1"/>
            <a:t>futuras</a:t>
          </a:r>
          <a:r>
            <a:rPr lang="en-US" dirty="0"/>
            <a:t>:</a:t>
          </a:r>
        </a:p>
        <a:p>
          <a:endParaRPr lang="en-US" dirty="0"/>
        </a:p>
        <a:p>
          <a:endParaRPr lang="en-US" dirty="0"/>
        </a:p>
        <a:p>
          <a:endParaRPr lang="en-US" dirty="0"/>
        </a:p>
        <a:p>
          <a:endParaRPr lang="en-US" dirty="0"/>
        </a:p>
      </dgm:t>
    </dgm:pt>
    <dgm:pt modelId="{B2C7CB8E-A61D-4AB8-B856-98E8CD8A26D7}" type="parTrans" cxnId="{258EA327-A171-4496-98BB-9793AE87B7EF}">
      <dgm:prSet/>
      <dgm:spPr/>
      <dgm:t>
        <a:bodyPr/>
        <a:lstStyle/>
        <a:p>
          <a:endParaRPr lang="en-US"/>
        </a:p>
      </dgm:t>
    </dgm:pt>
    <dgm:pt modelId="{34454D74-F21F-43EB-9F87-8145C62A8F57}" type="sibTrans" cxnId="{258EA327-A171-4496-98BB-9793AE87B7EF}">
      <dgm:prSet/>
      <dgm:spPr/>
      <dgm:t>
        <a:bodyPr/>
        <a:lstStyle/>
        <a:p>
          <a:endParaRPr lang="en-US"/>
        </a:p>
      </dgm:t>
    </dgm:pt>
    <dgm:pt modelId="{96AFE799-5D28-4A99-B5EA-82DFE3234953}" type="pres">
      <dgm:prSet presAssocID="{FF9B5A42-DD6D-427F-9E4B-B68C3A437AFF}" presName="linear" presStyleCnt="0">
        <dgm:presLayoutVars>
          <dgm:animLvl val="lvl"/>
          <dgm:resizeHandles val="exact"/>
        </dgm:presLayoutVars>
      </dgm:prSet>
      <dgm:spPr/>
    </dgm:pt>
    <dgm:pt modelId="{263353A6-6CCD-4083-940E-6FCF8FA324FB}" type="pres">
      <dgm:prSet presAssocID="{C5469539-2847-4E1E-B4DE-C803CC4275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AEBF1A-FD48-42E2-9B97-3A1C6B36C3F6}" type="pres">
      <dgm:prSet presAssocID="{D52DB3D6-B790-4895-9AE5-3146BC21DCE7}" presName="spacer" presStyleCnt="0"/>
      <dgm:spPr/>
    </dgm:pt>
    <dgm:pt modelId="{5620E434-E9C0-4CF6-AB3C-27246F69934D}" type="pres">
      <dgm:prSet presAssocID="{0AC3BEC9-1BBE-4FC6-B4CB-93CE6AA09638}" presName="parentText" presStyleLbl="node1" presStyleIdx="1" presStyleCnt="2" custLinFactY="54969" custLinFactNeighborY="100000">
        <dgm:presLayoutVars>
          <dgm:chMax val="0"/>
          <dgm:bulletEnabled val="1"/>
        </dgm:presLayoutVars>
      </dgm:prSet>
      <dgm:spPr/>
    </dgm:pt>
  </dgm:ptLst>
  <dgm:cxnLst>
    <dgm:cxn modelId="{258EA327-A171-4496-98BB-9793AE87B7EF}" srcId="{FF9B5A42-DD6D-427F-9E4B-B68C3A437AFF}" destId="{0AC3BEC9-1BBE-4FC6-B4CB-93CE6AA09638}" srcOrd="1" destOrd="0" parTransId="{B2C7CB8E-A61D-4AB8-B856-98E8CD8A26D7}" sibTransId="{34454D74-F21F-43EB-9F87-8145C62A8F57}"/>
    <dgm:cxn modelId="{01836258-B217-49F0-8301-11700B3D895F}" type="presOf" srcId="{C5469539-2847-4E1E-B4DE-C803CC427543}" destId="{263353A6-6CCD-4083-940E-6FCF8FA324FB}" srcOrd="0" destOrd="0" presId="urn:microsoft.com/office/officeart/2005/8/layout/vList2"/>
    <dgm:cxn modelId="{8E8DB0D3-B3AD-4B43-9A43-7539BF4027C4}" type="presOf" srcId="{FF9B5A42-DD6D-427F-9E4B-B68C3A437AFF}" destId="{96AFE799-5D28-4A99-B5EA-82DFE3234953}" srcOrd="0" destOrd="0" presId="urn:microsoft.com/office/officeart/2005/8/layout/vList2"/>
    <dgm:cxn modelId="{32AD61DC-521F-4272-9F1F-0D89560E8E3F}" srcId="{FF9B5A42-DD6D-427F-9E4B-B68C3A437AFF}" destId="{C5469539-2847-4E1E-B4DE-C803CC427543}" srcOrd="0" destOrd="0" parTransId="{E737FF30-4F2D-4705-BAE6-6E617A7D540B}" sibTransId="{D52DB3D6-B790-4895-9AE5-3146BC21DCE7}"/>
    <dgm:cxn modelId="{D8047DF4-1A60-4542-8441-71598FD91DFD}" type="presOf" srcId="{0AC3BEC9-1BBE-4FC6-B4CB-93CE6AA09638}" destId="{5620E434-E9C0-4CF6-AB3C-27246F69934D}" srcOrd="0" destOrd="0" presId="urn:microsoft.com/office/officeart/2005/8/layout/vList2"/>
    <dgm:cxn modelId="{17CD001D-BB9A-4F98-A8DD-CB301AE44521}" type="presParOf" srcId="{96AFE799-5D28-4A99-B5EA-82DFE3234953}" destId="{263353A6-6CCD-4083-940E-6FCF8FA324FB}" srcOrd="0" destOrd="0" presId="urn:microsoft.com/office/officeart/2005/8/layout/vList2"/>
    <dgm:cxn modelId="{962907E8-25DD-4FFE-ACD8-361E99FD6A2C}" type="presParOf" srcId="{96AFE799-5D28-4A99-B5EA-82DFE3234953}" destId="{C8AEBF1A-FD48-42E2-9B97-3A1C6B36C3F6}" srcOrd="1" destOrd="0" presId="urn:microsoft.com/office/officeart/2005/8/layout/vList2"/>
    <dgm:cxn modelId="{C16BF901-2A75-4CA1-BFB3-CE56FEF659BA}" type="presParOf" srcId="{96AFE799-5D28-4A99-B5EA-82DFE3234953}" destId="{5620E434-E9C0-4CF6-AB3C-27246F6993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2699409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3111654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3111654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2699409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3111654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3111654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3111654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2699409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241666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2463664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2471945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884189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3296434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3296434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3296434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3296434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3296434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884189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3296434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3296434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3296434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3296434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884189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3296434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3296434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3296434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3296434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3296434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828908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87590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884189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3296434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3241153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3288153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3296434"/>
        <a:ext cx="428706" cy="266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3353A6-6CCD-4083-940E-6FCF8FA324FB}">
      <dsp:nvSpPr>
        <dsp:cNvPr id="0" name=""/>
        <dsp:cNvSpPr/>
      </dsp:nvSpPr>
      <dsp:spPr>
        <a:xfrm>
          <a:off x="0" y="87562"/>
          <a:ext cx="7903028" cy="18696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Sumário</a:t>
          </a:r>
          <a:r>
            <a:rPr lang="en-US" sz="1700" kern="1200" dirty="0"/>
            <a:t> das </a:t>
          </a:r>
          <a:r>
            <a:rPr lang="en-US" sz="1700" kern="1200" dirty="0" err="1"/>
            <a:t>principais</a:t>
          </a:r>
          <a:r>
            <a:rPr lang="en-US" sz="1700" kern="1200" dirty="0"/>
            <a:t> </a:t>
          </a:r>
          <a:r>
            <a:rPr lang="en-US" sz="1700" kern="1200" dirty="0" err="1"/>
            <a:t>ideias</a:t>
          </a:r>
          <a:r>
            <a:rPr lang="en-US" sz="1700" kern="1200" dirty="0"/>
            <a:t> </a:t>
          </a:r>
          <a:r>
            <a:rPr lang="en-US" sz="1700" kern="1200" dirty="0" err="1"/>
            <a:t>apresentadas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178831"/>
        <a:ext cx="7720490" cy="1687122"/>
      </dsp:txXfrm>
    </dsp:sp>
    <dsp:sp modelId="{5620E434-E9C0-4CF6-AB3C-27246F69934D}">
      <dsp:nvSpPr>
        <dsp:cNvPr id="0" name=""/>
        <dsp:cNvSpPr/>
      </dsp:nvSpPr>
      <dsp:spPr>
        <a:xfrm>
          <a:off x="0" y="2093746"/>
          <a:ext cx="7903028" cy="1869660"/>
        </a:xfrm>
        <a:prstGeom prst="roundRect">
          <a:avLst/>
        </a:prstGeom>
        <a:solidFill>
          <a:schemeClr val="accent5">
            <a:hueOff val="-1931520"/>
            <a:satOff val="0"/>
            <a:lumOff val="-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</a:t>
          </a:r>
          <a:r>
            <a:rPr lang="en-US" sz="1700" kern="1200" dirty="0" err="1"/>
            <a:t>Etapas</a:t>
          </a:r>
          <a:r>
            <a:rPr lang="en-US" sz="1700" kern="1200" dirty="0"/>
            <a:t> </a:t>
          </a:r>
          <a:r>
            <a:rPr lang="en-US" sz="1700" kern="1200" dirty="0" err="1"/>
            <a:t>futuras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91269" y="2185015"/>
        <a:ext cx="7720490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png"/><Relationship Id="rId7" Type="http://schemas.openxmlformats.org/officeDocument/2006/relationships/image" Target="../media/image14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.gd/T0mdV" TargetMode="External"/><Relationship Id="rId11" Type="http://schemas.openxmlformats.org/officeDocument/2006/relationships/image" Target="../media/image18.jpeg"/><Relationship Id="rId5" Type="http://schemas.openxmlformats.org/officeDocument/2006/relationships/image" Target="../media/image13.jpeg"/><Relationship Id="rId10" Type="http://schemas.openxmlformats.org/officeDocument/2006/relationships/image" Target="../media/image17.png"/><Relationship Id="rId4" Type="http://schemas.openxmlformats.org/officeDocument/2006/relationships/image" Target="../media/image12.jp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729674"/>
            <a:ext cx="7860146" cy="2284460"/>
          </a:xfrm>
        </p:spPr>
        <p:txBody>
          <a:bodyPr anchor="b">
            <a:noAutofit/>
          </a:bodyPr>
          <a:lstStyle/>
          <a:p>
            <a:r>
              <a:rPr lang="pt-BR" sz="4400" dirty="0"/>
              <a:t>Estrutura para Tecnologia da Informação na ALVF</a:t>
            </a:r>
            <a:br>
              <a:rPr lang="pt-BR" sz="4400" dirty="0"/>
            </a:br>
            <a:r>
              <a:rPr lang="pt-BR" sz="4400" dirty="0"/>
              <a:t>Associação </a:t>
            </a:r>
            <a:r>
              <a:rPr lang="pt-BR" sz="4400" dirty="0" err="1"/>
              <a:t>Lenoir</a:t>
            </a:r>
            <a:r>
              <a:rPr lang="pt-BR" sz="4400" dirty="0"/>
              <a:t> Vargas Ferreira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Visão Geral</a:t>
            </a:r>
          </a:p>
          <a:p>
            <a:pPr algn="l"/>
            <a:r>
              <a:rPr lang="pt-BR"/>
              <a:t>Data: 04/02/2024</a:t>
            </a:r>
          </a:p>
          <a:p>
            <a:pPr algn="l"/>
            <a:r>
              <a:rPr lang="pt-BR"/>
              <a:t>Autor: Radamés Pereira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" y="326571"/>
            <a:ext cx="8902765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740229"/>
            <a:ext cx="9011914" cy="31618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3902060"/>
            <a:ext cx="8727396" cy="23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159287"/>
              </p:ext>
            </p:extLst>
          </p:nvPr>
        </p:nvGraphicFramePr>
        <p:xfrm>
          <a:off x="319075" y="680451"/>
          <a:ext cx="8660121" cy="598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2206375" y="665840"/>
            <a:ext cx="4731249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Evolução</a:t>
            </a:r>
            <a:r>
              <a:rPr lang="en-US" sz="4800" b="1" dirty="0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Organizacional</a:t>
            </a:r>
            <a:endParaRPr lang="en-US" sz="48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9787-4B1A-CE84-3D44-8311E986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88" y="179292"/>
            <a:ext cx="7373193" cy="425834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391885" y="602405"/>
            <a:ext cx="84690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Gerente de TI 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Lidera a estratégia de TI no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equipes e promove inovações tecnológicas alinhadas às metas do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 políticas, estratégias e prioridades de TI.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investimentos e assegura conformidade com regulamentações e boas práticas.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Infraestrutura e Segurança: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Planejamento e Implementação de Soluções de Infraestrutura, incluindo servidores, redes, sistema de armazenamento(nuvem,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on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premise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 e sistemas de Backup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Gerenciamento de redes (locais, corporativas e externas) para garantir comunicação eficiente e segura.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Monitoramento da Infraestrutura de TI para garantir a disponibilidade e a performance dos sistemas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Desenvolvimento de politicas de segurança para proteger dados, sistemas e redes contra ataques, roubos e falhas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Implementação de medidas de segurança como Firewalls, antivírus, criptografias e sistemas de controle de acesso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Gestão de incidentes de segurança incluindo identificação analise e resposta a incidentes de segurança cibernética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Condução de auditoria de segurança para avaliar riscos e garantir a conformidade com as politicas internas e regulamentação externas(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LGPD) </a:t>
            </a:r>
          </a:p>
          <a:p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Defenir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e implementar Frameworks de Governança(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Pmbok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Agile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Assegurar conformidade com as normas, regulamentos e padrões internos(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Arquitetura, Segurança e modelagem de dados) e externos 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ex:LGPD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28" y="5121"/>
            <a:ext cx="7373193" cy="42583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260828" y="332983"/>
            <a:ext cx="87634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Coordenador de desenvolvimento: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Gestão das equipes de desenvolvimento, coordenando e orientando as equipes para garantir o alinhamento com os objetivos do projeto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Acompanhar o desempenho dos colaboradores, fornecendo feedbacks e suporte técnico. Assegurando a capacitação e evolução dos times.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Distribuir tarefas e garantir a execução conforme as metodologias adotadas(</a:t>
            </a:r>
            <a:r>
              <a:rPr lang="pt-BR" sz="1400" b="1" i="1" dirty="0" err="1"/>
              <a:t>agile</a:t>
            </a:r>
            <a:r>
              <a:rPr lang="pt-BR" sz="1400" b="1" i="1" dirty="0"/>
              <a:t>, Scrum, cascata, etc..)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aos padrões de desenvolvimento, revisões de código e praticas de qualidade (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code</a:t>
            </a:r>
            <a:r>
              <a:rPr lang="pt-BR" sz="1400" b="1" i="1" dirty="0"/>
              <a:t> reviews)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as melhores praticas de segurança e performance.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Incentivar a adoção de novas tecnologias e metodologias para otimizar processos. </a:t>
            </a:r>
          </a:p>
          <a:p>
            <a:endParaRPr lang="pt-BR" sz="1600" b="1" i="1" dirty="0">
              <a:solidFill>
                <a:schemeClr val="accent1"/>
              </a:solidFill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Interoperabilidade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Definir e implementar estratégias de interoperabilidade, garantindo que os sistemas se comuniquem de maneira eficiente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padronização de dados e protocolos para facilitar a troca de informações entre sistemas internos e externos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Trabalhar com </a:t>
            </a:r>
            <a:r>
              <a:rPr lang="pt-BR" sz="1400" b="1" i="1" dirty="0" err="1"/>
              <a:t>API´s</a:t>
            </a:r>
            <a:r>
              <a:rPr lang="pt-BR" sz="1400" b="1" i="1" dirty="0"/>
              <a:t>, ESB(Enterprise Service Bus) e outras tecnologias de Integração.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conformidade com as normas e frameworks de interoperabilidade como HL7, FHIR, HML, JSON, SOAP e REST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Avaliar e implementar soluções de middleware , barramento de serviço(ESB) e tecnologias de integração.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b="1" i="1" dirty="0"/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 err="1"/>
              <a:t>Defenir</a:t>
            </a:r>
            <a:r>
              <a:rPr lang="pt-BR" sz="1400" b="1" i="1" dirty="0"/>
              <a:t> e implementar Frameworks de Governança( 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Pmbok</a:t>
            </a:r>
            <a:r>
              <a:rPr lang="pt-BR" sz="1400" b="1" i="1" dirty="0"/>
              <a:t>, </a:t>
            </a:r>
            <a:r>
              <a:rPr lang="pt-BR" sz="1400" b="1" i="1" dirty="0" err="1"/>
              <a:t>Agile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Assegurar conformidade com as normas, regulamentos e padrões internos(</a:t>
            </a:r>
            <a:r>
              <a:rPr lang="pt-BR" sz="1400" b="1" i="1" dirty="0" err="1"/>
              <a:t>ex</a:t>
            </a:r>
            <a:r>
              <a:rPr lang="pt-BR" sz="1400" b="1" i="1" dirty="0"/>
              <a:t>: Arquitetura, Segurança e modelagem de dados) e externos (</a:t>
            </a:r>
            <a:r>
              <a:rPr lang="pt-BR" sz="1400" b="1" i="1" dirty="0" err="1"/>
              <a:t>ex:LGPD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Criar processos padronizados para planejamento, execução, monitoramento e encerramento dos projetos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E56C-72D6-5CD9-DB8E-3B269353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Custo Desenvolvedor</a:t>
            </a:r>
            <a:endParaRPr lang="pt-BR" sz="54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7124F-7D2E-26F7-80AD-98323EF4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1825625"/>
            <a:ext cx="8657864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Fonte 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glassdoor.com</a:t>
            </a:r>
          </a:p>
          <a:p>
            <a:pPr marL="0" indent="0" algn="ctr">
              <a:buNone/>
            </a:pPr>
            <a:r>
              <a:rPr lang="pt-BR" sz="4400" b="1" dirty="0">
                <a:latin typeface="Glassdoor Sans"/>
              </a:rPr>
              <a:t>Fevereiro/2025</a:t>
            </a:r>
            <a:r>
              <a:rPr lang="pt-BR" sz="4400" b="1" i="0" dirty="0">
                <a:effectLst/>
                <a:latin typeface="Glassdoor Sans"/>
              </a:rPr>
              <a:t> </a:t>
            </a:r>
          </a:p>
          <a:p>
            <a:pPr marL="0" indent="0" algn="ctr">
              <a:buNone/>
            </a:pPr>
            <a:endParaRPr lang="pt-BR" sz="4400" b="1" i="0" dirty="0">
              <a:effectLst/>
              <a:latin typeface="Glassdoor Sans"/>
            </a:endParaRPr>
          </a:p>
          <a:p>
            <a:pPr marL="0" indent="0" algn="ctr">
              <a:buNone/>
            </a:pPr>
            <a:r>
              <a:rPr lang="pt-BR" sz="3600" b="1" dirty="0">
                <a:latin typeface="Glassdoor Sans"/>
              </a:rPr>
              <a:t>- </a:t>
            </a:r>
            <a:r>
              <a:rPr lang="pt-BR" sz="3600" b="1" i="0" dirty="0">
                <a:effectLst/>
                <a:latin typeface="Glassdoor Sans"/>
              </a:rPr>
              <a:t>Trainee</a:t>
            </a:r>
            <a:r>
              <a:rPr lang="pt-BR" sz="3600" b="1" dirty="0">
                <a:latin typeface="Glassdoor Sans"/>
              </a:rPr>
              <a:t>, ou Junior:</a:t>
            </a:r>
            <a:r>
              <a:rPr lang="pt-BR" sz="3600" b="1" i="0" dirty="0">
                <a:effectLst/>
                <a:latin typeface="Glassdoor Sans"/>
              </a:rPr>
              <a:t> R$2.800,00 - R$4.000,00 </a:t>
            </a:r>
            <a:r>
              <a:rPr lang="pt-BR" sz="3600" b="1" dirty="0">
                <a:latin typeface="Glassdoor Sans"/>
              </a:rPr>
              <a:t>por mês </a:t>
            </a:r>
            <a:r>
              <a:rPr lang="pt-BR" sz="2400" b="1" i="0" dirty="0">
                <a:effectLst/>
                <a:latin typeface="Glassdoor Sans"/>
              </a:rPr>
              <a:t>(</a:t>
            </a:r>
            <a:r>
              <a:rPr lang="pt-BR" sz="2400" b="1" i="0" dirty="0" err="1">
                <a:effectLst/>
                <a:latin typeface="Glassdoor Sans"/>
              </a:rPr>
              <a:t>Ibraflex</a:t>
            </a:r>
            <a:r>
              <a:rPr lang="pt-BR" sz="2400" b="1" i="0" dirty="0">
                <a:effectLst/>
                <a:latin typeface="Glassdoor Sans"/>
              </a:rPr>
              <a:t>-Chapecó-</a:t>
            </a:r>
            <a:r>
              <a:rPr lang="pt-BR" sz="2400" b="1" i="0" dirty="0" err="1">
                <a:effectLst/>
                <a:latin typeface="Glassdoor Sans"/>
              </a:rPr>
              <a:t>Glassdoor</a:t>
            </a:r>
            <a:r>
              <a:rPr lang="pt-BR" sz="2400" b="1" i="0" dirty="0">
                <a:effectLst/>
                <a:latin typeface="Glassdoor Sans"/>
              </a:rPr>
              <a:t>)</a:t>
            </a:r>
            <a:endParaRPr lang="pt-BR" sz="4400" b="1" i="1" dirty="0"/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2400" b="1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21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4A59-818C-69C7-7FAC-6035F62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90490"/>
            <a:ext cx="8704162" cy="549274"/>
          </a:xfrm>
        </p:spPr>
        <p:txBody>
          <a:bodyPr/>
          <a:lstStyle/>
          <a:p>
            <a:pPr algn="ctr"/>
            <a:r>
              <a:rPr lang="pt-BR" dirty="0"/>
              <a:t>Exemplos de Arranjos Físicos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F672B68A-9D74-853A-6801-990571DC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" y="697288"/>
            <a:ext cx="1273011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9A7664-D3B5-0BB3-085E-6193BA34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19" y="658219"/>
            <a:ext cx="1216316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3" name="Imagem 12" descr="Cozinha com mesa e cadeiras&#10;&#10;O conteúdo gerado por IA pode estar incorreto.">
            <a:extLst>
              <a:ext uri="{FF2B5EF4-FFF2-40B4-BE49-F238E27FC236}">
                <a16:creationId xmlns:a16="http://schemas.microsoft.com/office/drawing/2014/main" id="{3D2B5DDB-1319-5FAE-60BB-47658CE4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21" y="609420"/>
            <a:ext cx="3109385" cy="2408083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2C5AC75-6D78-418F-9081-5F571805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36" y="658219"/>
            <a:ext cx="2094584" cy="2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78CC9-7D58-F0BA-2B05-C343B4C57544}"/>
              </a:ext>
            </a:extLst>
          </p:cNvPr>
          <p:cNvSpPr txBox="1"/>
          <p:nvPr/>
        </p:nvSpPr>
        <p:spPr>
          <a:xfrm>
            <a:off x="5235203" y="5599641"/>
            <a:ext cx="373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em Empresa de Software, com Arquitetural Robusto: </a:t>
            </a:r>
            <a:r>
              <a:rPr lang="pt-BR" dirty="0">
                <a:hlinkClick r:id="rId6"/>
              </a:rPr>
              <a:t>https://x.gd/T0mdV</a:t>
            </a:r>
            <a:endParaRPr lang="pt-BR" dirty="0"/>
          </a:p>
          <a:p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D9E4D7-9D6D-3C84-136A-0646E63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3" y="2887081"/>
            <a:ext cx="2094583" cy="2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2EEC37-5A4C-6FB9-1D5A-4EE9A536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8" y="4773860"/>
            <a:ext cx="2026110" cy="202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9AD030-60C1-0167-285A-B9D6B8CBD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65" y="2506499"/>
            <a:ext cx="2288130" cy="22335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FD3D1BC-3CE3-459C-B6F5-A3C309A47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174" y="2889988"/>
            <a:ext cx="3874332" cy="2494133"/>
          </a:xfrm>
          <a:prstGeom prst="rect">
            <a:avLst/>
          </a:prstGeom>
        </p:spPr>
      </p:pic>
      <p:pic>
        <p:nvPicPr>
          <p:cNvPr id="1038" name="Picture 14" descr="Jovem hispânica com fones de ouvido codificando um aplicativo de software no computador em casa. Programador freelance escrevendo código">
            <a:extLst>
              <a:ext uri="{FF2B5EF4-FFF2-40B4-BE49-F238E27FC236}">
                <a16:creationId xmlns:a16="http://schemas.microsoft.com/office/drawing/2014/main" id="{B61A99C1-543D-C1B4-AD54-CF4EF09F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23" y="5153457"/>
            <a:ext cx="2407997" cy="16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440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578734"/>
            <a:ext cx="7750628" cy="1180618"/>
          </a:xfrm>
        </p:spPr>
        <p:txBody>
          <a:bodyPr anchor="ctr">
            <a:normAutofit/>
          </a:bodyPr>
          <a:lstStyle/>
          <a:p>
            <a:r>
              <a:rPr lang="pt-BR" sz="5400" dirty="0"/>
              <a:t>Conclusão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1372E-773E-634A-6EAC-0A09A8C35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319052"/>
              </p:ext>
            </p:extLst>
          </p:nvPr>
        </p:nvGraphicFramePr>
        <p:xfrm>
          <a:off x="620486" y="2155339"/>
          <a:ext cx="7903028" cy="396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4" y="755343"/>
            <a:ext cx="7714641" cy="1618489"/>
          </a:xfrm>
        </p:spPr>
        <p:txBody>
          <a:bodyPr anchor="ctr">
            <a:normAutofit fontScale="90000"/>
          </a:bodyPr>
          <a:lstStyle/>
          <a:p>
            <a:r>
              <a:rPr lang="pt-BR" sz="6300" dirty="0"/>
              <a:t>Objetivo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04" y="2191431"/>
            <a:ext cx="760456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400050" lvl="1" indent="317500" algn="just">
              <a:buNone/>
            </a:pPr>
            <a:r>
              <a:rPr lang="pt-BR" sz="2800" dirty="0"/>
              <a:t>Demonstrar </a:t>
            </a:r>
            <a:r>
              <a:rPr lang="pt-BR" sz="2800" b="1" dirty="0"/>
              <a:t>modelos para estudo </a:t>
            </a:r>
            <a:r>
              <a:rPr lang="pt-BR" sz="2800" dirty="0"/>
              <a:t>da </a:t>
            </a:r>
            <a:r>
              <a:rPr lang="pt-BR" sz="2800" b="1" dirty="0"/>
              <a:t>estrutura organizacional</a:t>
            </a:r>
            <a:r>
              <a:rPr lang="pt-BR" sz="2800" dirty="0"/>
              <a:t> e a necessidade da </a:t>
            </a:r>
            <a:r>
              <a:rPr lang="pt-BR" sz="2800" b="1" dirty="0"/>
              <a:t>governança de TI na ALVF</a:t>
            </a:r>
            <a:r>
              <a:rPr lang="pt-BR" sz="2800" dirty="0"/>
              <a:t>, destacando a importância da </a:t>
            </a:r>
            <a:r>
              <a:rPr lang="pt-BR" sz="2800" b="1" dirty="0"/>
              <a:t>evolução digital da ALVF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74055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80" y="2027018"/>
            <a:ext cx="7439290" cy="2800395"/>
          </a:xfrm>
        </p:spPr>
        <p:txBody>
          <a:bodyPr anchor="t"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pt-BR" sz="3300" b="1" dirty="0"/>
              <a:t>Importância do Sistema de Informações na ALVF</a:t>
            </a:r>
          </a:p>
          <a:p>
            <a:pPr marL="0" indent="0">
              <a:buNone/>
            </a:pPr>
            <a:endParaRPr lang="pt-BR" sz="2800" dirty="0"/>
          </a:p>
          <a:p>
            <a:pPr marL="0" lvl="1" indent="0" algn="just">
              <a:buNone/>
            </a:pPr>
            <a:r>
              <a:rPr lang="pt-BR" sz="2800" dirty="0"/>
              <a:t> </a:t>
            </a:r>
            <a:r>
              <a:rPr lang="pt-BR" sz="3000" dirty="0"/>
              <a:t>Os sistemas </a:t>
            </a:r>
            <a:r>
              <a:rPr lang="pt-BR" sz="3000" b="1" dirty="0"/>
              <a:t>centralizam informações</a:t>
            </a:r>
            <a:r>
              <a:rPr lang="pt-BR" sz="3000" dirty="0"/>
              <a:t>, </a:t>
            </a:r>
            <a:r>
              <a:rPr lang="pt-BR" sz="3000" b="1" dirty="0"/>
              <a:t>otimizam a gestão</a:t>
            </a:r>
            <a:r>
              <a:rPr lang="pt-BR" sz="3000" dirty="0"/>
              <a:t> de </a:t>
            </a:r>
            <a:r>
              <a:rPr lang="pt-BR" sz="3000" b="1" dirty="0"/>
              <a:t>recursos, leitos, insumos e prontuários eletrônicos</a:t>
            </a:r>
            <a:r>
              <a:rPr lang="pt-BR" sz="3000" dirty="0"/>
              <a:t>. Garantem a </a:t>
            </a:r>
            <a:r>
              <a:rPr lang="pt-BR" sz="3000" b="1" dirty="0"/>
              <a:t>segurança de dados</a:t>
            </a:r>
            <a:r>
              <a:rPr lang="pt-BR" sz="3000" dirty="0"/>
              <a:t> em conformidade com a </a:t>
            </a:r>
            <a:r>
              <a:rPr lang="pt-BR" sz="3000" b="1" dirty="0"/>
              <a:t>LGPD</a:t>
            </a:r>
            <a:r>
              <a:rPr lang="pt-BR" sz="3000" dirty="0"/>
              <a:t>, facilidade em comunicação e agilidade em </a:t>
            </a:r>
            <a:r>
              <a:rPr lang="pt-BR" sz="3000" b="1" dirty="0"/>
              <a:t>diagnósticos</a:t>
            </a:r>
            <a:r>
              <a:rPr lang="pt-BR" sz="3000" dirty="0"/>
              <a:t> e </a:t>
            </a:r>
            <a:r>
              <a:rPr lang="pt-BR" sz="3000" b="1" dirty="0"/>
              <a:t>atendimentos</a:t>
            </a:r>
            <a:r>
              <a:rPr lang="pt-BR" sz="3000" dirty="0"/>
              <a:t>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10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Informações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8A7D-79BD-BEB3-FC3F-5C8AF5C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7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Cenário da Saúde Para 2030/2070</a:t>
            </a:r>
          </a:p>
        </p:txBody>
      </p:sp>
    </p:spTree>
    <p:extLst>
      <p:ext uri="{BB962C8B-B14F-4D97-AF65-F5344CB8AC3E}">
        <p14:creationId xmlns:p14="http://schemas.microsoft.com/office/powerpoint/2010/main" val="283919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25741" cy="68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7114032" y="395834"/>
            <a:ext cx="1801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b="1" dirty="0">
                <a:solidFill>
                  <a:schemeClr val="dk2"/>
                </a:solidFill>
              </a:rPr>
              <a:t>Cenário da Saúde para 2030/2070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64" y="5095299"/>
            <a:ext cx="4059936" cy="1731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 rot="16200000" flipH="1">
            <a:off x="3388435" y="2114371"/>
            <a:ext cx="4750666" cy="2700528"/>
          </a:xfrm>
          <a:prstGeom prst="curvedConnector3">
            <a:avLst>
              <a:gd name="adj1" fmla="val -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40448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25A59-9695-9D0D-7AA5-F5D23885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7B1C4-BBFA-9D00-C08C-64171C8D2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95FF10-4EDC-9DC3-D51E-A748038E777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858F355-B173-56F4-BCA1-13E2BCA975B0}"/>
              </a:ext>
            </a:extLst>
          </p:cNvPr>
          <p:cNvSpPr txBox="1"/>
          <p:nvPr/>
        </p:nvSpPr>
        <p:spPr>
          <a:xfrm>
            <a:off x="2890388" y="40448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4188E3-D7A7-83F2-8540-28800C62D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07715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2"/>
            <a:ext cx="8520600" cy="6374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Proposta de Governança e Organização da TI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1164149"/>
            <a:ext cx="86799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Criar Estrutura Organizacional – </a:t>
            </a:r>
            <a:r>
              <a:rPr lang="pt-BR" dirty="0"/>
              <a:t> Rever Organograma da Governança, as responsabilidades e os processos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Modelos de Governança  </a:t>
            </a:r>
            <a:r>
              <a:rPr lang="pt-BR" dirty="0"/>
              <a:t>– Frameworks aplicáveis (como COBIT, ITIL e LGPD) para eficiência, segurança e conformidade no sistema hospitalar.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Rever a Infraestrutura e os Sistemas de Informação </a:t>
            </a:r>
            <a:r>
              <a:rPr lang="pt-BR" dirty="0"/>
              <a:t>– Avaliar módulos utilizados, como prontuário eletrônico, gestão de leitos, telemedicina e integração com outras plataformas/sistemas de saúde e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Focar nos Desafios e Riscos </a:t>
            </a:r>
            <a:r>
              <a:rPr lang="pt-BR" dirty="0"/>
              <a:t>– Sistematizar/Padronizar a Segurança cibernética, a interoperabilidade de dados e garantir a continuidade de negócios e a disponibilidade dos módulos dos sistemas/subsistemas.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Propostas de Melhoria </a:t>
            </a:r>
            <a:r>
              <a:rPr lang="pt-BR" dirty="0"/>
              <a:t>– otimizar a governança, incluindo </a:t>
            </a:r>
            <a:r>
              <a:rPr lang="pt-BR" b="1" dirty="0"/>
              <a:t>automação de processos</a:t>
            </a:r>
            <a:r>
              <a:rPr lang="pt-BR" dirty="0"/>
              <a:t>, </a:t>
            </a:r>
            <a:r>
              <a:rPr lang="pt-BR" b="1" dirty="0"/>
              <a:t>robótica</a:t>
            </a:r>
            <a:r>
              <a:rPr lang="pt-BR" dirty="0"/>
              <a:t>, </a:t>
            </a:r>
            <a:r>
              <a:rPr lang="pt-BR" b="1" dirty="0"/>
              <a:t>inteligência artificial </a:t>
            </a:r>
            <a:r>
              <a:rPr lang="pt-BR" dirty="0"/>
              <a:t>ao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</TotalTime>
  <Words>917</Words>
  <Application>Microsoft Office PowerPoint</Application>
  <PresentationFormat>Apresentação na tela (4:3)</PresentationFormat>
  <Paragraphs>109</Paragraphs>
  <Slides>17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Glassdoor Sans</vt:lpstr>
      <vt:lpstr>Poppins 1 Semi-Bold</vt:lpstr>
      <vt:lpstr>trebuchet ms</vt:lpstr>
      <vt:lpstr>Wingdings</vt:lpstr>
      <vt:lpstr>Tema do Office</vt:lpstr>
      <vt:lpstr>Estrutura para Tecnologia da Informação na ALVF Associação Lenoir Vargas Ferreira</vt:lpstr>
      <vt:lpstr>Objetivo da Apresentação</vt:lpstr>
      <vt:lpstr>Introdução</vt:lpstr>
      <vt:lpstr>Informações</vt:lpstr>
      <vt:lpstr>Cenário da Saúde Para 2030/2070</vt:lpstr>
      <vt:lpstr>Apresentação do PowerPoint</vt:lpstr>
      <vt:lpstr>Apresentação do PowerPoint</vt:lpstr>
      <vt:lpstr>Apresentação do PowerPoint</vt:lpstr>
      <vt:lpstr>Proposta de Governança e Organização da TI</vt:lpstr>
      <vt:lpstr>Apresentação do PowerPoint</vt:lpstr>
      <vt:lpstr>Responsabilidades</vt:lpstr>
      <vt:lpstr>Apresentação do PowerPoint</vt:lpstr>
      <vt:lpstr>Funções e Responsabilidades: </vt:lpstr>
      <vt:lpstr>Funções e Responsabilidades: </vt:lpstr>
      <vt:lpstr>Custo Desenvolvedor</vt:lpstr>
      <vt:lpstr>Exemplos de Arranjos Físicos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13</cp:revision>
  <dcterms:created xsi:type="dcterms:W3CDTF">2013-01-27T09:14:16Z</dcterms:created>
  <dcterms:modified xsi:type="dcterms:W3CDTF">2025-02-23T02:31:25Z</dcterms:modified>
  <cp:category/>
</cp:coreProperties>
</file>