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fc5020a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44fc5020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fc5020a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44fc5020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fc5020a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4fc5020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1" Type="http://schemas.openxmlformats.org/officeDocument/2006/relationships/image" Target="../media/image16.jpg"/><Relationship Id="rId10" Type="http://schemas.openxmlformats.org/officeDocument/2006/relationships/image" Target="../media/image6.jpg"/><Relationship Id="rId12" Type="http://schemas.openxmlformats.org/officeDocument/2006/relationships/image" Target="../media/image7.png"/><Relationship Id="rId9" Type="http://schemas.openxmlformats.org/officeDocument/2006/relationships/image" Target="../media/image11.jpg"/><Relationship Id="rId5" Type="http://schemas.openxmlformats.org/officeDocument/2006/relationships/image" Target="../media/image5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1.jpg"/><Relationship Id="rId5" Type="http://schemas.openxmlformats.org/officeDocument/2006/relationships/image" Target="../media/image15.jpg"/><Relationship Id="rId6" Type="http://schemas.openxmlformats.org/officeDocument/2006/relationships/image" Target="../media/image22.jpg"/><Relationship Id="rId7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27.jpg"/><Relationship Id="rId13" Type="http://schemas.openxmlformats.org/officeDocument/2006/relationships/image" Target="../media/image29.jp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Relationship Id="rId9" Type="http://schemas.openxmlformats.org/officeDocument/2006/relationships/image" Target="../media/image33.jpg"/><Relationship Id="rId15" Type="http://schemas.openxmlformats.org/officeDocument/2006/relationships/image" Target="../media/image17.jpg"/><Relationship Id="rId14" Type="http://schemas.openxmlformats.org/officeDocument/2006/relationships/image" Target="../media/image26.jpg"/><Relationship Id="rId16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10.jpg"/><Relationship Id="rId7" Type="http://schemas.openxmlformats.org/officeDocument/2006/relationships/image" Target="../media/image13.jpg"/><Relationship Id="rId8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vivaolinux.com.br/dica/Exemplo-pratico-do-uso-de-C+Assembly/" TargetMode="External"/><Relationship Id="rId4" Type="http://schemas.openxmlformats.org/officeDocument/2006/relationships/hyperlink" Target="https://courses.engr.illinois.edu/ece390/books/labmanual/c-prog-mixing.html" TargetMode="External"/><Relationship Id="rId5" Type="http://schemas.openxmlformats.org/officeDocument/2006/relationships/hyperlink" Target="http://www.osdevbrasil.net/blog/juntando-codigo-c-com-assembly/" TargetMode="External"/><Relationship Id="rId6" Type="http://schemas.openxmlformats.org/officeDocument/2006/relationships/hyperlink" Target="http://www.voip.nce.ufrj.br/cursos/images/files/mab35320131/slides-aula14-phar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PT Sans Narrow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Integração C-Assembly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Interface Hardware-Software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Assembly-C (ASM)</a:t>
            </a:r>
            <a:endParaRPr/>
          </a:p>
        </p:txBody>
      </p:sp>
      <p:pic>
        <p:nvPicPr>
          <p:cNvPr descr="arquivoasm.png" id="123" name="Google Shape;123;p22"/>
          <p:cNvPicPr preferRelativeResize="0"/>
          <p:nvPr/>
        </p:nvPicPr>
        <p:blipFill rotWithShape="1">
          <a:blip r:embed="rId3">
            <a:alphaModFix/>
          </a:blip>
          <a:srcRect b="23023" l="0" r="32491" t="3853"/>
          <a:stretch/>
        </p:blipFill>
        <p:spPr>
          <a:xfrm>
            <a:off x="70175" y="1103375"/>
            <a:ext cx="5515281" cy="35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0900" y="120275"/>
            <a:ext cx="2126777" cy="25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1850" y="217575"/>
            <a:ext cx="1965248" cy="239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0900" y="120275"/>
            <a:ext cx="2009914" cy="241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2212" y="147125"/>
            <a:ext cx="1965248" cy="236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5575" y="217575"/>
            <a:ext cx="1930384" cy="232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72837" y="227937"/>
            <a:ext cx="1913158" cy="230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6437" y="294250"/>
            <a:ext cx="1806238" cy="216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80025" y="313375"/>
            <a:ext cx="1806238" cy="217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67600" y="337262"/>
            <a:ext cx="1831028" cy="220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17800" y="277425"/>
            <a:ext cx="1930384" cy="23220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quivoc.png" id="134" name="Google Shape;134;p22"/>
          <p:cNvPicPr preferRelativeResize="0"/>
          <p:nvPr/>
        </p:nvPicPr>
        <p:blipFill rotWithShape="1">
          <a:blip r:embed="rId12">
            <a:alphaModFix/>
          </a:blip>
          <a:srcRect b="37925" l="0" r="50143" t="4059"/>
          <a:stretch/>
        </p:blipFill>
        <p:spPr>
          <a:xfrm>
            <a:off x="5547425" y="2617450"/>
            <a:ext cx="3549387" cy="236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Assembly C (lado C)</a:t>
            </a:r>
            <a:endParaRPr/>
          </a:p>
        </p:txBody>
      </p:sp>
      <p:pic>
        <p:nvPicPr>
          <p:cNvPr descr="arquivoc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37925" l="0" r="50143" t="4059"/>
          <a:stretch/>
        </p:blipFill>
        <p:spPr>
          <a:xfrm>
            <a:off x="471350" y="1471050"/>
            <a:ext cx="4472838" cy="2978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580825" y="1338100"/>
            <a:ext cx="30483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também pode utilizar a instrução: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fild </a:t>
            </a: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origem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carrega um inteiro (16,32 ou 64 bits) da posição de 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origem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pilha.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C chamando Assembly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Call stack e Stack frames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11700" y="1233663"/>
            <a:ext cx="40413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Cada processo, thread ou tarefa tem uma call stack, que guardas as informações sobre todas as subrotinas ativas, e cada subrotina tem uma stackframe, que guarda dados locais, o endereço de retorno para a subrotina que a chamou, e os parâmetros que recebeu. O registrador EBP guarda o começo da stack frame ativa.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600" y="1914825"/>
            <a:ext cx="36861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Instruções (ENTER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bytes, </a:t>
            </a:r>
            <a:r>
              <a:rPr b="1" i="0" lang="pt-BR" sz="3600" u="none" cap="none" strike="noStrike">
                <a:solidFill>
                  <a:srgbClr val="38761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nivel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Instrução para preparar um novo stack frame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Empilha EBP (ponteiro do stack frame anterior), move o valor de ESP (topo da pilha) para EBP e aloca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bytes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para armazenar variáveis locais (subtrai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bytes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 ESP e atualiza ESP)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nivel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informa o aninhamento da rotina, sendo 0 o maior nível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Informa a quantidade de stack frames pointers (FPs) que devem ser copiados para o novo stack frame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Permite o acesso de rotinas de menor nível a variáveis de maior nível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Instruções (LEAVE)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 para reverter as ações do Enter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Copia EBP para ESP para liberar espaço alocado, e então restaura valor antigo do EBP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Como consequência, restaura valor antigo de ESP antes de entrar na rotina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Exemplo de código (Lado C)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ssembly.png" id="172" name="Google Shape;172;p28"/>
          <p:cNvPicPr preferRelativeResize="0"/>
          <p:nvPr/>
        </p:nvPicPr>
        <p:blipFill rotWithShape="1">
          <a:blip r:embed="rId3">
            <a:alphaModFix/>
          </a:blip>
          <a:srcRect b="42189" l="0" r="35412" t="4058"/>
          <a:stretch/>
        </p:blipFill>
        <p:spPr>
          <a:xfrm>
            <a:off x="36175" y="1143500"/>
            <a:ext cx="7125487" cy="354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9999" y="492700"/>
            <a:ext cx="1924679" cy="216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0000" y="492700"/>
            <a:ext cx="1942572" cy="216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9987" y="445025"/>
            <a:ext cx="1960464" cy="220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0000" y="445050"/>
            <a:ext cx="1960439" cy="220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Exemplo de Código (Lado Asm)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958850" y="1266325"/>
            <a:ext cx="1873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sm.png" id="183" name="Google Shape;183;p29"/>
          <p:cNvPicPr preferRelativeResize="0"/>
          <p:nvPr/>
        </p:nvPicPr>
        <p:blipFill rotWithShape="1">
          <a:blip r:embed="rId3">
            <a:alphaModFix/>
          </a:blip>
          <a:srcRect b="26365" l="0" r="38427" t="5277"/>
          <a:stretch/>
        </p:blipFill>
        <p:spPr>
          <a:xfrm>
            <a:off x="89800" y="1075149"/>
            <a:ext cx="6177754" cy="392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6746575" y="78325"/>
            <a:ext cx="2081970" cy="2614684"/>
          </a:xfrm>
          <a:prstGeom prst="rect">
            <a:avLst/>
          </a:prstGeom>
          <a:noFill/>
          <a:ln>
            <a:noFill/>
          </a:ln>
        </p:spPr>
      </p:sp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693" y="3301843"/>
            <a:ext cx="2146758" cy="12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2974" y="78325"/>
            <a:ext cx="2255596" cy="274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4700" y="3301850"/>
            <a:ext cx="2114950" cy="126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575" y="3341975"/>
            <a:ext cx="2083066" cy="118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2975" y="78324"/>
            <a:ext cx="2287444" cy="274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0999" y="3301850"/>
            <a:ext cx="2040595" cy="131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43863" y="3341974"/>
            <a:ext cx="2256443" cy="12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43875" y="3341975"/>
            <a:ext cx="2217493" cy="126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46575" y="3270974"/>
            <a:ext cx="2083066" cy="129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43875" y="3178774"/>
            <a:ext cx="2185634" cy="135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439825" y="78325"/>
            <a:ext cx="2420374" cy="270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572975" y="78325"/>
            <a:ext cx="2326031" cy="274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572975" y="78325"/>
            <a:ext cx="2357873" cy="261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Executando código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03598"/>
            <a:ext cx="85206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 compilar basta fazer: 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caso de Assembly chamando C: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nasm -f elf arquivo.asm -o objetoasm.o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gcc -c arquivoc.c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gcc -o objetofinal arquivoc.o objetoasm.o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caso de C chamando Assembly: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nasm -f elf codigo.asm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gcc -o programa arquivo.c codigo.o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38154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987574"/>
            <a:ext cx="8656800" cy="3581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Implemente uma função para cálculo do valor do seno de um ângulo, a partir da série de Taylor. O usuário deve inserir o 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 do ângulo em graus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número real) e a 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diferença máxima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número real) entre o valor calculado e o obtido aplicando a instrução fsin. O programa deve retornar o 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 do seno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 a </a:t>
            </a:r>
            <a:r>
              <a:rPr b="1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quantidade de iterações necessárias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Seu programa deve tratar as entradas para todos os tipos de dados (ou seja, usem FPU)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parte de Entrada e Saída de dados deve ser implementada em C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função para o cálculo do seno deve ser implementada em assembly.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31" y="4200984"/>
            <a:ext cx="2951492" cy="83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538" y="4327942"/>
            <a:ext cx="3806237" cy="7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integrar?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Opções de integração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Módulos C Assembly separados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Assembly inline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Assembly Chamando 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 chamando Assembly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Executando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Exercício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Entrega do Exercício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Enviar até 23:59 do dia 2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pt-BR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/10, para: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lang="pt-BR"/>
              <a:t>amcj2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@cin.ufpe.br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lang="pt-BR"/>
              <a:t>mvm3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@cin.ufpe.br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Referências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https://www.vivaolinux.com.br/dica/Exemplo-pratico-do-uso-de-C+Assembly/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https://courses.engr.illinois.edu/ece390/books/labmanual/c-prog-mixing.html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http://www.osdevbrasil.net/blog/juntando-codigo-c-com-assembly/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http://www.voip.nce.ufrj.br/cursos/images/files/mab35320131/slides-aula14-phar.pdf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que integrar?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 maneira simples, podemos afirmar que utilizar C com assembly provê diversas vantagens, dentre elas: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Acesso de rotinas específicas (com assembly)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Produtividade (</a:t>
            </a:r>
            <a:r>
              <a:rPr lang="pt-BR"/>
              <a:t>u</a:t>
            </a: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tilizando 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Opções de integração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Módulos C Assembly Separados</a:t>
            </a:r>
            <a:endParaRPr/>
          </a:p>
          <a:p>
            <a:pPr indent="-285750" lvl="0" marL="5143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Código Assembly Inline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Módulos C Assembly Separados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Integrando: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Podemos integrar de duas maneiras: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Assembly chamando C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 chamando Assembly</a:t>
            </a:r>
            <a:endParaRPr/>
          </a:p>
        </p:txBody>
      </p:sp>
      <p:pic>
        <p:nvPicPr>
          <p:cNvPr descr="integrando_modulos_separados.jp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5473" r="0" t="0"/>
          <a:stretch/>
        </p:blipFill>
        <p:spPr>
          <a:xfrm>
            <a:off x="4564549" y="1585500"/>
            <a:ext cx="4579450" cy="282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Código Assembly Inline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sintaxe aceita pela maioria dos compiladores C é a sintaxe AT&amp;T: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Instruções especificando tamanho dos operandos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Ordem invertida dos operandos destino e fonte na instrução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Nome dos registradores precedidos por %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➔"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Constantes e imediatos precedidos por $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lang="pt-BR"/>
              <a:t>Assembly Chamando 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Passagem de Parâmetros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 C, os parâmetros são inseridos na pilha da direita para a esquerda.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código assembly, deve-se empilhar os parâmetros da direita para a esquerda também.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assagem_parametros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650" y="2450800"/>
            <a:ext cx="1489813" cy="2458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mando_C.jpg"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00" y="2530312"/>
            <a:ext cx="2208419" cy="229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PT Sans Narrow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Retorno de Funções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Open Sans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Retorno de Valores de Funções 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Valores de 8, 16 e 32 bits são devolvidos em EAX,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Valores de 64 bits são devolvidos em EDX:EAX,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Valores de ponto flutuante são devolvidos em ST0,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Endereços (ponteiros) são devolvidos em EAX.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