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8" r:id="rId13"/>
    <p:sldId id="269" r:id="rId14"/>
    <p:sldId id="267" r:id="rId15"/>
    <p:sldId id="259" r:id="rId16"/>
    <p:sldId id="260" r:id="rId17"/>
    <p:sldId id="271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en-US"/>
              <a:t>Programação Web I</a:t>
            </a:r>
            <a:endParaRPr lang="pt-BR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en-US"/>
              <a:t>Ferramentas de desenvolvimento para a web: </a:t>
            </a:r>
            <a:endParaRPr lang="pt-BR" altLang="en-US"/>
          </a:p>
          <a:p>
            <a:r>
              <a:rPr lang="pt-BR" altLang="en-US"/>
              <a:t>Navegadores, editores e IDEs;</a:t>
            </a:r>
            <a:endParaRPr lang="pt-BR" altLang="en-US"/>
          </a:p>
          <a:p>
            <a:r>
              <a:rPr lang="pt-BR" altLang="en-US"/>
              <a:t>Ferramentas do desenvolvedor embutidas nos navegadores.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IDEs de desenvolvimento mobile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just"/>
            <a:r>
              <a:rPr lang="pt-BR" altLang="en-US"/>
              <a:t>Todos os setores foram afetados pela popularidade das aplicações para smartphones e tablets. Além das tradicionais aplicações web, muitas empresas também passaram a desenvolver aplicativos mobile.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Um dos principais fatores no desenvolvimento de aplicativos mobile é a </a:t>
            </a:r>
            <a:r>
              <a:rPr lang="pt-BR" altLang="en-US" b="1"/>
              <a:t>escolha da plataforma</a:t>
            </a:r>
            <a:r>
              <a:rPr lang="pt-BR" altLang="en-US"/>
              <a:t>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Por exemplo, se um aplicativo novo for usado no iOS, Android e web page, é melhor utilizar um </a:t>
            </a:r>
            <a:r>
              <a:rPr lang="pt-BR" altLang="en-US" b="1"/>
              <a:t>IDE compatível </a:t>
            </a:r>
            <a:r>
              <a:rPr lang="pt-BR" altLang="en-US"/>
              <a:t>com diversas plataformas em vários sistemas operacionais. </a:t>
            </a:r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Xcode</a:t>
            </a:r>
            <a:endParaRPr lang="pt-BR" altLang="en-US"/>
          </a:p>
        </p:txBody>
      </p:sp>
      <p:pic>
        <p:nvPicPr>
          <p:cNvPr id="4" name="Espaço Reservado para Conteúdo 3" descr="what-is-xcode-previews-dem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8490" y="1303020"/>
            <a:ext cx="8414385" cy="5110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Android Studio</a:t>
            </a:r>
            <a:endParaRPr lang="pt-BR" altLang="en-US"/>
          </a:p>
        </p:txBody>
      </p:sp>
      <p:pic>
        <p:nvPicPr>
          <p:cNvPr id="5" name="Espaço Reservado para Conteúdo 4" descr="emulator-tool-windo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0535" y="1584325"/>
            <a:ext cx="8329930" cy="48317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IDEs na nuvem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Ambientes de desenvolvimento integrado fornecidos como um software como serviço (</a:t>
            </a:r>
            <a:r>
              <a:rPr lang="pt-BR" altLang="en-US" b="1"/>
              <a:t>SaaS</a:t>
            </a:r>
            <a:r>
              <a:rPr lang="pt-BR" altLang="en-US"/>
              <a:t>) baseado na nuvem oferecem benefícios exclusivos, se comparados a ambientes de desenvolvimento locais.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Por exemplo, nas soluções SaaS, não existe a necessidade de fazer download de software e configurar ambientes e dependências locais. Assim, os desenvolvedores podem começar a contribuir imediatamente com o projeto.</a:t>
            </a:r>
            <a:endParaRPr lang="pt-B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Funcionalidades Avançadas dos Navegadores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Suporte a tecnologias modernas, como </a:t>
            </a:r>
            <a:r>
              <a:rPr lang="pt-BR" altLang="en-US" b="1"/>
              <a:t>HTML5</a:t>
            </a:r>
            <a:r>
              <a:rPr lang="pt-BR" altLang="en-US"/>
              <a:t>, </a:t>
            </a:r>
            <a:r>
              <a:rPr lang="pt-BR" altLang="en-US" b="1"/>
              <a:t>CSS3 </a:t>
            </a:r>
            <a:r>
              <a:rPr lang="pt-BR" altLang="en-US"/>
              <a:t>e </a:t>
            </a:r>
            <a:r>
              <a:rPr lang="pt-BR" altLang="en-US" b="1"/>
              <a:t>JavaScript ES6+</a:t>
            </a:r>
            <a:r>
              <a:rPr lang="pt-BR" altLang="en-US"/>
              <a:t>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Console </a:t>
            </a:r>
            <a:r>
              <a:rPr lang="pt-BR" altLang="en-US"/>
              <a:t>de desenvolvedor para </a:t>
            </a:r>
            <a:r>
              <a:rPr lang="pt-BR" altLang="en-US" b="1"/>
              <a:t>depuração </a:t>
            </a:r>
            <a:r>
              <a:rPr lang="pt-BR" altLang="en-US"/>
              <a:t>e </a:t>
            </a:r>
            <a:r>
              <a:rPr lang="pt-BR" altLang="en-US" b="1"/>
              <a:t>teste </a:t>
            </a:r>
            <a:r>
              <a:rPr lang="pt-BR" altLang="en-US"/>
              <a:t>de JavaScript.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Ferramentas de inspeção </a:t>
            </a:r>
            <a:r>
              <a:rPr lang="pt-BR" altLang="en-US"/>
              <a:t>para </a:t>
            </a:r>
            <a:r>
              <a:rPr lang="pt-BR" altLang="en-US" b="1"/>
              <a:t>analisar </a:t>
            </a:r>
            <a:r>
              <a:rPr lang="pt-BR" altLang="en-US"/>
              <a:t>e </a:t>
            </a:r>
            <a:r>
              <a:rPr lang="pt-BR" altLang="en-US" b="1"/>
              <a:t>modificar </a:t>
            </a:r>
            <a:r>
              <a:rPr lang="pt-BR" altLang="en-US"/>
              <a:t>o DOM (</a:t>
            </a:r>
            <a:r>
              <a:rPr lang="pt-BR" altLang="en-US" i="1"/>
              <a:t>Document Object Model</a:t>
            </a:r>
            <a:r>
              <a:rPr lang="pt-BR" altLang="en-US"/>
              <a:t>) em tempo real.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Capacidade de </a:t>
            </a:r>
            <a:r>
              <a:rPr lang="pt-BR" altLang="en-US" b="1"/>
              <a:t>simular dispositivos móveis </a:t>
            </a:r>
            <a:r>
              <a:rPr lang="pt-BR" altLang="en-US"/>
              <a:t>para garantir a </a:t>
            </a:r>
            <a:r>
              <a:rPr lang="pt-BR" altLang="en-US" b="1"/>
              <a:t>responsividade do design</a:t>
            </a:r>
            <a:r>
              <a:rPr lang="pt-BR" altLang="en-US"/>
              <a:t>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Ferramentas de </a:t>
            </a:r>
            <a:r>
              <a:rPr lang="pt-BR" altLang="en-US" b="1"/>
              <a:t>análise de desempenho </a:t>
            </a:r>
            <a:r>
              <a:rPr lang="pt-BR" altLang="en-US"/>
              <a:t>para identificar </a:t>
            </a:r>
            <a:r>
              <a:rPr lang="pt-BR" altLang="en-US" i="1"/>
              <a:t>gargalos </a:t>
            </a:r>
            <a:r>
              <a:rPr lang="pt-BR" altLang="en-US"/>
              <a:t>de carregamento e otimizar o desempenho do site.</a:t>
            </a:r>
            <a:endParaRPr lang="pt-B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/>
              <a:t>Ferramentas do Desenvolvedor Embutidas nos Navegadores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pt-BR" altLang="en-US"/>
              <a:t>As ferramentas do desenvolvedor embutidas nos navegadores oferecem uma a</a:t>
            </a:r>
            <a:r>
              <a:rPr lang="pt-BR" altLang="en-US" b="1"/>
              <a:t>mpla gama de recursos</a:t>
            </a:r>
            <a:r>
              <a:rPr lang="pt-BR" altLang="en-US"/>
              <a:t> para ajudar os desenvolvedores a depurar e otimizar seus sites e aplicativos web.</a:t>
            </a:r>
            <a:endParaRPr lang="pt-BR" altLang="en-US"/>
          </a:p>
          <a:p>
            <a:r>
              <a:rPr lang="pt-BR" altLang="en-US"/>
              <a:t>Funcionalidades Avançadas das Ferramentas do Desenvolvedor: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Depuração de JavaScript</a:t>
            </a:r>
            <a:r>
              <a:rPr lang="pt-BR" altLang="en-US"/>
              <a:t>: Permite definir breakpoints, inspecionar variáveis e acompanhar o fluxo de execução do código JavaScript.</a:t>
            </a:r>
            <a:endParaRPr lang="pt-BR" altLang="en-US"/>
          </a:p>
          <a:p>
            <a:endParaRPr lang="pt-BR" altLang="en-US" b="1"/>
          </a:p>
          <a:p>
            <a:r>
              <a:rPr lang="pt-BR" altLang="en-US" b="1"/>
              <a:t>Análise de Desempenho</a:t>
            </a:r>
            <a:r>
              <a:rPr lang="pt-BR" altLang="en-US"/>
              <a:t>: Fornece métricas detalhadas sobre o desempenho do site, incluindo tempo de carregamento, uso de recursos e renderização da página.</a:t>
            </a:r>
            <a:endParaRPr lang="pt-B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ym typeface="+mn-ea"/>
              </a:rPr>
              <a:t>Ferramentas do Desenvolvedor Embutidas nos Navegadores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just"/>
            <a:r>
              <a:rPr lang="pt-BR" altLang="en-US" b="1">
                <a:sym typeface="+mn-ea"/>
              </a:rPr>
              <a:t>Auditorias de Acessibilidade</a:t>
            </a:r>
            <a:r>
              <a:rPr lang="pt-BR" altLang="en-US">
                <a:sym typeface="+mn-ea"/>
              </a:rPr>
              <a:t>: Avalia a </a:t>
            </a:r>
            <a:r>
              <a:rPr lang="pt-BR" altLang="en-US" b="1">
                <a:sym typeface="+mn-ea"/>
              </a:rPr>
              <a:t>acessibilidade </a:t>
            </a:r>
            <a:r>
              <a:rPr lang="pt-BR" altLang="en-US">
                <a:sym typeface="+mn-ea"/>
              </a:rPr>
              <a:t>do site de acordo com as diretrizes e padrões estabelecidos, identificando áreas que precisam ser melhoradas.</a:t>
            </a:r>
            <a:endParaRPr lang="pt-BR" altLang="en-US">
              <a:sym typeface="+mn-ea"/>
            </a:endParaRPr>
          </a:p>
          <a:p>
            <a:pPr algn="just"/>
            <a:endParaRPr lang="pt-BR" altLang="en-US"/>
          </a:p>
          <a:p>
            <a:pPr algn="just"/>
            <a:r>
              <a:rPr lang="pt-BR" altLang="en-US" b="1">
                <a:sym typeface="+mn-ea"/>
              </a:rPr>
              <a:t>Simulação de Rede</a:t>
            </a:r>
            <a:r>
              <a:rPr lang="pt-BR" altLang="en-US">
                <a:sym typeface="+mn-ea"/>
              </a:rPr>
              <a:t>: Permite </a:t>
            </a:r>
            <a:r>
              <a:rPr lang="pt-BR" altLang="en-US" b="1">
                <a:sym typeface="+mn-ea"/>
              </a:rPr>
              <a:t>simular diferentes condições de rede</a:t>
            </a:r>
            <a:r>
              <a:rPr lang="pt-BR" altLang="en-US">
                <a:sym typeface="+mn-ea"/>
              </a:rPr>
              <a:t>, como velocidade de conexão e latência, para testar a experiência do usuário em diferentes cenários.</a:t>
            </a:r>
            <a:endParaRPr lang="pt-BR" altLang="en-US">
              <a:sym typeface="+mn-ea"/>
            </a:endParaRPr>
          </a:p>
          <a:p>
            <a:pPr algn="just"/>
            <a:endParaRPr lang="pt-BR" altLang="en-US"/>
          </a:p>
          <a:p>
            <a:pPr algn="just"/>
            <a:r>
              <a:rPr lang="pt-BR" altLang="en-US" b="1">
                <a:sym typeface="+mn-ea"/>
              </a:rPr>
              <a:t>Edição de Estilos e Layouts</a:t>
            </a:r>
            <a:r>
              <a:rPr lang="pt-BR" altLang="en-US">
                <a:sym typeface="+mn-ea"/>
              </a:rPr>
              <a:t>: Facilita a </a:t>
            </a:r>
            <a:r>
              <a:rPr lang="pt-BR" altLang="en-US" b="1">
                <a:sym typeface="+mn-ea"/>
              </a:rPr>
              <a:t>modificação do CSS em tempo real </a:t>
            </a:r>
            <a:r>
              <a:rPr lang="pt-BR" altLang="en-US">
                <a:sym typeface="+mn-ea"/>
              </a:rPr>
              <a:t>para ajustar o layout e o estilo do site.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Objetivo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Vamos explorar detalhadamente as </a:t>
            </a:r>
            <a:r>
              <a:rPr lang="pt-BR" altLang="en-US" b="1"/>
              <a:t>ferramentas essenciais </a:t>
            </a:r>
            <a:r>
              <a:rPr lang="pt-BR" altLang="en-US"/>
              <a:t>para o desenvolvimento web, incluindo </a:t>
            </a:r>
            <a:r>
              <a:rPr lang="pt-BR" altLang="en-US" b="1"/>
              <a:t>navegadores</a:t>
            </a:r>
            <a:r>
              <a:rPr lang="pt-BR" altLang="en-US"/>
              <a:t>, </a:t>
            </a:r>
            <a:r>
              <a:rPr lang="pt-BR" altLang="en-US" b="1"/>
              <a:t>editores </a:t>
            </a:r>
            <a:r>
              <a:rPr lang="pt-BR" altLang="en-US"/>
              <a:t>e </a:t>
            </a:r>
            <a:r>
              <a:rPr lang="pt-BR" altLang="en-US" b="1"/>
              <a:t>IDEs</a:t>
            </a:r>
            <a:r>
              <a:rPr lang="pt-BR" altLang="en-US"/>
              <a:t>. 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Além disso, vamos nos aprofundar nas </a:t>
            </a:r>
            <a:r>
              <a:rPr lang="pt-BR" altLang="en-US" b="1"/>
              <a:t>ferramentas do desenvolvedor embutidas nos navegadores</a:t>
            </a:r>
            <a:r>
              <a:rPr lang="pt-BR" altLang="en-US"/>
              <a:t>, entendendo suas funcionalidades avançadas e como utilizá-las de forma eficaz.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Navegadores Web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sz="2500"/>
              <a:t>Os navegadores desempenham um papel fundamental no desenvolvimento web, pois são as </a:t>
            </a:r>
            <a:r>
              <a:rPr lang="pt-BR" altLang="en-US" sz="2500" b="1"/>
              <a:t>plataformas </a:t>
            </a:r>
            <a:r>
              <a:rPr lang="pt-BR" altLang="en-US" sz="2500"/>
              <a:t>onde os </a:t>
            </a:r>
            <a:r>
              <a:rPr lang="pt-BR" altLang="en-US" sz="2500" b="1"/>
              <a:t>sites</a:t>
            </a:r>
            <a:r>
              <a:rPr lang="pt-BR" altLang="en-US" sz="2500"/>
              <a:t> serão </a:t>
            </a:r>
            <a:r>
              <a:rPr lang="pt-BR" altLang="en-US" sz="2500" b="1"/>
              <a:t>executados</a:t>
            </a:r>
            <a:r>
              <a:rPr lang="pt-BR" altLang="en-US" sz="2500"/>
              <a:t> e </a:t>
            </a:r>
            <a:r>
              <a:rPr lang="pt-BR" altLang="en-US" sz="2500" b="1"/>
              <a:t>testados</a:t>
            </a:r>
            <a:r>
              <a:rPr lang="pt-BR" altLang="en-US" sz="2500"/>
              <a:t>. </a:t>
            </a:r>
            <a:endParaRPr lang="pt-BR" altLang="en-US" sz="250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sz="2500"/>
              <a:t>Além de fornecerem a </a:t>
            </a:r>
            <a:r>
              <a:rPr lang="pt-BR" altLang="en-US" sz="2500" b="1"/>
              <a:t>interface </a:t>
            </a:r>
            <a:r>
              <a:rPr lang="pt-BR" altLang="en-US" sz="2500"/>
              <a:t>para os usuários, os navegadores também oferecem um conjunto robusto de </a:t>
            </a:r>
            <a:r>
              <a:rPr lang="pt-BR" altLang="en-US" sz="2500" b="1"/>
              <a:t>ferramentas para desenvolvedores</a:t>
            </a:r>
            <a:r>
              <a:rPr lang="pt-BR" altLang="en-US" sz="2500"/>
              <a:t>.</a:t>
            </a:r>
            <a:endParaRPr lang="pt-BR" altLang="en-US" sz="250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 sz="250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sz="2500" b="1"/>
              <a:t>Principais Navegadores</a:t>
            </a:r>
            <a:r>
              <a:rPr lang="pt-BR" altLang="en-US" sz="2500"/>
              <a:t>:</a:t>
            </a:r>
            <a:endParaRPr lang="pt-BR" altLang="en-US" sz="250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Google Chrome</a:t>
            </a:r>
            <a:endParaRPr lang="pt-BR" altLang="en-US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Mozilla Firefox</a:t>
            </a:r>
            <a:endParaRPr lang="pt-BR" altLang="en-US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Microsoft Edge</a:t>
            </a:r>
            <a:endParaRPr lang="pt-BR" altLang="en-US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Safari</a:t>
            </a:r>
            <a:endParaRPr lang="pt-BR" altLang="en-US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Opera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pic>
        <p:nvPicPr>
          <p:cNvPr id="4" name="Espaço Reservado para Conteúdo 3" descr="Web_browsers--v170498178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6040" y="8890"/>
            <a:ext cx="12174855" cy="6849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Editores de Texto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algn="just"/>
            <a:r>
              <a:rPr lang="pt-BR" altLang="en-US" b="1"/>
              <a:t>Editores de Texto</a:t>
            </a:r>
            <a:r>
              <a:rPr lang="pt-BR" altLang="en-US"/>
              <a:t>: São ferramentas </a:t>
            </a:r>
            <a:r>
              <a:rPr lang="pt-BR" altLang="en-US" b="1"/>
              <a:t>simples </a:t>
            </a:r>
            <a:r>
              <a:rPr lang="pt-BR" altLang="en-US"/>
              <a:t>que permitem a edição de arquivos de texto.</a:t>
            </a:r>
            <a:endParaRPr lang="pt-BR" altLang="en-US"/>
          </a:p>
          <a:p>
            <a:pPr algn="just"/>
            <a:r>
              <a:rPr lang="pt-BR" altLang="en-US"/>
              <a:t>Eles </a:t>
            </a:r>
            <a:r>
              <a:rPr lang="pt-BR" altLang="en-US" b="1"/>
              <a:t>não possuem recursos avançados específicos para programação</a:t>
            </a:r>
            <a:r>
              <a:rPr lang="pt-BR" altLang="en-US"/>
              <a:t>, mas são </a:t>
            </a:r>
            <a:r>
              <a:rPr lang="pt-BR" altLang="en-US" b="1"/>
              <a:t>leves </a:t>
            </a:r>
            <a:r>
              <a:rPr lang="pt-BR" altLang="en-US"/>
              <a:t>e </a:t>
            </a:r>
            <a:r>
              <a:rPr lang="pt-BR" altLang="en-US" b="1"/>
              <a:t>rápidos</a:t>
            </a:r>
            <a:r>
              <a:rPr lang="pt-BR" altLang="en-US"/>
              <a:t>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Alguns exemplos: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Notepad++</a:t>
            </a:r>
            <a:r>
              <a:rPr lang="pt-BR" altLang="en-US"/>
              <a:t>: Um editor de texto gratuito e de código aberto para Windows.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Sublime Text</a:t>
            </a:r>
            <a:r>
              <a:rPr lang="pt-BR" altLang="en-US"/>
              <a:t>: Um editor de texto com recursos avançados de personalização e extensibilidade.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Atom</a:t>
            </a:r>
            <a:r>
              <a:rPr lang="pt-BR" altLang="en-US"/>
              <a:t>: Outro editor de texto de código aberto com suporte a plugins.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IDE (Integrated Development Environment)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234440"/>
            <a:ext cx="10515600" cy="5276850"/>
          </a:xfrm>
        </p:spPr>
        <p:txBody>
          <a:bodyPr>
            <a:noAutofit/>
          </a:bodyPr>
          <a:p>
            <a:pPr algn="just">
              <a:buFont typeface="Arial" panose="020B0604020202020204" pitchFamily="34" charset="0"/>
            </a:pPr>
            <a:r>
              <a:rPr lang="pt-BR" altLang="en-US" sz="2000"/>
              <a:t>Um </a:t>
            </a:r>
            <a:r>
              <a:rPr lang="pt-BR" altLang="en-US" sz="2000" b="1"/>
              <a:t>ambiente de desenvolvimento integrado </a:t>
            </a:r>
            <a:r>
              <a:rPr lang="pt-BR" altLang="en-US" sz="2000"/>
              <a:t>(IDE) é um </a:t>
            </a:r>
            <a:r>
              <a:rPr lang="pt-BR" altLang="en-US" sz="2000" b="1"/>
              <a:t>software </a:t>
            </a:r>
            <a:r>
              <a:rPr lang="pt-BR" altLang="en-US" sz="2000"/>
              <a:t>para criar aplicações que combina ferramentas comuns de desenvolvedor em uma única </a:t>
            </a:r>
            <a:r>
              <a:rPr lang="pt-BR" altLang="en-US" sz="2000" b="1"/>
              <a:t>interface de usuário gráfica </a:t>
            </a:r>
            <a:r>
              <a:rPr lang="pt-BR" altLang="en-US" sz="2000"/>
              <a:t>(GUI). </a:t>
            </a:r>
            <a:endParaRPr lang="pt-BR" altLang="en-US" sz="2000"/>
          </a:p>
          <a:p>
            <a:pPr algn="just">
              <a:buFont typeface="Arial" panose="020B0604020202020204" pitchFamily="34" charset="0"/>
            </a:pPr>
            <a:endParaRPr lang="pt-BR" altLang="en-US" sz="2000"/>
          </a:p>
          <a:p>
            <a:pPr algn="just">
              <a:buFont typeface="Arial" panose="020B0604020202020204" pitchFamily="34" charset="0"/>
            </a:pPr>
            <a:r>
              <a:rPr lang="pt-BR" altLang="en-US" sz="2000"/>
              <a:t>Um IDE consiste em:</a:t>
            </a:r>
            <a:endParaRPr lang="pt-BR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Editor de Código-fonte</a:t>
            </a:r>
            <a:r>
              <a:rPr lang="pt-BR" altLang="en-US" sz="2000"/>
              <a:t>: é um editor de texto que auxilia na criação de código de software por meio de funcionalidades como </a:t>
            </a:r>
            <a:r>
              <a:rPr lang="pt-BR" altLang="en-US" sz="2000" b="1"/>
              <a:t>destaque da sintaxe </a:t>
            </a:r>
            <a:r>
              <a:rPr lang="pt-BR" altLang="en-US" sz="2000"/>
              <a:t>com indicadores visuais, recurso de </a:t>
            </a:r>
            <a:r>
              <a:rPr lang="pt-BR" altLang="en-US" sz="2000" b="1"/>
              <a:t>preenchimento automático </a:t>
            </a:r>
            <a:r>
              <a:rPr lang="pt-BR" altLang="en-US" sz="2000"/>
              <a:t>específico da linguagem e </a:t>
            </a:r>
            <a:r>
              <a:rPr lang="pt-BR" altLang="en-US" sz="2000" b="1"/>
              <a:t>verificação de bugs </a:t>
            </a:r>
            <a:r>
              <a:rPr lang="pt-BR" altLang="en-US" sz="2000"/>
              <a:t>durante o desenvolvimento.</a:t>
            </a:r>
            <a:endParaRPr lang="pt-BR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Debugger</a:t>
            </a:r>
            <a:r>
              <a:rPr lang="pt-BR" altLang="en-US" sz="2000"/>
              <a:t>: é uma função usada para testar outros </a:t>
            </a:r>
            <a:r>
              <a:rPr lang="pt-BR" altLang="en-US" sz="2000" b="1"/>
              <a:t>programas </a:t>
            </a:r>
            <a:r>
              <a:rPr lang="pt-BR" altLang="en-US" sz="2000"/>
              <a:t>e mostrar graficamente a </a:t>
            </a:r>
            <a:r>
              <a:rPr lang="pt-BR" altLang="en-US" sz="2000" b="1"/>
              <a:t>localização do bug </a:t>
            </a:r>
            <a:r>
              <a:rPr lang="pt-BR" altLang="en-US" sz="2000"/>
              <a:t>no código original.</a:t>
            </a:r>
            <a:endParaRPr lang="pt-BR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Gerenciador de Projetos</a:t>
            </a:r>
            <a:r>
              <a:rPr lang="pt-BR" altLang="en-US" sz="2000"/>
              <a:t>: Facilita a </a:t>
            </a:r>
            <a:r>
              <a:rPr lang="pt-BR" altLang="en-US" sz="2000" b="1"/>
              <a:t>organização </a:t>
            </a:r>
            <a:r>
              <a:rPr lang="pt-BR" altLang="en-US" sz="2000"/>
              <a:t>de </a:t>
            </a:r>
            <a:r>
              <a:rPr lang="pt-BR" altLang="en-US" sz="2000" b="1"/>
              <a:t>arquivos </a:t>
            </a:r>
            <a:r>
              <a:rPr lang="pt-BR" altLang="en-US" sz="2000"/>
              <a:t>e </a:t>
            </a:r>
            <a:r>
              <a:rPr lang="pt-BR" altLang="en-US" sz="2000" b="1"/>
              <a:t>pastas</a:t>
            </a:r>
            <a:r>
              <a:rPr lang="pt-BR" altLang="en-US" sz="2000"/>
              <a:t>.</a:t>
            </a:r>
            <a:endParaRPr lang="pt-BR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Compilador/Intérprete</a:t>
            </a:r>
            <a:r>
              <a:rPr lang="pt-BR" altLang="en-US" sz="2000"/>
              <a:t>: Para </a:t>
            </a:r>
            <a:r>
              <a:rPr lang="pt-BR" altLang="en-US" sz="2000" b="1"/>
              <a:t>compilar </a:t>
            </a:r>
            <a:r>
              <a:rPr lang="pt-BR" altLang="en-US" sz="2000"/>
              <a:t>ou </a:t>
            </a:r>
            <a:r>
              <a:rPr lang="pt-BR" altLang="en-US" sz="2000" b="1"/>
              <a:t>executar </a:t>
            </a:r>
            <a:r>
              <a:rPr lang="pt-BR" altLang="en-US" sz="2000"/>
              <a:t>o código.</a:t>
            </a:r>
            <a:endParaRPr lang="pt-BR" altLang="en-US" sz="20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000" b="1">
                <a:sym typeface="+mn-ea"/>
              </a:rPr>
              <a:t>Automação de compilação local</a:t>
            </a:r>
            <a:r>
              <a:rPr lang="pt-BR" altLang="en-US" sz="2000">
                <a:sym typeface="+mn-ea"/>
              </a:rPr>
              <a:t>: são utilitários que </a:t>
            </a:r>
            <a:r>
              <a:rPr lang="pt-BR" altLang="en-US" sz="2000" b="1">
                <a:sym typeface="+mn-ea"/>
              </a:rPr>
              <a:t>automatizam tarefas simples </a:t>
            </a:r>
            <a:r>
              <a:rPr lang="pt-BR" altLang="en-US" sz="2000">
                <a:sym typeface="+mn-ea"/>
              </a:rPr>
              <a:t>e </a:t>
            </a:r>
            <a:r>
              <a:rPr lang="pt-BR" altLang="en-US" sz="2000" b="1">
                <a:sym typeface="+mn-ea"/>
              </a:rPr>
              <a:t>repetitivas</a:t>
            </a:r>
            <a:r>
              <a:rPr lang="pt-BR" altLang="en-US" sz="2000">
                <a:sym typeface="+mn-ea"/>
              </a:rPr>
              <a:t> durante a criação de uma compilação local do software usada pelo desenvolvedor. São tarefas como compilação de código-fonte em código binário, criação de pacotes de código binário e execução de testes automatizados.</a:t>
            </a:r>
            <a:endParaRPr lang="pt-BR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Exemplos de IDEs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Visual Studio Code (VS Code)</a:t>
            </a:r>
            <a:r>
              <a:rPr lang="pt-BR" altLang="en-US"/>
              <a:t>: Um IDE gratuito e altamente popular com suporte a várias linguagens de programação.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PyCharm</a:t>
            </a:r>
            <a:r>
              <a:rPr lang="pt-BR" altLang="en-US"/>
              <a:t>: Específico para desenvolvimento em Python.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Eclipse</a:t>
            </a:r>
            <a:r>
              <a:rPr lang="pt-BR" altLang="en-US"/>
              <a:t>: Amplamente utilizado para desenvolvimento Java.</a:t>
            </a:r>
            <a:endParaRPr lang="pt-BR" altLang="en-US"/>
          </a:p>
          <a:p>
            <a:pPr algn="just"/>
            <a:endParaRPr lang="pt-BR" altLang="en-US" b="1"/>
          </a:p>
          <a:p>
            <a:pPr algn="just"/>
            <a:r>
              <a:rPr lang="pt-BR" altLang="en-US" b="1"/>
              <a:t>IntelliJ IDEA</a:t>
            </a:r>
            <a:r>
              <a:rPr lang="pt-BR" altLang="en-US"/>
              <a:t>: Excelente para desenvolvimento Java, Kotlin e outras linguagens.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IDE (Integrated Development Environment)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algn="just">
              <a:buFont typeface="Arial" panose="020B0604020202020204" pitchFamily="34" charset="0"/>
            </a:pPr>
            <a:r>
              <a:rPr lang="pt-BR" altLang="en-US" b="1"/>
              <a:t>Tipos mais usados de IDEs</a:t>
            </a:r>
            <a:endParaRPr lang="pt-BR" altLang="en-US" b="1"/>
          </a:p>
          <a:p>
            <a:pPr algn="just">
              <a:buFont typeface="Arial" panose="020B0604020202020204" pitchFamily="34" charset="0"/>
            </a:pPr>
            <a:r>
              <a:rPr lang="pt-BR" altLang="en-US"/>
              <a:t>Existem inúmeros casos de usos </a:t>
            </a:r>
            <a:r>
              <a:rPr lang="pt-BR" altLang="en-US" b="1"/>
              <a:t>técnicos </a:t>
            </a:r>
            <a:r>
              <a:rPr lang="pt-BR" altLang="en-US"/>
              <a:t>e </a:t>
            </a:r>
            <a:r>
              <a:rPr lang="pt-BR" altLang="en-US" b="1"/>
              <a:t>empresariais </a:t>
            </a:r>
            <a:r>
              <a:rPr lang="pt-BR" altLang="en-US"/>
              <a:t>dos IDEs, portanto são muitas as opções </a:t>
            </a:r>
            <a:r>
              <a:rPr lang="pt-BR" altLang="en-US" b="1"/>
              <a:t>proprietárias</a:t>
            </a:r>
            <a:r>
              <a:rPr lang="pt-BR" altLang="en-US"/>
              <a:t> e </a:t>
            </a:r>
            <a:r>
              <a:rPr lang="pt-BR" altLang="en-US" b="1"/>
              <a:t>open source </a:t>
            </a:r>
            <a:r>
              <a:rPr lang="pt-BR" altLang="en-US"/>
              <a:t>no mercado. De modo geral, as características mais importantes que diferenciam os IDEs são: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A quantidade de linguagens compatíveis</a:t>
            </a:r>
            <a:r>
              <a:rPr lang="pt-BR" altLang="en-US"/>
              <a:t>: alguns IDEs são </a:t>
            </a:r>
            <a:r>
              <a:rPr lang="pt-BR" altLang="en-US" b="1"/>
              <a:t>dedicados a uma linguagem específica</a:t>
            </a:r>
            <a:r>
              <a:rPr lang="pt-BR" altLang="en-US"/>
              <a:t>, por isso acabam sendo melhores para </a:t>
            </a:r>
            <a:r>
              <a:rPr lang="pt-BR" altLang="en-US" b="1"/>
              <a:t>determinado paradigma de programação</a:t>
            </a:r>
            <a:r>
              <a:rPr lang="pt-BR" altLang="en-US"/>
              <a:t>. O IntelliJ, por exemplo, é conhecido principalmente como um IDE de Java. Outros IDEs suportam uma vasta gama de linguagens. O Eclipse, por exemplo, é compatível com Java, XML e Python, dentre outras.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Sistemas operacionais compatíveis</a:t>
            </a:r>
            <a:r>
              <a:rPr lang="pt-BR" altLang="en-US"/>
              <a:t>: o sistema operacional do desenvolvedor </a:t>
            </a:r>
            <a:r>
              <a:rPr lang="pt-BR" altLang="en-US" b="1"/>
              <a:t>limitará</a:t>
            </a:r>
            <a:r>
              <a:rPr lang="pt-BR" altLang="en-US"/>
              <a:t> sua escolha, exceto quando o IDE estiver na nuvem. Se a aplicação em desenvolvimento for destinada a um usuário final com um sistema operacional específico (Android ou iOS, por exemplo), isso também pode criar outra limitação.</a:t>
            </a:r>
            <a:endParaRPr lang="pt-B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IDE (Integrated Development Environment)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Funcionalidades de automação</a:t>
            </a:r>
            <a:r>
              <a:rPr lang="pt-BR" altLang="en-US"/>
              <a:t>: a maioria dos IDEs incluem editor de texto, automação de compilação e debugger, e muitos são compatíveis com funcionalidades adicionais, tais como refatoração, pesquisa de código e ferramentas de integração e implantação contínua (CI/CD).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Impacto no desempenho do sistema</a:t>
            </a:r>
            <a:r>
              <a:rPr lang="pt-BR" altLang="en-US"/>
              <a:t>: pode ser importante considerar o volume de memória de um IDE se o desenvolvedor quiser executar, simultaneamente, outras aplicações que demandem muito processamento.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Plug-ins e extensões</a:t>
            </a:r>
            <a:r>
              <a:rPr lang="pt-BR" altLang="en-US"/>
              <a:t>: em alguns IDEs, é possível </a:t>
            </a:r>
            <a:r>
              <a:rPr lang="pt-BR" altLang="en-US" b="1"/>
              <a:t>personalizar</a:t>
            </a:r>
            <a:r>
              <a:rPr lang="pt-BR" altLang="en-US"/>
              <a:t> os fluxos de trabalho para adaptá-los às necessidades e preferências do desenvolvedor. 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6696</Words>
  <Application>WPS Presentation</Application>
  <PresentationFormat>宽屏</PresentationFormat>
  <Paragraphs>112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Jacques Simões</cp:lastModifiedBy>
  <cp:revision>3</cp:revision>
  <dcterms:created xsi:type="dcterms:W3CDTF">2024-04-05T18:44:48Z</dcterms:created>
  <dcterms:modified xsi:type="dcterms:W3CDTF">2024-04-05T21:10:00Z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0D05F6331A1148118A4B764CC2C436FD_11</vt:lpwstr>
  </property>
</Properties>
</file>