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2"/>
  </p:handout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6" r:id="rId17"/>
    <p:sldId id="275" r:id="rId18"/>
    <p:sldId id="272" r:id="rId20"/>
    <p:sldId id="259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• Linha 1: Indica que o documento atual será escrito na versão mais atualizada da linguagem (no caso, HTML5) </a:t>
            </a:r>
            <a:endParaRPr lang="pt-BR" altLang="en-US"/>
          </a:p>
          <a:p>
            <a:r>
              <a:rPr lang="pt-BR" altLang="en-US"/>
              <a:t>• Linhas 2 e 11: Delimitam o documento HTML, que é sempre dividido em duas partes: a cabeça e o corpo. Na linha 2, também estamos indicando que o conteúdo desse site será no idioma Português do Brasil. </a:t>
            </a:r>
            <a:endParaRPr lang="pt-BR" altLang="en-US"/>
          </a:p>
          <a:p>
            <a:r>
              <a:rPr lang="pt-BR" altLang="en-US"/>
              <a:t>• Linhas 3 e 7: Delimitam a cabeça da página, local onde são realizadas algumas configurações iniciais como formatos, estilos, ícone de favoritos, etc. </a:t>
            </a:r>
            <a:endParaRPr lang="pt-BR" altLang="en-US"/>
          </a:p>
          <a:p>
            <a:r>
              <a:rPr lang="pt-BR" altLang="en-US"/>
              <a:t>• Linha 4: adiciona ao documento atual o suporte a caracteres acentuados. </a:t>
            </a:r>
            <a:endParaRPr lang="pt-BR" altLang="en-US"/>
          </a:p>
          <a:p>
            <a:r>
              <a:rPr lang="pt-BR" altLang="en-US"/>
              <a:t>Remover essa linha pode causar erros de renderização de algumas letras na tela. </a:t>
            </a:r>
            <a:endParaRPr lang="pt-BR" altLang="en-US"/>
          </a:p>
          <a:p>
            <a:r>
              <a:rPr lang="pt-BR" altLang="en-US"/>
              <a:t>• Linha 5: Indica que o conteúdo aparecerá, por padrão, ocupando todo o espaço disponível da tela e com uma escala de 1:1. </a:t>
            </a:r>
            <a:endParaRPr lang="pt-BR" altLang="en-US"/>
          </a:p>
          <a:p>
            <a:r>
              <a:rPr lang="pt-BR" altLang="en-US"/>
              <a:t>• Linha 6: Configura o título da página, que aparecerá como identificação da aba do navegador, ao lado do favicon. </a:t>
            </a:r>
            <a:endParaRPr lang="pt-BR" altLang="en-US"/>
          </a:p>
          <a:p>
            <a:r>
              <a:rPr lang="pt-BR" altLang="en-US"/>
              <a:t>• Linhas 8 e 10: Delimitam o corpo da página, a maior porção do site, que vai aparecer na tela. É aqui onde colocaremos todo o nosso conteúdo.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 sz="1600"/>
              <a:t>&amp;lt; tag &amp;gt;</a:t>
            </a:r>
            <a:endParaRPr lang="pt-BR" altLang="en-US" sz="1600"/>
          </a:p>
          <a:p>
            <a:endParaRPr lang="pt-BR" altLang="en-US" sz="1600"/>
          </a:p>
          <a:p>
            <a:r>
              <a:rPr lang="pt-BR" altLang="en-US" sz="1600"/>
              <a:t>para mostrar no texto do site </a:t>
            </a:r>
            <a:r>
              <a:rPr lang="pt-BR" altLang="en-US" sz="1600">
                <a:latin typeface="Consolas" panose="020B0609020204030204" charset="0"/>
                <a:cs typeface="Consolas" panose="020B0609020204030204" charset="0"/>
              </a:rPr>
              <a:t>&lt;tag&gt;</a:t>
            </a:r>
            <a:endParaRPr lang="pt-BR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Linguagem de marcação para a web (HTML5 ou superior)</a:t>
            </a:r>
            <a:endParaRPr lang="en-US"/>
          </a:p>
          <a:p>
            <a:r>
              <a:rPr lang="en-US"/>
              <a:t>Documento HTML mínimo, tags, atributos e conteúdo</a:t>
            </a: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para Listas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&lt;ul&gt;</a:t>
            </a:r>
            <a:r>
              <a:rPr lang="pt-BR" altLang="en-US"/>
              <a:t>: Cria listas não ordenadas (com marcadores).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&lt;ul&gt;&lt;li&gt;Item 1&lt;/li&gt;&lt;li&gt;Item 2&lt;/li&gt;&lt;/ul&gt;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&lt;ol&gt;</a:t>
            </a:r>
            <a:r>
              <a:rPr lang="pt-BR" altLang="en-US"/>
              <a:t>: Cria listas ordenadas (com numeração).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&lt;ol&gt;&lt;li&gt;1º Item&lt;/li&gt;&lt;li&gt;2º Item&lt;/li&gt;&lt;/ol&gt;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de Seções e Agrupamentos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&lt;header&gt;</a:t>
            </a:r>
            <a:r>
              <a:rPr lang="pt-BR" altLang="en-US"/>
              <a:t>: Define o cabeçalho da página, geralmente com logotipo e menu de navegação.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&lt;nav&gt;</a:t>
            </a:r>
            <a:r>
              <a:rPr lang="pt-BR" altLang="en-US"/>
              <a:t>: Cria menus de navegação para facilitar a navegação do usuário.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&lt;section&gt;</a:t>
            </a:r>
            <a:r>
              <a:rPr lang="pt-BR" altLang="en-US"/>
              <a:t>: Agrupa conteúdos relacionados em seções temáticas.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&lt;article&gt;</a:t>
            </a:r>
            <a:r>
              <a:rPr lang="pt-BR" altLang="en-US"/>
              <a:t>: Define um artigo independente, como um post em um blog.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Cascading Style Sheets Level 3 (CSS3)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i="1"/>
              <a:t>Cascading Style Sheets</a:t>
            </a:r>
            <a:r>
              <a:rPr lang="pt-BR" altLang="en-US"/>
              <a:t>, ou </a:t>
            </a:r>
            <a:r>
              <a:rPr lang="pt-BR" altLang="en-US" b="1"/>
              <a:t>Folha de Estilo em Cascatas</a:t>
            </a:r>
            <a:r>
              <a:rPr lang="pt-BR" altLang="en-US"/>
              <a:t> é</a:t>
            </a:r>
            <a:r>
              <a:rPr lang="pt-BR" altLang="en-US"/>
              <a:t> uma linguagem </a:t>
            </a:r>
            <a:r>
              <a:rPr lang="pt-BR" altLang="en-US" b="1"/>
              <a:t>complementar </a:t>
            </a:r>
            <a:r>
              <a:rPr lang="pt-BR" altLang="en-US"/>
              <a:t>ao HTML que permite </a:t>
            </a:r>
            <a:r>
              <a:rPr lang="pt-BR" altLang="en-US" b="1"/>
              <a:t>estilizar</a:t>
            </a:r>
            <a:r>
              <a:rPr lang="pt-BR" altLang="en-US"/>
              <a:t> a aparência visual das páginas da web.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Com o CSS3, podemos definir </a:t>
            </a:r>
            <a:r>
              <a:rPr lang="pt-BR" altLang="en-US" b="1"/>
              <a:t>cores</a:t>
            </a:r>
            <a:r>
              <a:rPr lang="pt-BR" altLang="en-US"/>
              <a:t>, </a:t>
            </a:r>
            <a:r>
              <a:rPr lang="pt-BR" altLang="en-US" b="1"/>
              <a:t>fontes</a:t>
            </a:r>
            <a:r>
              <a:rPr lang="pt-BR" altLang="en-US"/>
              <a:t>, </a:t>
            </a:r>
            <a:r>
              <a:rPr lang="pt-BR" altLang="en-US" b="1"/>
              <a:t>tamanhos</a:t>
            </a:r>
            <a:r>
              <a:rPr lang="pt-BR" altLang="en-US"/>
              <a:t>, </a:t>
            </a:r>
            <a:r>
              <a:rPr lang="pt-BR" altLang="en-US" b="1"/>
              <a:t>margens</a:t>
            </a:r>
            <a:r>
              <a:rPr lang="pt-BR" altLang="en-US"/>
              <a:t>, </a:t>
            </a:r>
            <a:r>
              <a:rPr lang="pt-BR" altLang="en-US" b="1"/>
              <a:t>espaçamentos</a:t>
            </a:r>
            <a:r>
              <a:rPr lang="pt-BR" altLang="en-US"/>
              <a:t>, </a:t>
            </a:r>
            <a:r>
              <a:rPr lang="pt-BR" altLang="en-US" b="1"/>
              <a:t>posicionamento </a:t>
            </a:r>
            <a:r>
              <a:rPr lang="pt-BR" altLang="en-US"/>
              <a:t>e diversos outros aspectos visuais, tornando suas páginas mais </a:t>
            </a:r>
            <a:r>
              <a:rPr lang="pt-BR" altLang="en-US" b="1"/>
              <a:t>atraentes</a:t>
            </a:r>
            <a:r>
              <a:rPr lang="pt-BR" altLang="en-US"/>
              <a:t> e </a:t>
            </a:r>
            <a:r>
              <a:rPr lang="pt-BR" altLang="en-US" b="1"/>
              <a:t>organizadas</a:t>
            </a:r>
            <a:r>
              <a:rPr lang="pt-BR" altLang="en-US"/>
              <a:t>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Suas configurações são realizadas com </a:t>
            </a:r>
            <a:r>
              <a:rPr lang="pt-BR" altLang="en-US" b="1"/>
              <a:t>seletores</a:t>
            </a:r>
            <a:r>
              <a:rPr lang="pt-BR" altLang="en-US"/>
              <a:t>. 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Estrutura de um CSS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p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  font-family: Arial;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  font-size: 21pt;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  color: red;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font-family: Arial;</a:t>
            </a:r>
            <a:r>
              <a:rPr lang="pt-BR" altLang="en-US">
                <a:sym typeface="+mn-ea"/>
              </a:rPr>
              <a:t>--------------- Declaração</a:t>
            </a:r>
            <a:endParaRPr lang="pt-BR" altLang="en-US">
              <a:sym typeface="+mn-ea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Color</a:t>
            </a:r>
            <a:r>
              <a:rPr lang="pt-BR" altLang="en-US">
                <a:sym typeface="+mn-ea"/>
              </a:rPr>
              <a:t> ------------- Propriedade</a:t>
            </a:r>
            <a:endParaRPr lang="pt-BR" altLang="en-US">
              <a:sym typeface="+mn-ea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red</a:t>
            </a:r>
            <a:r>
              <a:rPr lang="pt-BR" altLang="en-US">
                <a:sym typeface="+mn-ea"/>
              </a:rPr>
              <a:t> --------------- valor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Explicando o CSS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pt-BR" altLang="en-US"/>
              <a:t>O seletor apresentado vai </a:t>
            </a:r>
            <a:r>
              <a:rPr lang="pt-BR" altLang="en-US" b="1"/>
              <a:t>modificar o visual dos elementos </a:t>
            </a:r>
            <a:r>
              <a:rPr lang="pt-BR" altLang="en-US"/>
              <a:t>de parágrafo.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A </a:t>
            </a:r>
            <a:r>
              <a:rPr lang="pt-BR" altLang="en-US" b="1"/>
              <a:t>delimitação</a:t>
            </a:r>
            <a:r>
              <a:rPr lang="pt-BR" altLang="en-US"/>
              <a:t> das declarações referente ao seletor são utilizadas com as chaves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{}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/>
              <a:t>Sendo assim, no código anterior podemos concluir que a fonte será </a:t>
            </a:r>
            <a:r>
              <a:rPr lang="pt-BR" altLang="en-US" b="1"/>
              <a:t>Arial</a:t>
            </a:r>
            <a:r>
              <a:rPr lang="pt-BR" altLang="en-US"/>
              <a:t>, o tamanho da letra será </a:t>
            </a:r>
            <a:r>
              <a:rPr lang="pt-BR" altLang="en-US" b="1"/>
              <a:t>21pt </a:t>
            </a:r>
            <a:r>
              <a:rPr lang="pt-BR" altLang="en-US"/>
              <a:t>e a cor da letra será </a:t>
            </a:r>
            <a:r>
              <a:rPr lang="pt-BR" altLang="en-US" b="1"/>
              <a:t>vermelha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Ao </a:t>
            </a:r>
            <a:r>
              <a:rPr lang="pt-BR" altLang="en-US" b="1"/>
              <a:t>final </a:t>
            </a:r>
            <a:r>
              <a:rPr lang="pt-BR" altLang="en-US"/>
              <a:t>de toda declaração deve ter ponto-e-vírgula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pt-BR" altLang="en-US"/>
              <a:t> isso indica que a declaração está </a:t>
            </a:r>
            <a:r>
              <a:rPr lang="pt-BR" altLang="en-US" b="1"/>
              <a:t>encerrada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Todas as </a:t>
            </a:r>
            <a:r>
              <a:rPr lang="pt-BR" altLang="en-US" b="1"/>
              <a:t>propriedades </a:t>
            </a:r>
            <a:r>
              <a:rPr lang="pt-BR" altLang="en-US"/>
              <a:t>devem ter </a:t>
            </a:r>
            <a:r>
              <a:rPr lang="pt-BR" altLang="en-US" b="1"/>
              <a:t>valor </a:t>
            </a:r>
            <a:r>
              <a:rPr lang="pt-BR" altLang="en-US"/>
              <a:t>e sempre serão separadas por dois pontos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: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Vantagens do CSS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 b="1"/>
              <a:t>Separação da Apresentação da Estrutura</a:t>
            </a:r>
            <a:r>
              <a:rPr lang="pt-BR" altLang="en-US"/>
              <a:t>: O CSS3 </a:t>
            </a:r>
            <a:r>
              <a:rPr lang="pt-BR" altLang="en-US" b="1"/>
              <a:t>separa </a:t>
            </a:r>
            <a:r>
              <a:rPr lang="pt-BR" altLang="en-US"/>
              <a:t>a formatação visual da estrutura do conteúdo, facilitando a </a:t>
            </a:r>
            <a:r>
              <a:rPr lang="pt-BR" altLang="en-US" b="1"/>
              <a:t>manutenção</a:t>
            </a:r>
            <a:r>
              <a:rPr lang="pt-BR" altLang="en-US"/>
              <a:t> e o </a:t>
            </a:r>
            <a:r>
              <a:rPr lang="pt-BR" altLang="en-US" b="1"/>
              <a:t>desenvolvimento</a:t>
            </a:r>
            <a:r>
              <a:rPr lang="pt-BR" altLang="en-US"/>
              <a:t> de sites.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Flexibilidade e Controle</a:t>
            </a:r>
            <a:r>
              <a:rPr lang="pt-BR" altLang="en-US"/>
              <a:t>: O CSS3 oferece uma grande variedade de </a:t>
            </a:r>
            <a:r>
              <a:rPr lang="pt-BR" altLang="en-US" b="1"/>
              <a:t>propriedades </a:t>
            </a:r>
            <a:r>
              <a:rPr lang="pt-BR" altLang="en-US"/>
              <a:t>e </a:t>
            </a:r>
            <a:r>
              <a:rPr lang="pt-BR" altLang="en-US" b="1"/>
              <a:t>seletores</a:t>
            </a:r>
            <a:r>
              <a:rPr lang="pt-BR" altLang="en-US"/>
              <a:t>, permitindo um </a:t>
            </a:r>
            <a:r>
              <a:rPr lang="pt-BR" altLang="en-US" b="1"/>
              <a:t>controle preciso </a:t>
            </a:r>
            <a:r>
              <a:rPr lang="pt-BR" altLang="en-US"/>
              <a:t>sobre a aparência dos elementos HTML.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Compatibilidade com Navegadores Modernos</a:t>
            </a:r>
            <a:r>
              <a:rPr lang="pt-BR" altLang="en-US"/>
              <a:t>: A maioria dos navegadores modernos </a:t>
            </a:r>
            <a:r>
              <a:rPr lang="pt-BR" altLang="en-US" b="1"/>
              <a:t>suporta CSS3</a:t>
            </a:r>
            <a:r>
              <a:rPr lang="pt-BR" altLang="en-US"/>
              <a:t>, garantindo que suas páginas sejam exibidas corretamente para a maioria dos usuários.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Estrutura básica de um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&lt;html lang=”pt-br”&gt;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&lt;head&gt;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None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&lt;meta charset=”UTF-8”&gt;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None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&lt;meta name=”viewport” content=”width=device-width, initial-scale=1.0”&gt;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None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&lt;title&gt;Documento&lt;/title&gt;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&lt;/head&gt;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&lt;body&gt;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/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&lt;/body&gt;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Para lembrar...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6477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HTML</a:t>
                      </a:r>
                      <a:endParaRPr lang="pt-BR" altLang="en-US" sz="4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CSS</a:t>
                      </a:r>
                      <a:endParaRPr lang="pt-BR" altLang="en-US" sz="4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JavaScript</a:t>
                      </a:r>
                      <a:endParaRPr lang="pt-BR" altLang="en-US" sz="4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Conteúdo</a:t>
                      </a:r>
                      <a:endParaRPr lang="pt-BR" altLang="en-US" sz="4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Estilo</a:t>
                      </a:r>
                      <a:endParaRPr lang="pt-BR" altLang="en-US" sz="4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4400"/>
                        <a:t>Interatividade</a:t>
                      </a:r>
                      <a:endParaRPr lang="pt-BR" altLang="en-US" sz="4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Exmplo de página somente com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Entrem no link: </a:t>
            </a:r>
            <a:r>
              <a:rPr lang="pt-BR" altLang="en-US" i="1"/>
              <a:t>https://dontpad.com/1DS-HTML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Faça o download da extensão para o navegador Google Chrome, também funciona no Microsoft Edge:</a:t>
            </a:r>
            <a:endParaRPr lang="pt-BR" altLang="en-US"/>
          </a:p>
          <a:p>
            <a:r>
              <a:rPr lang="pt-BR" altLang="en-US" i="1"/>
              <a:t>https://chromewebstore.google.com/detail/web-developer/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Entrem no site: </a:t>
            </a:r>
            <a:r>
              <a:rPr lang="pt-BR" altLang="en-US" i="1"/>
              <a:t>https://g1.globo.com/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Exemplo site 100% HTML: </a:t>
            </a:r>
            <a:r>
              <a:rPr lang="pt-BR" altLang="en-US" i="1"/>
              <a:t>https://www.spacejam.com/1996/</a:t>
            </a:r>
            <a:endParaRPr lang="pt-BR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 i="1"/>
              <a:t>HyperText Markup Language</a:t>
            </a:r>
            <a:r>
              <a:rPr lang="pt-BR" altLang="en-US"/>
              <a:t> é a sigla para </a:t>
            </a:r>
            <a:r>
              <a:rPr lang="pt-BR" altLang="en-US" b="1"/>
              <a:t>HTML</a:t>
            </a:r>
            <a:r>
              <a:rPr lang="pt-BR" altLang="en-US"/>
              <a:t>, que em português significa </a:t>
            </a:r>
            <a:r>
              <a:rPr lang="pt-BR" altLang="en-US" b="1"/>
              <a:t>Linguagem de Marcação de Hipertexto</a:t>
            </a:r>
            <a:r>
              <a:rPr lang="pt-BR" altLang="en-US"/>
              <a:t>. Seu objetivo é ser utilizada para </a:t>
            </a:r>
            <a:r>
              <a:rPr lang="pt-BR" altLang="en-US" b="1"/>
              <a:t>estruturar </a:t>
            </a:r>
            <a:r>
              <a:rPr lang="pt-BR" altLang="en-US"/>
              <a:t>e </a:t>
            </a:r>
            <a:r>
              <a:rPr lang="pt-BR" altLang="en-US" b="1"/>
              <a:t>definir </a:t>
            </a:r>
            <a:r>
              <a:rPr lang="pt-BR" altLang="en-US" b="1">
                <a:latin typeface="Consolas" panose="020B0609020204030204" charset="0"/>
                <a:cs typeface="Consolas" panose="020B0609020204030204" charset="0"/>
              </a:rPr>
              <a:t>conteúdo</a:t>
            </a:r>
            <a:r>
              <a:rPr lang="pt-BR" altLang="en-US" b="1"/>
              <a:t> </a:t>
            </a:r>
            <a:r>
              <a:rPr lang="pt-BR" altLang="en-US"/>
              <a:t>de páginas da web.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Uma </a:t>
            </a:r>
            <a:r>
              <a:rPr lang="pt-BR" altLang="en-US" b="1"/>
              <a:t>linguagem de programação</a:t>
            </a:r>
            <a:r>
              <a:rPr lang="pt-BR" altLang="en-US"/>
              <a:t> utiliza estruturas especializadas em que há uma relação de dependência de </a:t>
            </a:r>
            <a:r>
              <a:rPr lang="pt-BR" altLang="en-US" b="1"/>
              <a:t>variáveis simples </a:t>
            </a:r>
            <a:r>
              <a:rPr lang="pt-BR" altLang="en-US"/>
              <a:t>e </a:t>
            </a:r>
            <a:r>
              <a:rPr lang="pt-BR" altLang="en-US" b="1"/>
              <a:t>compostas</a:t>
            </a:r>
            <a:r>
              <a:rPr lang="pt-BR" altLang="en-US"/>
              <a:t>, </a:t>
            </a:r>
            <a:r>
              <a:rPr lang="pt-BR" altLang="en-US" b="1"/>
              <a:t>condições</a:t>
            </a:r>
            <a:r>
              <a:rPr lang="pt-BR" altLang="en-US"/>
              <a:t>, </a:t>
            </a:r>
            <a:r>
              <a:rPr lang="pt-BR" altLang="en-US" b="1"/>
              <a:t>laços </a:t>
            </a:r>
            <a:r>
              <a:rPr lang="pt-BR" altLang="en-US"/>
              <a:t>e também funções como </a:t>
            </a:r>
            <a:r>
              <a:rPr lang="pt-BR" altLang="en-US" b="1"/>
              <a:t>objetos</a:t>
            </a:r>
            <a:r>
              <a:rPr lang="pt-BR" altLang="en-US"/>
              <a:t>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Diante disso, o HTML </a:t>
            </a:r>
            <a:r>
              <a:rPr lang="pt-BR" altLang="en-US" b="1"/>
              <a:t>não </a:t>
            </a:r>
            <a:r>
              <a:rPr lang="pt-BR" altLang="en-US"/>
              <a:t>é uma linguagem de programação pois seu </a:t>
            </a:r>
            <a:r>
              <a:rPr lang="pt-BR" altLang="en-US" b="1"/>
              <a:t>desenvolvimento</a:t>
            </a:r>
            <a:r>
              <a:rPr lang="pt-BR" altLang="en-US"/>
              <a:t> é fundamentado em </a:t>
            </a:r>
            <a:r>
              <a:rPr lang="pt-BR" altLang="en-US" b="1"/>
              <a:t>marcações</a:t>
            </a:r>
            <a:r>
              <a:rPr lang="pt-BR" altLang="en-US"/>
              <a:t> e </a:t>
            </a:r>
            <a:r>
              <a:rPr lang="pt-BR" altLang="en-US" b="1"/>
              <a:t>tags</a:t>
            </a:r>
            <a:endParaRPr lang="pt-B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Hipertexto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"</a:t>
            </a:r>
            <a:r>
              <a:rPr lang="pt-BR" altLang="en-US" b="1"/>
              <a:t>Hipertexto</a:t>
            </a:r>
            <a:r>
              <a:rPr lang="pt-BR" altLang="en-US"/>
              <a:t>" refere-se aos </a:t>
            </a:r>
            <a:r>
              <a:rPr lang="pt-BR" altLang="en-US" b="1"/>
              <a:t>links que conectam páginas da Web entre si</a:t>
            </a:r>
            <a:r>
              <a:rPr lang="pt-BR" altLang="en-US"/>
              <a:t>, seja dentro de um único site ou entre sites.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Links são um aspecto fundamental da web. Ao carregar </a:t>
            </a:r>
            <a:r>
              <a:rPr lang="pt-BR" altLang="en-US" b="1"/>
              <a:t>conteúdo </a:t>
            </a:r>
            <a:r>
              <a:rPr lang="pt-BR" altLang="en-US"/>
              <a:t>na Internet e vinculá-lo a páginas criadas por outras pessoas, você se torna um participante ativo na </a:t>
            </a:r>
            <a:r>
              <a:rPr lang="pt-BR" altLang="en-US" i="1"/>
              <a:t>world wide web</a:t>
            </a:r>
            <a:r>
              <a:rPr lang="pt-BR" altLang="en-US"/>
              <a:t>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World Wide Web</a:t>
            </a:r>
            <a:r>
              <a:rPr lang="pt-BR" altLang="en-US"/>
              <a:t> ou </a:t>
            </a:r>
            <a:r>
              <a:rPr lang="pt-BR" altLang="en-US" b="1"/>
              <a:t>WWW </a:t>
            </a:r>
            <a:r>
              <a:rPr lang="pt-BR" altLang="en-US"/>
              <a:t>é um sistema de documentos dispostos na </a:t>
            </a:r>
            <a:r>
              <a:rPr lang="pt-BR" altLang="en-US" b="1"/>
              <a:t>Internet</a:t>
            </a:r>
            <a:r>
              <a:rPr lang="pt-BR" altLang="en-US"/>
              <a:t> que permitem o acesso às informações apresentadas no formato de hipertexto. 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Essenciais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Toda página web tem uma estrutura de HTML básico que é fundamental no desenvolvimento, e as </a:t>
            </a:r>
            <a:r>
              <a:rPr lang="pt-BR" altLang="en-US" b="1"/>
              <a:t>tags essenciais</a:t>
            </a:r>
            <a:r>
              <a:rPr lang="pt-BR" altLang="en-US"/>
              <a:t> são a base da estrutura juntamente com o conteúdo da página, alguns deles são: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r>
              <a:rPr lang="pt-BR" altLang="en-US"/>
              <a:t>: Declaração </a:t>
            </a:r>
            <a:r>
              <a:rPr lang="pt-BR" altLang="en-US" b="1"/>
              <a:t>obrigatória </a:t>
            </a:r>
            <a:r>
              <a:rPr lang="pt-BR" altLang="en-US"/>
              <a:t>que informa ao navegador que se trata de um documento HTML5, garantindo compatibilidade e renderização correta.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&lt;html&gt;</a:t>
            </a:r>
            <a:r>
              <a:rPr lang="pt-BR" altLang="en-US"/>
              <a:t>: Tag </a:t>
            </a:r>
            <a:r>
              <a:rPr lang="pt-BR" altLang="en-US" b="1"/>
              <a:t>raiz </a:t>
            </a:r>
            <a:r>
              <a:rPr lang="pt-BR" altLang="en-US"/>
              <a:t>que </a:t>
            </a:r>
            <a:r>
              <a:rPr lang="pt-BR" altLang="en-US" b="1"/>
              <a:t>abre o documento HTML</a:t>
            </a:r>
            <a:r>
              <a:rPr lang="pt-BR" altLang="en-US"/>
              <a:t>. Tudo que você criar na página estará dentro dela.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Essenciais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&lt;head&gt;</a:t>
            </a:r>
            <a:r>
              <a:rPr lang="pt-BR" altLang="en-US"/>
              <a:t>: Seção que contém informações importantes sobre a página, mas que </a:t>
            </a:r>
            <a:r>
              <a:rPr lang="pt-BR" altLang="en-US" b="1"/>
              <a:t>não são exibidas diretamente</a:t>
            </a:r>
            <a:r>
              <a:rPr lang="pt-BR" altLang="en-US"/>
              <a:t>. Aqui você encontra o </a:t>
            </a:r>
            <a:r>
              <a:rPr lang="pt-BR" altLang="en-US" b="1"/>
              <a:t>título da página</a:t>
            </a:r>
            <a:r>
              <a:rPr lang="pt-BR" altLang="en-US"/>
              <a:t>, </a:t>
            </a:r>
            <a:r>
              <a:rPr lang="pt-BR" altLang="en-US" b="1"/>
              <a:t>metadados </a:t>
            </a:r>
            <a:r>
              <a:rPr lang="pt-BR" altLang="en-US"/>
              <a:t>e </a:t>
            </a:r>
            <a:r>
              <a:rPr lang="pt-BR" altLang="en-US" b="1"/>
              <a:t>links </a:t>
            </a:r>
            <a:r>
              <a:rPr lang="pt-BR" altLang="en-US"/>
              <a:t>para arquivos externos como CSS e JavaScript.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&lt;title&gt;</a:t>
            </a:r>
            <a:r>
              <a:rPr lang="pt-BR" altLang="en-US"/>
              <a:t>: Define o </a:t>
            </a:r>
            <a:r>
              <a:rPr lang="pt-BR" altLang="en-US" b="1"/>
              <a:t>título da página </a:t>
            </a:r>
            <a:r>
              <a:rPr lang="pt-BR" altLang="en-US"/>
              <a:t>que aparece na </a:t>
            </a:r>
            <a:r>
              <a:rPr lang="pt-BR" altLang="en-US" b="1"/>
              <a:t>guia </a:t>
            </a:r>
            <a:r>
              <a:rPr lang="pt-BR" altLang="en-US"/>
              <a:t>do navegador.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&lt;meta charset="utf-8"&gt;</a:t>
            </a:r>
            <a:r>
              <a:rPr lang="pt-BR" altLang="en-US"/>
              <a:t>: Informa ao navegador a </a:t>
            </a:r>
            <a:r>
              <a:rPr lang="pt-BR" altLang="en-US" b="1"/>
              <a:t>codificação de caracteres da página</a:t>
            </a:r>
            <a:r>
              <a:rPr lang="pt-BR" altLang="en-US"/>
              <a:t>, garantindo que acentos e outros caracteres especiais sejam exibidos corretamente.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Essenciais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>
                <a:sym typeface="+mn-ea"/>
              </a:rPr>
              <a:t>Links para CSS e JavaScript: Inclusos com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&lt;link&gt; </a:t>
            </a:r>
            <a:r>
              <a:rPr lang="pt-BR" altLang="en-US">
                <a:sym typeface="+mn-ea"/>
              </a:rPr>
              <a:t>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&lt;script&gt; </a:t>
            </a:r>
            <a:r>
              <a:rPr lang="pt-BR" altLang="en-US">
                <a:sym typeface="+mn-ea"/>
              </a:rPr>
              <a:t>para estilizar e adicionar funcionalidades à página.</a:t>
            </a:r>
            <a:endParaRPr lang="pt-BR" altLang="en-US">
              <a:sym typeface="+mn-ea"/>
            </a:endParaRPr>
          </a:p>
          <a:p>
            <a:pPr algn="just"/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/>
            <a:r>
              <a:rPr lang="pt-BR" altLang="en-US">
                <a:sym typeface="+mn-ea"/>
              </a:rPr>
              <a:t>Metatags: Fornecem informações extras para mecanismos de busca e outras ferramentas, como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&lt;meta name="description" content="Descrição do site"&gt;</a:t>
            </a:r>
            <a:r>
              <a:rPr lang="pt-BR" altLang="en-US">
                <a:sym typeface="+mn-ea"/>
              </a:rPr>
              <a:t>.</a:t>
            </a:r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/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&lt;link rel="stylesheet" href="meu_estilo.css"&gt;:</a:t>
            </a:r>
            <a:r>
              <a:rPr lang="pt-BR" altLang="en-US">
                <a:sym typeface="+mn-ea"/>
              </a:rPr>
              <a:t> Inclui um </a:t>
            </a:r>
            <a:r>
              <a:rPr lang="pt-BR" altLang="en-US" b="1">
                <a:sym typeface="+mn-ea"/>
              </a:rPr>
              <a:t>arquivo CSS externo </a:t>
            </a:r>
            <a:r>
              <a:rPr lang="pt-BR" altLang="en-US">
                <a:sym typeface="+mn-ea"/>
              </a:rPr>
              <a:t>para estilizar a página.</a:t>
            </a:r>
            <a:endParaRPr lang="pt-BR" altLang="en-US"/>
          </a:p>
          <a:p>
            <a:pPr algn="just"/>
            <a:endParaRPr lang="pt-BR" altLang="en-US">
              <a:sym typeface="+mn-ea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&lt;body&gt;</a:t>
            </a:r>
            <a:r>
              <a:rPr lang="pt-BR" altLang="en-US">
                <a:sym typeface="+mn-ea"/>
              </a:rPr>
              <a:t>: Seção que contém todo o </a:t>
            </a:r>
            <a:r>
              <a:rPr lang="pt-BR" altLang="en-US" b="1">
                <a:sym typeface="+mn-ea"/>
              </a:rPr>
              <a:t>conteúdo visível da página</a:t>
            </a:r>
            <a:r>
              <a:rPr lang="pt-BR" altLang="en-US">
                <a:sym typeface="+mn-ea"/>
              </a:rPr>
              <a:t>, como </a:t>
            </a:r>
            <a:r>
              <a:rPr lang="pt-BR" altLang="en-US" b="1">
                <a:sym typeface="+mn-ea"/>
              </a:rPr>
              <a:t>texto</a:t>
            </a:r>
            <a:r>
              <a:rPr lang="pt-BR" altLang="en-US">
                <a:sym typeface="+mn-ea"/>
              </a:rPr>
              <a:t>, </a:t>
            </a:r>
            <a:r>
              <a:rPr lang="pt-BR" altLang="en-US" b="1">
                <a:sym typeface="+mn-ea"/>
              </a:rPr>
              <a:t>imagens</a:t>
            </a:r>
            <a:r>
              <a:rPr lang="pt-BR" altLang="en-US">
                <a:sym typeface="+mn-ea"/>
              </a:rPr>
              <a:t>, </a:t>
            </a:r>
            <a:r>
              <a:rPr lang="pt-BR" altLang="en-US" b="1">
                <a:sym typeface="+mn-ea"/>
              </a:rPr>
              <a:t>vídeos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outros elementos</a:t>
            </a:r>
            <a:r>
              <a:rPr lang="pt-BR" altLang="en-US">
                <a:sym typeface="+mn-ea"/>
              </a:rPr>
              <a:t>. 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de Construção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/>
            <a:r>
              <a:rPr lang="pt-BR" altLang="en-US"/>
              <a:t>As tags definem </a:t>
            </a:r>
            <a:r>
              <a:rPr lang="pt-BR" altLang="en-US" b="1"/>
              <a:t>diferentes tipos de conteúdo</a:t>
            </a:r>
            <a:r>
              <a:rPr lang="pt-BR" altLang="en-US"/>
              <a:t>, como </a:t>
            </a:r>
            <a:r>
              <a:rPr lang="pt-BR" altLang="en-US" b="1"/>
              <a:t>títulos</a:t>
            </a:r>
            <a:r>
              <a:rPr lang="pt-BR" altLang="en-US"/>
              <a:t>, </a:t>
            </a:r>
            <a:r>
              <a:rPr lang="pt-BR" altLang="en-US" b="1"/>
              <a:t>parágrafos</a:t>
            </a:r>
            <a:r>
              <a:rPr lang="pt-BR" altLang="en-US"/>
              <a:t>, </a:t>
            </a:r>
            <a:r>
              <a:rPr lang="pt-BR" altLang="en-US" b="1"/>
              <a:t>listas </a:t>
            </a:r>
            <a:r>
              <a:rPr lang="pt-BR" altLang="en-US"/>
              <a:t>e </a:t>
            </a:r>
            <a:r>
              <a:rPr lang="pt-BR" altLang="en-US" b="1"/>
              <a:t>muito mais</a:t>
            </a:r>
            <a:r>
              <a:rPr lang="pt-BR" altLang="en-US"/>
              <a:t>. Cada tag possui um </a:t>
            </a:r>
            <a:r>
              <a:rPr lang="pt-BR" altLang="en-US" b="1"/>
              <a:t>nome de abertura </a:t>
            </a:r>
            <a:r>
              <a:rPr lang="pt-BR" altLang="en-US"/>
              <a:t>(&lt;tag&gt;), geralmente fechado por uma </a:t>
            </a:r>
            <a:r>
              <a:rPr lang="pt-BR" altLang="en-US" b="1"/>
              <a:t>tag de fechamento </a:t>
            </a:r>
            <a:r>
              <a:rPr lang="pt-BR" altLang="en-US"/>
              <a:t>(&lt;/tag&gt;), e pode conter atributos que fornecem informações adicionais. </a:t>
            </a:r>
            <a:r>
              <a:rPr lang="pt-BR" altLang="en-US">
                <a:sym typeface="+mn-ea"/>
              </a:rPr>
              <a:t>O uso do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&lt;/ </a:t>
            </a:r>
            <a:r>
              <a:rPr lang="pt-BR" altLang="en-US">
                <a:sym typeface="+mn-ea"/>
              </a:rPr>
              <a:t>para fechamento da tag </a:t>
            </a:r>
            <a:r>
              <a:rPr lang="pt-BR" altLang="en-US" b="1">
                <a:sym typeface="+mn-ea"/>
              </a:rPr>
              <a:t>não é uma regra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não é utilizado em todas as tags</a:t>
            </a:r>
            <a:r>
              <a:rPr lang="pt-BR" altLang="en-US">
                <a:sym typeface="+mn-ea"/>
              </a:rPr>
              <a:t>. </a:t>
            </a:r>
            <a:endParaRPr lang="pt-BR" altLang="en-US"/>
          </a:p>
          <a:p>
            <a:pPr algn="just"/>
            <a:endParaRPr lang="pt-BR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&lt;h1&gt; Olá Mundo! &lt;/h1&gt;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&lt;h1&gt; </a:t>
            </a:r>
            <a:r>
              <a:rPr lang="pt-BR" altLang="en-US">
                <a:sym typeface="+mn-ea"/>
              </a:rPr>
              <a:t>é a </a:t>
            </a:r>
            <a:r>
              <a:rPr lang="pt-BR" altLang="en-US" b="1">
                <a:sym typeface="+mn-ea"/>
              </a:rPr>
              <a:t>abertura</a:t>
            </a:r>
            <a:r>
              <a:rPr lang="pt-BR" altLang="en-US">
                <a:sym typeface="+mn-ea"/>
              </a:rPr>
              <a:t> da tag</a:t>
            </a:r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Olá Mundo!</a:t>
            </a:r>
            <a:r>
              <a:rPr lang="pt-BR" altLang="en-US">
                <a:sym typeface="+mn-ea"/>
              </a:rPr>
              <a:t> é o nosso </a:t>
            </a:r>
            <a:r>
              <a:rPr lang="pt-BR" altLang="en-US" b="1">
                <a:sym typeface="+mn-ea"/>
              </a:rPr>
              <a:t>conteúdo </a:t>
            </a:r>
            <a:r>
              <a:rPr lang="pt-BR" altLang="en-US">
                <a:sym typeface="+mn-ea"/>
              </a:rPr>
              <a:t>que será visualizado na tela</a:t>
            </a:r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&lt;/h1&gt;</a:t>
            </a:r>
            <a:r>
              <a:rPr lang="pt-BR" altLang="en-US">
                <a:sym typeface="+mn-ea"/>
              </a:rPr>
              <a:t> é o </a:t>
            </a:r>
            <a:r>
              <a:rPr lang="pt-BR" altLang="en-US" b="1">
                <a:sym typeface="+mn-ea"/>
              </a:rPr>
              <a:t>fechamento</a:t>
            </a:r>
            <a:r>
              <a:rPr lang="pt-BR" altLang="en-US">
                <a:sym typeface="+mn-ea"/>
              </a:rPr>
              <a:t> da tag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de Título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&lt;h1 a h6&gt;</a:t>
            </a:r>
            <a:r>
              <a:rPr lang="pt-BR" altLang="en-US"/>
              <a:t>: Criam títulos </a:t>
            </a:r>
            <a:r>
              <a:rPr lang="pt-BR" altLang="en-US" b="1"/>
              <a:t>hierárquicos </a:t>
            </a:r>
            <a:r>
              <a:rPr lang="pt-BR" altLang="en-US"/>
              <a:t>(maior para o menor).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&lt;h1&gt;Título Grande&lt;/h1&gt;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&lt;p&gt;</a:t>
            </a:r>
            <a:r>
              <a:rPr lang="pt-BR" altLang="en-US"/>
              <a:t>: Define parágrafos de texto. </a:t>
            </a: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&lt;p&gt;Este é um parágrafo de exemplo.&lt;/p&gt;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Tags para formatar texto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&lt;b&gt;</a:t>
            </a:r>
            <a:r>
              <a:rPr lang="pt-BR" altLang="en-US"/>
              <a:t>: Negrigo o texto.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&lt;b&gt;</a:t>
            </a:r>
            <a:r>
              <a:rPr lang="pt-BR" altLang="en-US" b="1">
                <a:latin typeface="Consolas" panose="020B0609020204030204" charset="0"/>
                <a:cs typeface="Consolas" panose="020B0609020204030204" charset="0"/>
              </a:rPr>
              <a:t>Texto em negrito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&lt;/b&gt;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&lt;i&gt;</a:t>
            </a:r>
            <a:r>
              <a:rPr lang="pt-BR" altLang="en-US"/>
              <a:t>: Deixa o texto em itálico.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&lt;i&gt;</a:t>
            </a:r>
            <a:r>
              <a:rPr lang="pt-BR" altLang="en-US" i="1">
                <a:latin typeface="Consolas" panose="020B0609020204030204" charset="0"/>
                <a:cs typeface="Consolas" panose="020B0609020204030204" charset="0"/>
              </a:rPr>
              <a:t>Texto em itálico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&lt;/i&gt;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&lt;u&gt;</a:t>
            </a:r>
            <a:r>
              <a:rPr lang="pt-BR" altLang="en-US"/>
              <a:t>: Sublinha o texto. </a:t>
            </a: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Ex: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&lt;u&gt;</a:t>
            </a:r>
            <a:r>
              <a:rPr lang="pt-BR" altLang="en-US" u="sng">
                <a:latin typeface="Consolas" panose="020B0609020204030204" charset="0"/>
                <a:cs typeface="Consolas" panose="020B0609020204030204" charset="0"/>
              </a:rPr>
              <a:t>Texto sublinhado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&lt;/u&gt;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5975</Words>
  <Application>WPS Presentation</Application>
  <PresentationFormat>宽屏</PresentationFormat>
  <Paragraphs>176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Jacques Simões</cp:lastModifiedBy>
  <cp:revision>9</cp:revision>
  <dcterms:created xsi:type="dcterms:W3CDTF">2024-04-12T16:20:17Z</dcterms:created>
  <dcterms:modified xsi:type="dcterms:W3CDTF">2024-04-12T21:44:17Z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8C5387F183384ECEB1C15CDC2C7AEA30_11</vt:lpwstr>
  </property>
</Properties>
</file>