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1" r:id="rId12"/>
    <p:sldId id="266" r:id="rId13"/>
    <p:sldId id="267" r:id="rId14"/>
    <p:sldId id="269" r:id="rId15"/>
    <p:sldId id="270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/>
              <a:t>Programação Web I</a:t>
            </a:r>
            <a:endParaRPr lang="pt-BR" alt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/>
              <a:t>Parágrafos, Símbolos, Emojis e Imagens, Copyright e Favicon</a:t>
            </a:r>
            <a:endParaRPr lang="pt-B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Copyright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327785"/>
            <a:ext cx="10515600" cy="4849495"/>
          </a:xfrm>
        </p:spPr>
        <p:txBody>
          <a:bodyPr>
            <a:noAutofit/>
          </a:bodyPr>
          <a:p>
            <a:pPr algn="just"/>
            <a:r>
              <a:rPr lang="pt-BR" altLang="en-US" sz="2600"/>
              <a:t>Copyright é um tema importante na hora de escolher uma imagem para compor o site, imagens possuem direito autoral e deve ser devidamente preservado o direito do fotográfo ou empresa de defender e limitar o seu uso. Para fazer as tarefas de sala, utilize desde já sites que possuem um banco de imagens que não tem direitos autorais para criar o hábito de pesquisar lugares ideais no momento de desenvolver um projeto. Sites que eu recomendo e que não possuem direito autoral (Copyright):</a:t>
            </a:r>
            <a:endParaRPr lang="pt-BR" altLang="en-US" sz="260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sz="2600" i="1"/>
              <a:t>https://www.pexels.com/pt-br/</a:t>
            </a:r>
            <a:endParaRPr lang="pt-BR" altLang="en-US" sz="2600" i="1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 sz="2600" i="1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sz="2600" i="1"/>
              <a:t>https://pixabay.com/pt/</a:t>
            </a:r>
            <a:endParaRPr lang="pt-BR" altLang="en-US" sz="2600" i="1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 sz="2600" i="1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sz="2600" i="1"/>
              <a:t>https://pt.wikipedia.org/ </a:t>
            </a:r>
            <a:r>
              <a:rPr lang="pt-BR" altLang="en-US" sz="2600"/>
              <a:t>(para alguns casos de Creative Commons)</a:t>
            </a:r>
            <a:endParaRPr lang="pt-BR" altLang="en-US"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Favicon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just"/>
            <a:r>
              <a:rPr lang="pt-BR" altLang="en-US"/>
              <a:t>O favicon, também conhecido como ícone de favorito, é um pequeno símbolo que aparece ao lado do título da página nas guias do navegador e na lista de favoritos.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Essa pequena imagem, muitas vezes subestimada, tem um papel fundamental na construção da identidade visual do seu website.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Um favicon é um arquivo de imagem, geralmente no formato </a:t>
            </a:r>
            <a:r>
              <a:rPr lang="pt-BR" altLang="en-US" b="1"/>
              <a:t>.ico</a:t>
            </a:r>
            <a:r>
              <a:rPr lang="pt-BR" altLang="en-US"/>
              <a:t> ou </a:t>
            </a:r>
            <a:r>
              <a:rPr lang="pt-BR" altLang="en-US" b="1"/>
              <a:t>.png</a:t>
            </a:r>
            <a:r>
              <a:rPr lang="pt-BR" altLang="en-US"/>
              <a:t>, com no máximo </a:t>
            </a:r>
            <a:r>
              <a:rPr lang="pt-BR" altLang="en-US" b="1"/>
              <a:t>16x16 pixels</a:t>
            </a:r>
            <a:r>
              <a:rPr lang="pt-BR" altLang="en-US"/>
              <a:t>, que representa o seu website de forma visual. Ele aparece nas </a:t>
            </a:r>
            <a:r>
              <a:rPr lang="pt-BR" altLang="en-US" b="1"/>
              <a:t>guias do navegador</a:t>
            </a:r>
            <a:r>
              <a:rPr lang="pt-BR" altLang="en-US"/>
              <a:t>, na </a:t>
            </a:r>
            <a:r>
              <a:rPr lang="pt-BR" altLang="en-US" b="1"/>
              <a:t>lista de favoritos</a:t>
            </a:r>
            <a:r>
              <a:rPr lang="pt-BR" altLang="en-US"/>
              <a:t>, na </a:t>
            </a:r>
            <a:r>
              <a:rPr lang="pt-BR" altLang="en-US" b="1"/>
              <a:t>barra de endereço </a:t>
            </a:r>
            <a:r>
              <a:rPr lang="pt-BR" altLang="en-US"/>
              <a:t>e até mesmo em </a:t>
            </a:r>
            <a:r>
              <a:rPr lang="pt-BR" altLang="en-US" b="1"/>
              <a:t>alguns aplicativos móveis </a:t>
            </a:r>
            <a:r>
              <a:rPr lang="pt-BR" altLang="en-US"/>
              <a:t>quando o seu site é salvo como favorito.</a:t>
            </a:r>
            <a:endParaRPr lang="pt-BR" altLang="en-US"/>
          </a:p>
          <a:p>
            <a:pPr algn="just"/>
            <a:endParaRPr lang="pt-B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Benefícios de Usar um Favicon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/>
              <a:t>Melhora a Experiência do Usuário</a:t>
            </a:r>
            <a:r>
              <a:rPr lang="pt-BR" altLang="en-US"/>
              <a:t>:Um favicon atrativo torna seu site mais memorável e profissional, facilitando a identificação da sua marca pelos visitantes.</a:t>
            </a:r>
            <a:endParaRPr lang="pt-BR" altLang="en-US"/>
          </a:p>
          <a:p>
            <a:pPr algn="just"/>
            <a:r>
              <a:rPr lang="pt-BR" altLang="en-US" b="1"/>
              <a:t>Aumenta o Engajamento</a:t>
            </a:r>
            <a:r>
              <a:rPr lang="pt-BR" altLang="en-US"/>
              <a:t>: A presença do favicon em diferentes áreas da interface do navegador aumenta a visibilidade da sua marca e pode incentivar o retorno dos usuários.</a:t>
            </a:r>
            <a:endParaRPr lang="pt-BR" altLang="en-US"/>
          </a:p>
          <a:p>
            <a:pPr algn="just"/>
            <a:r>
              <a:rPr lang="pt-BR" altLang="en-US" b="1"/>
              <a:t>Facilita a Navegação</a:t>
            </a:r>
            <a:r>
              <a:rPr lang="pt-BR" altLang="en-US"/>
              <a:t>: O favicon facilita a identificação das guias do seu site no navegador, especialmente quando você tem várias páginas abertas ao mesmo tempo.</a:t>
            </a:r>
            <a:endParaRPr lang="pt-B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Criar um Favicon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374140"/>
            <a:ext cx="10515600" cy="5027930"/>
          </a:xfrm>
        </p:spPr>
        <p:txBody>
          <a:bodyPr/>
          <a:p>
            <a:pPr algn="just"/>
            <a:r>
              <a:rPr lang="pt-BR" altLang="en-US" sz="2400"/>
              <a:t>Use o site: </a:t>
            </a:r>
            <a:r>
              <a:rPr lang="pt-BR" altLang="en-US" sz="2400" i="1"/>
              <a:t>https://favicon.io/</a:t>
            </a:r>
            <a:r>
              <a:rPr lang="pt-BR" altLang="en-US" sz="2400"/>
              <a:t> para criar o icon</a:t>
            </a:r>
            <a:endParaRPr lang="pt-BR" altLang="en-US" sz="2400"/>
          </a:p>
          <a:p>
            <a:pPr algn="just"/>
            <a:r>
              <a:rPr lang="pt-BR" altLang="en-US" sz="2400" b="1"/>
              <a:t>Aplicando o Favicon em HTML</a:t>
            </a:r>
            <a:r>
              <a:rPr lang="pt-BR" altLang="en-US" sz="2400"/>
              <a:t>: Para aplicar o favicon em seu site, você precisa adicionar uma tag </a:t>
            </a:r>
            <a:r>
              <a:rPr lang="pt-BR" altLang="en-US" sz="2400" b="1"/>
              <a:t>&lt;link&gt; </a:t>
            </a:r>
            <a:r>
              <a:rPr lang="pt-BR" altLang="en-US" sz="2400"/>
              <a:t>na seção </a:t>
            </a:r>
            <a:r>
              <a:rPr lang="pt-BR" altLang="en-US" sz="2400" b="1"/>
              <a:t>&lt;head&gt;</a:t>
            </a:r>
            <a:r>
              <a:rPr lang="pt-BR" altLang="en-US" sz="2400"/>
              <a:t> do seu documento HTML. </a:t>
            </a:r>
            <a:endParaRPr lang="pt-BR" altLang="en-US" sz="2400"/>
          </a:p>
          <a:p>
            <a:pPr algn="just"/>
            <a:endParaRPr lang="pt-BR" altLang="en-US" sz="2400"/>
          </a:p>
          <a:p>
            <a:pPr algn="just"/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pt-BR" altLang="en-US" sz="2400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link </a:t>
            </a:r>
            <a:r>
              <a:rPr lang="pt-BR" altLang="en-US" sz="2400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rel</a:t>
            </a: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pt-BR" altLang="en-US" sz="240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"icon"</a:t>
            </a: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pt-BR" altLang="en-US" sz="2400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href</a:t>
            </a: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pt-BR" altLang="en-US" sz="240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"caminho_do_favicon.ico"</a:t>
            </a: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pt-BR" altLang="en-US" sz="2400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pt-BR" altLang="en-US" sz="2400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"image/x-icon"</a:t>
            </a: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 sz="2400">
              <a:latin typeface="Consolas" panose="020B0609020204030204" charset="0"/>
              <a:cs typeface="Consolas" panose="020B0609020204030204" charset="0"/>
            </a:endParaRPr>
          </a:p>
          <a:p>
            <a:pPr algn="just"/>
            <a:endParaRPr lang="pt-BR" altLang="en-US" sz="2400">
              <a:latin typeface="Consolas" panose="020B0609020204030204" charset="0"/>
              <a:cs typeface="Consolas" panose="020B0609020204030204" charset="0"/>
            </a:endParaRPr>
          </a:p>
          <a:p>
            <a:pPr algn="just"/>
            <a:r>
              <a:rPr lang="pt-BR" altLang="en-US" sz="2400" b="1">
                <a:latin typeface="+mj-lt"/>
                <a:cs typeface="+mj-lt"/>
              </a:rPr>
              <a:t>rel="icon"</a:t>
            </a:r>
            <a:r>
              <a:rPr lang="pt-BR" altLang="en-US" sz="2400">
                <a:latin typeface="+mj-lt"/>
                <a:cs typeface="+mj-lt"/>
              </a:rPr>
              <a:t>: Define o tipo de relacionamento entre o favicon e a página.</a:t>
            </a:r>
            <a:endParaRPr lang="pt-BR" altLang="en-US" sz="2400">
              <a:latin typeface="+mj-lt"/>
              <a:cs typeface="+mj-lt"/>
            </a:endParaRPr>
          </a:p>
          <a:p>
            <a:pPr algn="just"/>
            <a:r>
              <a:rPr lang="pt-BR" altLang="en-US" sz="2400" b="1">
                <a:latin typeface="+mj-lt"/>
                <a:cs typeface="+mj-lt"/>
              </a:rPr>
              <a:t>href="caminho_do_favicon.ico"</a:t>
            </a:r>
            <a:r>
              <a:rPr lang="pt-BR" altLang="en-US" sz="2400">
                <a:latin typeface="+mj-lt"/>
                <a:cs typeface="+mj-lt"/>
              </a:rPr>
              <a:t>: Especifica o caminho do arquivo </a:t>
            </a:r>
            <a:r>
              <a:rPr lang="pt-BR" altLang="en-US" sz="2400" b="1">
                <a:latin typeface="+mj-lt"/>
                <a:cs typeface="+mj-lt"/>
              </a:rPr>
              <a:t>.ico</a:t>
            </a:r>
            <a:r>
              <a:rPr lang="pt-BR" altLang="en-US" sz="2400">
                <a:latin typeface="+mj-lt"/>
                <a:cs typeface="+mj-lt"/>
              </a:rPr>
              <a:t> do favicon.</a:t>
            </a:r>
            <a:endParaRPr lang="pt-BR" altLang="en-US" sz="2400">
              <a:latin typeface="+mj-lt"/>
              <a:cs typeface="+mj-lt"/>
            </a:endParaRPr>
          </a:p>
          <a:p>
            <a:pPr algn="just"/>
            <a:r>
              <a:rPr lang="pt-BR" altLang="en-US" sz="2400" b="1">
                <a:latin typeface="+mj-lt"/>
                <a:cs typeface="+mj-lt"/>
              </a:rPr>
              <a:t>type="image/x-icon"</a:t>
            </a:r>
            <a:r>
              <a:rPr lang="pt-BR" altLang="en-US" sz="2400">
                <a:latin typeface="+mj-lt"/>
                <a:cs typeface="+mj-lt"/>
              </a:rPr>
              <a:t>: Indica o tipo de conteúdo do arquivo.</a:t>
            </a:r>
            <a:endParaRPr lang="pt-BR" altLang="en-US" sz="24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Atenção ao Aplicar o Favicon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Nomeie o Favicon Corretamente</a:t>
            </a:r>
            <a:r>
              <a:rPr lang="pt-BR" altLang="en-US"/>
              <a:t>: Utilize o nome "</a:t>
            </a:r>
            <a:r>
              <a:rPr lang="pt-BR" altLang="en-US" b="1"/>
              <a:t>favicon.ico</a:t>
            </a:r>
            <a:r>
              <a:rPr lang="pt-BR" altLang="en-US"/>
              <a:t>" para garantir que o navegador o encontre automaticamente.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 b="1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Posicione a Tag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&lt;link&gt;</a:t>
            </a:r>
            <a:r>
              <a:rPr lang="pt-BR" altLang="en-US"/>
              <a:t>:Certifique-se de que a tag </a:t>
            </a:r>
            <a:r>
              <a:rPr lang="pt-BR" altLang="en-US" b="1"/>
              <a:t>&lt;link&gt;</a:t>
            </a:r>
            <a:r>
              <a:rPr lang="pt-BR" altLang="en-US"/>
              <a:t> esteja dentro da seção </a:t>
            </a:r>
            <a:r>
              <a:rPr lang="pt-BR" altLang="en-US" b="1"/>
              <a:t>&lt;head&gt; </a:t>
            </a:r>
            <a:r>
              <a:rPr lang="pt-BR" altLang="en-US"/>
              <a:t>do seu documento HTML.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 b="1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Teste em Diferentes Navegadores</a:t>
            </a:r>
            <a:r>
              <a:rPr lang="pt-BR" altLang="en-US"/>
              <a:t>: Verifique se o favicon está sendo exibido corretamente em diferentes navegadores e dispositivos.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Recapitulando Parágrafos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algn="just"/>
            <a:r>
              <a:rPr lang="pt-BR" altLang="en-US"/>
              <a:t>Na aula anterior aprendemos que o parágrafos é realizado pela tag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&lt;p&gt; 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algn="just"/>
            <a:r>
              <a:rPr lang="pt-BR" altLang="en-US"/>
              <a:t>Porém, se escrevermos um texto da seguinte forma: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&lt;p&gt;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Lorem ipsum 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algn="just"/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dolor sit amet, consectetur adipiscing 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algn="just"/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elit, sed do eiusmod tempor 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algn="just"/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incididunt ut labore et dolore magna aliqua.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&lt;/p&gt;</a:t>
            </a:r>
            <a:endParaRPr lang="pt-BR" altLang="en-US">
              <a:solidFill>
                <a:srgbClr val="C00000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algn="just"/>
            <a:endParaRPr lang="pt-BR" altLang="en-US">
              <a:solidFill>
                <a:srgbClr val="C00000"/>
              </a:solidFill>
            </a:endParaRPr>
          </a:p>
          <a:p>
            <a:pPr algn="just"/>
            <a:r>
              <a:rPr lang="pt-BR" altLang="en-US">
                <a:solidFill>
                  <a:schemeClr val="tx1"/>
                </a:solidFill>
              </a:rPr>
              <a:t>Como ele irá mostrar na página HTML?</a:t>
            </a:r>
            <a:endParaRPr lang="pt-BR" altLang="en-US">
              <a:solidFill>
                <a:schemeClr val="tx1"/>
              </a:solidFill>
            </a:endParaRPr>
          </a:p>
          <a:p>
            <a:pPr algn="just"/>
            <a:r>
              <a:rPr lang="pt-BR" altLang="en-US">
                <a:sym typeface="+mn-ea"/>
              </a:rPr>
              <a:t>Para pular linha no HTML utilizamos a tag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  <a:sym typeface="+mn-ea"/>
              </a:rPr>
              <a:t>&lt;br&gt; </a:t>
            </a:r>
            <a:r>
              <a:rPr lang="pt-BR" altLang="en-US">
                <a:sym typeface="+mn-ea"/>
              </a:rPr>
              <a:t>para pular uma linha, no caso de pular diversas linhas utilizamos o CSS.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Simbolos </a:t>
            </a:r>
            <a:endParaRPr lang="pt-BR" altLang="en-US"/>
          </a:p>
        </p:txBody>
      </p:sp>
      <p:sp>
        <p:nvSpPr>
          <p:cNvPr id="5" name="Espaço Reservado para Conteúdo 4"/>
          <p:cNvSpPr/>
          <p:nvPr>
            <p:ph idx="1"/>
          </p:nvPr>
        </p:nvSpPr>
        <p:spPr>
          <a:xfrm>
            <a:off x="647700" y="1205865"/>
            <a:ext cx="10515600" cy="5253990"/>
          </a:xfrm>
        </p:spPr>
        <p:txBody>
          <a:bodyPr>
            <a:noAutofit/>
          </a:bodyPr>
          <a:p>
            <a:pPr algn="just"/>
            <a:r>
              <a:rPr lang="pt-BR" altLang="en-US"/>
              <a:t>Em HTML quando precisamos utilizar símbolos para exibir na página web temos que seguir uma entidade (</a:t>
            </a:r>
            <a:r>
              <a:rPr lang="pt-BR" altLang="en-US" i="1"/>
              <a:t>Entity</a:t>
            </a:r>
            <a:r>
              <a:rPr lang="pt-BR" altLang="en-US"/>
              <a:t>). Uma entidade HTML é um trecho de texto usado para exibir caracteres especiais em um documento HTML. </a:t>
            </a:r>
            <a:endParaRPr lang="pt-BR" altLang="en-US"/>
          </a:p>
          <a:p>
            <a:pPr algn="just"/>
            <a:endParaRPr lang="pt-BR" alt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b="1"/>
              <a:t>Reservados</a:t>
            </a:r>
            <a:r>
              <a:rPr lang="pt-BR" altLang="en-US"/>
              <a:t>: Símbolos que possuem significado especial dentro da linguagem HTML, como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pt-BR" altLang="en-US"/>
              <a:t> (menor que) e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 </a:t>
            </a:r>
            <a:r>
              <a:rPr lang="pt-BR" altLang="en-US"/>
              <a:t>(maior que). Se você tentar usar esses caracteres diretamente no seu código, o navegador pode interpretá-los como parte da tag HTML. Nesse caso usamos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&amp;lt;</a:t>
            </a:r>
            <a:r>
              <a:rPr lang="pt-BR" altLang="en-US"/>
              <a:t> e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&amp;gt;</a:t>
            </a:r>
            <a:r>
              <a:rPr lang="pt-BR" altLang="en-US"/>
              <a:t> (</a:t>
            </a:r>
            <a:r>
              <a:rPr lang="pt-BR" altLang="en-US" i="1"/>
              <a:t>less than </a:t>
            </a:r>
            <a:r>
              <a:rPr lang="pt-BR" altLang="en-US"/>
              <a:t>e </a:t>
            </a:r>
            <a:r>
              <a:rPr lang="pt-BR" altLang="en-US" i="1"/>
              <a:t>greater than </a:t>
            </a:r>
            <a:r>
              <a:rPr lang="pt-BR" altLang="en-US"/>
              <a:t>respectivamente).</a:t>
            </a:r>
            <a:endParaRPr lang="pt-BR" altLang="en-US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Símbolos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800" b="1">
                <a:sym typeface="+mn-ea"/>
              </a:rPr>
              <a:t>Ausentes do teclado</a:t>
            </a:r>
            <a:r>
              <a:rPr lang="pt-BR" altLang="en-US" sz="2800">
                <a:sym typeface="+mn-ea"/>
              </a:rPr>
              <a:t>: Caracteres que não estão disponíveis em um teclado padrão, como acentos (á, é, í, etc.) ou símbolos matemáticos (@, ©, ™).</a:t>
            </a:r>
            <a:endParaRPr lang="pt-BR" altLang="en-US" sz="280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altLang="en-US" sz="2800">
                <a:sym typeface="+mn-ea"/>
              </a:rPr>
              <a:t>As entidades HTML são escritas com o formato </a:t>
            </a:r>
            <a:r>
              <a:rPr lang="pt-BR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&amp;</a:t>
            </a:r>
            <a:r>
              <a:rPr lang="pt-BR" altLang="en-US" sz="2800">
                <a:sym typeface="+mn-ea"/>
              </a:rPr>
              <a:t> (ampersand), seguido do nome do caractere ou um código numérico específico, finalizando com </a:t>
            </a:r>
            <a:r>
              <a:rPr lang="pt-BR" altLang="en-US" sz="2800">
                <a:latin typeface="Consolas" panose="020B0609020204030204" charset="0"/>
                <a:cs typeface="Consolas" panose="020B0609020204030204" charset="0"/>
                <a:sym typeface="+mn-ea"/>
              </a:rPr>
              <a:t>;</a:t>
            </a:r>
            <a:r>
              <a:rPr lang="pt-BR" altLang="en-US" sz="2800">
                <a:sym typeface="+mn-ea"/>
              </a:rPr>
              <a:t> (ponto e vírgula). Para mostrar um espaço que não quebra a linha, independente do layout da página, poderia usar &amp;nbsp;</a:t>
            </a:r>
            <a:endParaRPr lang="pt-BR" altLang="en-US" sz="2800"/>
          </a:p>
          <a:p>
            <a:pPr algn="just"/>
            <a:endParaRPr lang="pt-BR" alt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altLang="en-US" sz="2800">
                <a:sym typeface="+mn-ea"/>
              </a:rPr>
              <a:t>No Site da w3schools temos toda a lista de símbolos que podem ser utilizados no HTML:</a:t>
            </a:r>
            <a:endParaRPr lang="pt-BR" altLang="en-US" sz="2800">
              <a:sym typeface="+mn-ea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altLang="en-US" sz="2400" i="1">
                <a:sym typeface="+mn-ea"/>
              </a:rPr>
              <a:t>https://www.w3schools.com/charsets/ref_html_symbols.asp</a:t>
            </a:r>
            <a:endParaRPr lang="pt-BR" altLang="en-US" sz="2400" i="1"/>
          </a:p>
          <a:p>
            <a:pPr algn="just"/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Emoji 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Segue o mesmo princípio, mas utilizamos &amp;#x e depois um sequencial que podemos pesquisar no site: </a:t>
            </a:r>
            <a:endParaRPr lang="pt-BR" altLang="en-US"/>
          </a:p>
          <a:p>
            <a:endParaRPr lang="pt-BR" altLang="en-US" i="1"/>
          </a:p>
          <a:p>
            <a:r>
              <a:rPr lang="pt-BR" altLang="en-US" i="1"/>
              <a:t>https://emojipedia.org/</a:t>
            </a:r>
            <a:endParaRPr lang="pt-BR" altLang="en-US" i="1"/>
          </a:p>
          <a:p>
            <a:endParaRPr lang="pt-BR" altLang="en-US" i="1"/>
          </a:p>
          <a:p>
            <a:r>
              <a:rPr lang="pt-BR" altLang="en-US"/>
              <a:t>Façam um teste no código de vocês! </a:t>
            </a:r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Imagens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363980"/>
            <a:ext cx="10515600" cy="5012055"/>
          </a:xfrm>
        </p:spPr>
        <p:txBody>
          <a:bodyPr>
            <a:noAutofit/>
          </a:bodyPr>
          <a:p>
            <a:pPr algn="just"/>
            <a:r>
              <a:rPr lang="pt-BR" altLang="en-US" sz="2400"/>
              <a:t>As imagens são elementos para tornar o website mais atraente, informativo e engajador. É um complemento ao texto, transmitem ideias com rapidez e captam a atenção dos visitantes.</a:t>
            </a:r>
            <a:endParaRPr lang="pt-BR" altLang="en-US" sz="2400"/>
          </a:p>
          <a:p>
            <a:pPr algn="just"/>
            <a:endParaRPr lang="pt-BR" alt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400" b="1"/>
              <a:t>JPEG (.jpg, .jpeg)</a:t>
            </a:r>
            <a:r>
              <a:rPr lang="pt-BR" altLang="en-US" sz="2400"/>
              <a:t>: Ideal para fotos realistas com cores vibrantes, com boa compressão para reduzir o tamanho do arquivo.</a:t>
            </a:r>
            <a:endParaRPr lang="pt-BR" alt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400" b="1"/>
              <a:t>PNG (.png)</a:t>
            </a:r>
            <a:r>
              <a:rPr lang="pt-BR" altLang="en-US" sz="2400"/>
              <a:t>: Suporta alta qualidade de imagem e transparência, sendo ótimo para logotipos, ícones e imagens com detalhes nítidos.</a:t>
            </a:r>
            <a:endParaRPr lang="pt-BR" alt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400" b="1"/>
              <a:t>GIF (.gif)</a:t>
            </a:r>
            <a:r>
              <a:rPr lang="pt-BR" altLang="en-US" sz="2400"/>
              <a:t>: Permite animações simples e curtas, perfeito para banners e elementos interativos.</a:t>
            </a:r>
            <a:endParaRPr lang="pt-BR" alt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400" b="1"/>
              <a:t>SVG (.svg)</a:t>
            </a:r>
            <a:r>
              <a:rPr lang="pt-BR" altLang="en-US" sz="2400"/>
              <a:t>: Imagens vetoriais escaláveis sem perda de qualidade, ideais para logotipos, ícones e ilustrações que precisam se adaptar a diferentes tamanhos de tela.</a:t>
            </a:r>
            <a:endParaRPr lang="pt-BR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Inserir imagem em HTML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algn="just"/>
            <a:r>
              <a:rPr lang="pt-BR" altLang="en-US"/>
              <a:t>A tag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&lt;img&gt;</a:t>
            </a:r>
            <a:r>
              <a:rPr lang="pt-BR" altLang="en-US"/>
              <a:t> é usada para inserir imagens em suas páginas HTML. Sua sintaxe básica é: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pt-BR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img 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src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"caminho da imagem no seu PC"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alt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"texto sobre a imagem"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algn="just"/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src</a:t>
            </a:r>
            <a:r>
              <a:rPr lang="pt-BR" altLang="en-US"/>
              <a:t>: Define o caminho do arquivo de imagem no seu servidor.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alt</a:t>
            </a:r>
            <a:r>
              <a:rPr lang="pt-BR" altLang="en-US"/>
              <a:t>: </a:t>
            </a:r>
            <a:r>
              <a:rPr lang="pt-BR" altLang="en-US">
                <a:sym typeface="+mn-ea"/>
              </a:rPr>
              <a:t>informa o conteúdo da imagem para usuários que não podem vê-la</a:t>
            </a:r>
            <a:r>
              <a:rPr lang="pt-BR" altLang="en-US"/>
              <a:t>, crucial para acessibilidade.</a:t>
            </a:r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4000">
                <a:cs typeface="Calibri Light" panose="020F0302020204030204" pitchFamily="34" charset="0"/>
                <a:sym typeface="+mn-ea"/>
              </a:rPr>
              <a:t>Controle de Tamanho</a:t>
            </a:r>
            <a:endParaRPr lang="pt-BR" altLang="en-US" sz="4000">
              <a:cs typeface="Calibri Light" panose="020F0302020204030204" pitchFamily="34" charset="0"/>
              <a:sym typeface="+mn-ea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Para controlar o tamanho das imagens em HTML, podemos utilizar os atributos </a:t>
            </a:r>
            <a:r>
              <a:rPr lang="pt-BR" altLang="en-US" b="1"/>
              <a:t>width </a:t>
            </a:r>
            <a:r>
              <a:rPr lang="pt-BR" altLang="en-US"/>
              <a:t>e </a:t>
            </a:r>
            <a:r>
              <a:rPr lang="pt-BR" altLang="en-US" b="1"/>
              <a:t>height</a:t>
            </a:r>
            <a:r>
              <a:rPr lang="pt-BR" altLang="en-US"/>
              <a:t>:</a:t>
            </a:r>
            <a:endParaRPr lang="pt-BR" altLang="en-US"/>
          </a:p>
          <a:p>
            <a:endParaRPr lang="pt-BR" altLang="en-US"/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img 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src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"imagem.jpg"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alt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"Descrição da imagem"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width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"200"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height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"150"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/>
          </a:p>
          <a:p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 b="1"/>
              <a:t>width</a:t>
            </a:r>
            <a:r>
              <a:rPr lang="pt-BR" altLang="en-US"/>
              <a:t>: Define a largura da imagem em pixels.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 b="1"/>
              <a:t>height</a:t>
            </a:r>
            <a:r>
              <a:rPr lang="pt-BR" altLang="en-US"/>
              <a:t>: Define a altura da imagem em pixels.</a:t>
            </a:r>
            <a:endParaRPr lang="pt-BR" altLang="en-US"/>
          </a:p>
          <a:p>
            <a:r>
              <a:rPr lang="pt-BR" altLang="en-US"/>
              <a:t>Ambos são definidos em </a:t>
            </a:r>
            <a:r>
              <a:rPr lang="pt-BR" altLang="en-US" b="1"/>
              <a:t>pixels.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Ajustando o Tamanho Proporcionalmente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algn="just"/>
            <a:r>
              <a:rPr lang="pt-BR" altLang="en-US"/>
              <a:t>Para manter as </a:t>
            </a:r>
            <a:r>
              <a:rPr lang="pt-BR" altLang="en-US" b="1"/>
              <a:t>proporções originais da imagem </a:t>
            </a:r>
            <a:r>
              <a:rPr lang="pt-BR" altLang="en-US"/>
              <a:t>e evitar distorções, utilizamos um dos seguintes métodos: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pt-BR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img 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src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"imagem.jpg"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alt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"Descrição imagem" </a:t>
            </a:r>
            <a:r>
              <a:rPr lang="pt-BR" altLang="en-US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width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"50%"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&gt;</a:t>
            </a:r>
            <a:endParaRPr lang="pt-BR" altLang="en-US"/>
          </a:p>
          <a:p>
            <a:pPr algn="just"/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Atributo </a:t>
            </a:r>
            <a:r>
              <a:rPr lang="pt-BR" altLang="en-US" b="1" i="1"/>
              <a:t>height </a:t>
            </a:r>
            <a:r>
              <a:rPr lang="pt-BR" altLang="en-US" b="1"/>
              <a:t>com auto</a:t>
            </a:r>
            <a:r>
              <a:rPr lang="pt-BR" altLang="en-US"/>
              <a:t>: Ajuste a altura automaticamente com base na largura especificada.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Atributo </a:t>
            </a:r>
            <a:r>
              <a:rPr lang="pt-BR" altLang="en-US" b="1" i="1"/>
              <a:t>width </a:t>
            </a:r>
            <a:r>
              <a:rPr lang="pt-BR" altLang="en-US" b="1"/>
              <a:t>com auto</a:t>
            </a:r>
            <a:r>
              <a:rPr lang="pt-BR" altLang="en-US"/>
              <a:t>: Ajuste a largura automaticamente com base na altura especificada.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Porcentagem</a:t>
            </a:r>
            <a:r>
              <a:rPr lang="pt-BR" altLang="en-US"/>
              <a:t>: Defina a largura e a altura como porcentagens em relação ao tamanho da tela ou do contêiner que contém a imagem.</a:t>
            </a:r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6156</Words>
  <Application>WPS Presentation</Application>
  <PresentationFormat>宽屏</PresentationFormat>
  <Paragraphs>124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Consolas</vt:lpstr>
      <vt:lpstr>Microsoft YaHei</vt:lpstr>
      <vt:lpstr>Arial Unicode MS</vt:lpstr>
      <vt:lpstr>Calibri</vt:lpstr>
      <vt:lpstr>Microsoft JhengHei Light</vt:lpstr>
      <vt:lpstr>Office Theme</vt:lpstr>
      <vt:lpstr>Programação Web I</vt:lpstr>
      <vt:lpstr>Recapitulando Parágrafos</vt:lpstr>
      <vt:lpstr>Simbolos </vt:lpstr>
      <vt:lpstr>Símbolos</vt:lpstr>
      <vt:lpstr>Emoji </vt:lpstr>
      <vt:lpstr>Imagens</vt:lpstr>
      <vt:lpstr>Inserir imagem em HTML</vt:lpstr>
      <vt:lpstr>Controle de Tamanho</vt:lpstr>
      <vt:lpstr>Ajustando o Tamanho Proporcionalmente</vt:lpstr>
      <vt:lpstr>Copyright</vt:lpstr>
      <vt:lpstr>Favicon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Jacques</dc:creator>
  <cp:lastModifiedBy>Prof. Jacques</cp:lastModifiedBy>
  <cp:revision>6</cp:revision>
  <dcterms:created xsi:type="dcterms:W3CDTF">2024-04-19T19:05:00Z</dcterms:created>
  <dcterms:modified xsi:type="dcterms:W3CDTF">2024-04-20T00:11:52Z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1046-12.2.0.16731</vt:lpwstr>
  </property>
  <property fmtid="{D5CDD505-2E9C-101B-9397-08002B2CF9AE}" pid="3" name="ICV">
    <vt:lpwstr>ABD82DDD1322403D8145DB3B1613A7C1_11</vt:lpwstr>
  </property>
</Properties>
</file>