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en-US"/>
              <a:t>Programação Web I</a:t>
            </a:r>
            <a:endParaRPr lang="pt-BR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en-US"/>
              <a:t>Semântica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Retomando alguns termos 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Inicialmente apredendemos algumas tags importante para formatação de texto, dentre eles o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&lt;b&gt;</a:t>
            </a:r>
            <a:r>
              <a:rPr lang="pt-BR" altLang="en-US"/>
              <a:t> e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&lt;i&gt;</a:t>
            </a:r>
            <a:r>
              <a:rPr lang="pt-BR" altLang="en-US"/>
              <a:t>, sendo o primeiro para deixar o texto em negrito e o outro em itálico. Essas tags eram o padrão existente durante o uso do HTML4, no HTML5 a semântica dos elementos se tornou um ponto importante para o desenvolvimento web.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Essa mudança teve como objetivo tornar a marcação mais </a:t>
            </a:r>
            <a:r>
              <a:rPr lang="pt-BR" altLang="en-US" b="1"/>
              <a:t>descritiva </a:t>
            </a:r>
            <a:r>
              <a:rPr lang="pt-BR" altLang="en-US"/>
              <a:t>e </a:t>
            </a:r>
            <a:r>
              <a:rPr lang="pt-BR" altLang="en-US" b="1"/>
              <a:t>significativa</a:t>
            </a:r>
            <a:r>
              <a:rPr lang="pt-BR" altLang="en-US"/>
              <a:t>, facilitando a compreensão do conteúdo da página para </a:t>
            </a:r>
            <a:r>
              <a:rPr lang="pt-BR" altLang="en-US" b="1"/>
              <a:t>navegadores</a:t>
            </a:r>
            <a:r>
              <a:rPr lang="pt-BR" altLang="en-US"/>
              <a:t>, </a:t>
            </a:r>
            <a:r>
              <a:rPr lang="pt-BR" altLang="en-US" b="1"/>
              <a:t>mecanismos de busca </a:t>
            </a:r>
            <a:r>
              <a:rPr lang="pt-BR" altLang="en-US"/>
              <a:t>e </a:t>
            </a:r>
            <a:r>
              <a:rPr lang="pt-BR" altLang="en-US" b="1"/>
              <a:t>ferramentas de acessibilidade</a:t>
            </a:r>
            <a:r>
              <a:rPr lang="pt-BR" altLang="en-US"/>
              <a:t>.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Vantagens de uma semântica moderna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just"/>
            <a:r>
              <a:rPr lang="pt-BR" altLang="en-US" b="1"/>
              <a:t>Melhor acessibilidade</a:t>
            </a:r>
            <a:r>
              <a:rPr lang="pt-BR" altLang="en-US"/>
              <a:t>: A semântica aprimorada facilita a compreensão do conteúdo da página para leitores de tela e outros dispositivos de acessibilidade, tornando a web mais acessível para pessoas com deficiência.</a:t>
            </a:r>
            <a:endParaRPr lang="pt-BR" altLang="en-US"/>
          </a:p>
          <a:p>
            <a:pPr algn="just"/>
            <a:endParaRPr lang="pt-BR" altLang="en-US" b="1"/>
          </a:p>
          <a:p>
            <a:pPr algn="just"/>
            <a:r>
              <a:rPr lang="pt-BR" altLang="en-US" b="1"/>
              <a:t>Melhor SEO</a:t>
            </a:r>
            <a:r>
              <a:rPr lang="pt-BR" altLang="en-US"/>
              <a:t>: Mecanismos de busca como o Google podem entender melhor o conteúdo da página com base na marcação semântica, o que pode levar a um melhor posicionamento nos resultados de pesquisa.</a:t>
            </a:r>
            <a:endParaRPr lang="pt-BR" altLang="en-US"/>
          </a:p>
          <a:p>
            <a:pPr algn="just"/>
            <a:endParaRPr lang="pt-BR" altLang="en-US" b="1"/>
          </a:p>
          <a:p>
            <a:pPr algn="just"/>
            <a:r>
              <a:rPr lang="pt-BR" altLang="en-US" b="1"/>
              <a:t>Código mais limpo e organizado</a:t>
            </a:r>
            <a:r>
              <a:rPr lang="pt-BR" altLang="en-US"/>
              <a:t>: A utilização de elementos e atributos semânticos torna o código HTML mais legível, compreensível e fácil de manter.</a:t>
            </a:r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Alguns Exemplos</a:t>
            </a:r>
            <a:endParaRPr lang="pt-BR" altLang="en-US"/>
          </a:p>
        </p:txBody>
      </p:sp>
      <p:graphicFrame>
        <p:nvGraphicFramePr>
          <p:cNvPr id="4" name="Espaço Reservado para Conteúdo 3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Tag HTML4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Tag HTML5 equivalente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Semântica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&lt;div&gt;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&lt;header&gt;, &lt;nav&gt;, &lt;article&gt;, &lt;aside&gt;, &lt;footer&gt;, &lt;section&gt;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Conteúdo genérico, cabeçalho, navegação, artigo, conteúdo lateral, rodapé, seção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&lt;font&gt;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Estilos CSS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Formatação de texto (use CSS para estilizar)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&lt;center&gt;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Estilos CSS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Alinhamento central (use CSS para centralizar)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&lt;applet&gt;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Tecnologias Web modernas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Aplicativo Java (substituído por tecnologias como JavaScript e WebAssembly)</a:t>
                      </a:r>
                      <a:endParaRPr lang="pt-BR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&lt;acronym&gt;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&lt;abbr&gt;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/>
                        <a:t>Abreviação com título completo (use &lt;abbr&gt; para definir a abreviação e o título)</a:t>
                      </a: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Substituição do div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584960"/>
            <a:ext cx="10515600" cy="4903470"/>
          </a:xfrm>
        </p:spPr>
        <p:txBody>
          <a:bodyPr>
            <a:normAutofit fontScale="80000"/>
          </a:bodyPr>
          <a:p>
            <a:pPr algn="just"/>
            <a:r>
              <a:rPr lang="pt-BR" altLang="en-US" b="1"/>
              <a:t>&lt;header&gt;</a:t>
            </a:r>
            <a:r>
              <a:rPr lang="pt-BR" altLang="en-US"/>
              <a:t>: Representa o cabeçalho da página, geralmente contendo o logotipo, título e menu de navegação.</a:t>
            </a:r>
            <a:endParaRPr lang="pt-BR" altLang="en-US"/>
          </a:p>
          <a:p>
            <a:pPr algn="just"/>
            <a:r>
              <a:rPr lang="pt-BR" altLang="en-US" b="1"/>
              <a:t>&lt;main&gt;</a:t>
            </a:r>
            <a:r>
              <a:rPr lang="pt-BR" altLang="en-US"/>
              <a:t>: Contém o conteúdo principal da página, como o corpo do texto, imagens e vídeos.</a:t>
            </a:r>
            <a:endParaRPr lang="pt-BR" altLang="en-US"/>
          </a:p>
          <a:p>
            <a:pPr algn="just"/>
            <a:r>
              <a:rPr lang="pt-BR" altLang="en-US" b="1"/>
              <a:t>&lt;nav&gt;</a:t>
            </a:r>
            <a:r>
              <a:rPr lang="pt-BR" altLang="en-US"/>
              <a:t>: Representa um menu de navegação, permitindo que os usuários explorem o site com facilidade.</a:t>
            </a:r>
            <a:endParaRPr lang="pt-BR" altLang="en-US"/>
          </a:p>
          <a:p>
            <a:pPr algn="just"/>
            <a:r>
              <a:rPr lang="pt-BR" altLang="en-US" b="1"/>
              <a:t>&lt;article&gt;</a:t>
            </a:r>
            <a:r>
              <a:rPr lang="pt-BR" altLang="en-US"/>
              <a:t>: Define um artigo independente, como um post de blog ou notícia.</a:t>
            </a:r>
            <a:endParaRPr lang="pt-BR" altLang="en-US"/>
          </a:p>
          <a:p>
            <a:pPr algn="just"/>
            <a:r>
              <a:rPr lang="pt-BR" altLang="en-US" b="1"/>
              <a:t>&lt;aside&gt;</a:t>
            </a:r>
            <a:r>
              <a:rPr lang="pt-BR" altLang="en-US"/>
              <a:t>: Contém conteúdo complementar ao conteúdo principal, como barras laterais ou informações adicionais.</a:t>
            </a:r>
            <a:endParaRPr lang="pt-BR" altLang="en-US"/>
          </a:p>
          <a:p>
            <a:pPr algn="just"/>
            <a:r>
              <a:rPr lang="pt-BR" altLang="en-US" b="1"/>
              <a:t>&lt;section&gt;</a:t>
            </a:r>
            <a:r>
              <a:rPr lang="pt-BR" altLang="en-US"/>
              <a:t>: Divide o conteúdo da página em seções temáticas, facilitando a organização e o entendimento.</a:t>
            </a:r>
            <a:endParaRPr lang="pt-BR" altLang="en-US"/>
          </a:p>
          <a:p>
            <a:pPr algn="just"/>
            <a:r>
              <a:rPr lang="pt-BR" altLang="en-US" b="1"/>
              <a:t>&lt;footer&gt;</a:t>
            </a:r>
            <a:r>
              <a:rPr lang="pt-BR" altLang="en-US"/>
              <a:t>: Contém informações de contato, copyright e outros dados relevantes no final da página.</a:t>
            </a:r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Textos sobrescrito e subscrito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 b="1"/>
              <a:t>Sobrescrito</a:t>
            </a:r>
            <a:r>
              <a:rPr lang="pt-BR" altLang="en-US"/>
              <a:t>: Para formatar texto sobrescrito (também conhecido como índice superior ou superíndice), utilize a tag </a:t>
            </a:r>
            <a:r>
              <a:rPr lang="pt-BR" altLang="en-US" b="1"/>
              <a:t>&lt;sup&gt;</a:t>
            </a:r>
            <a:r>
              <a:rPr lang="pt-BR" altLang="en-US"/>
              <a:t>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Este é um exemplo de texto sobrescrito: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X&lt;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sup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&gt;2&lt;/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sup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r>
              <a:rPr lang="pt-BR" altLang="en-US"/>
              <a:t>.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Subscrito</a:t>
            </a:r>
            <a:r>
              <a:rPr lang="pt-BR" altLang="en-US"/>
              <a:t>: Para formatar texto subscrito (também conhecido como índice inferior), utilize a tag </a:t>
            </a:r>
            <a:r>
              <a:rPr lang="pt-BR" altLang="en-US" b="1"/>
              <a:t>&lt;sub&gt;</a:t>
            </a:r>
            <a:r>
              <a:rPr lang="pt-BR" altLang="en-US"/>
              <a:t>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Este é um exemplo de texto subscrito: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H&lt;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sub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&gt;2&lt;/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sub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&gt;O</a:t>
            </a:r>
            <a:r>
              <a:rPr lang="pt-BR" altLang="en-US"/>
              <a:t>.</a:t>
            </a:r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Código de Programação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algn="just"/>
            <a:r>
              <a:rPr lang="pt-BR" altLang="en-US"/>
              <a:t>Para formatar código em HTML5, utilize a tag </a:t>
            </a:r>
            <a:r>
              <a:rPr lang="pt-BR" altLang="en-US" b="1"/>
              <a:t>&lt;pre&gt;</a:t>
            </a:r>
            <a:r>
              <a:rPr lang="pt-BR" altLang="en-US"/>
              <a:t>. Essa tag preserva a formatação original do código, incluindo espaços em branco e quebras de linha. </a:t>
            </a:r>
            <a:endParaRPr lang="pt-BR" altLang="en-US"/>
          </a:p>
          <a:p>
            <a:pPr algn="just"/>
            <a:r>
              <a:rPr lang="pt-BR" altLang="en-US"/>
              <a:t>Tag </a:t>
            </a:r>
            <a:r>
              <a:rPr lang="pt-BR" altLang="en-US" b="1"/>
              <a:t>&lt;code&gt;</a:t>
            </a:r>
            <a:r>
              <a:rPr lang="pt-BR" altLang="en-US"/>
              <a:t>: formata texto como código, mas sem preservação da formatação original.</a:t>
            </a:r>
            <a:endParaRPr lang="pt-BR" altLang="en-US"/>
          </a:p>
          <a:p>
            <a:pPr algn="just"/>
            <a:r>
              <a:rPr lang="pt-BR" altLang="en-US"/>
              <a:t>Tag </a:t>
            </a:r>
            <a:r>
              <a:rPr lang="pt-BR" altLang="en-US" b="1"/>
              <a:t>&lt;kbd&gt;</a:t>
            </a:r>
            <a:r>
              <a:rPr lang="pt-BR" altLang="en-US"/>
              <a:t>: formata texto como se digitado em um teclado.</a:t>
            </a:r>
            <a:endParaRPr lang="pt-BR" altLang="en-US"/>
          </a:p>
          <a:p>
            <a:pPr indent="457200" algn="just"/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pre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indent="457200" algn="just"/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function soma(a, b) {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	return a + b;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indent="457200" algn="just"/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}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indent="457200" algn="just"/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console.log(soma(2, 3)); // Resultado: 5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indent="457200" algn="just"/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pre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Citações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pt-BR" altLang="en-US"/>
              <a:t>Para formatar citações em HTML5, utilize as tags </a:t>
            </a:r>
            <a:r>
              <a:rPr lang="pt-BR" altLang="en-US" b="1"/>
              <a:t>&lt;blockquote&gt;</a:t>
            </a:r>
            <a:r>
              <a:rPr lang="pt-BR" altLang="en-US"/>
              <a:t> e </a:t>
            </a:r>
            <a:r>
              <a:rPr lang="pt-BR" altLang="en-US" b="1"/>
              <a:t>&lt;cite&gt;</a:t>
            </a:r>
            <a:r>
              <a:rPr lang="pt-BR" altLang="en-US"/>
              <a:t>. A tag &lt;blockquote&gt; define o bloco da citação, enquanto a tag &lt;cite&gt; indica a fonte da citação. </a:t>
            </a:r>
            <a:endParaRPr lang="pt-BR" altLang="en-US"/>
          </a:p>
          <a:p>
            <a:r>
              <a:rPr lang="pt-BR" altLang="en-US" b="1"/>
              <a:t>cite</a:t>
            </a:r>
            <a:r>
              <a:rPr lang="pt-BR" altLang="en-US"/>
              <a:t>: define a fonte da citação.</a:t>
            </a:r>
            <a:endParaRPr lang="pt-BR" altLang="en-US"/>
          </a:p>
          <a:p>
            <a:r>
              <a:rPr lang="pt-BR" altLang="en-US" b="1"/>
              <a:t>lang</a:t>
            </a:r>
            <a:r>
              <a:rPr lang="pt-BR" altLang="en-US"/>
              <a:t>: define o idioma da citação.</a:t>
            </a:r>
            <a:endParaRPr lang="pt-BR" altLang="en-US"/>
          </a:p>
          <a:p>
            <a:endParaRPr lang="pt-BR" altLang="en-US"/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blockquote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"A nossa é uma constante oscilação entre a ânsia de ter e o tédio de possuir” - Arthur Schopenhauer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cite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&gt;Filósofo Alemão&lt;/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cite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blockquote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Abreviações 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Para formatar abreviações em HTML5, utilize a tag </a:t>
            </a:r>
            <a:r>
              <a:rPr lang="pt-BR" altLang="en-US" b="1"/>
              <a:t>&lt;abbr&gt;</a:t>
            </a:r>
            <a:r>
              <a:rPr lang="pt-BR" altLang="en-US"/>
              <a:t>. A tag </a:t>
            </a:r>
            <a:r>
              <a:rPr lang="pt-BR" altLang="en-US" b="1"/>
              <a:t>&lt;abbr&gt; </a:t>
            </a:r>
            <a:r>
              <a:rPr lang="pt-BR" altLang="en-US"/>
              <a:t>exibe a abreviação completa entre parênteses como dica de ferramenta.</a:t>
            </a:r>
            <a:endParaRPr lang="pt-BR" altLang="en-US"/>
          </a:p>
          <a:p>
            <a:r>
              <a:rPr lang="pt-BR" altLang="en-US" b="1"/>
              <a:t>title</a:t>
            </a:r>
            <a:r>
              <a:rPr lang="pt-BR" altLang="en-US"/>
              <a:t>: define o texto completo da abreviação.</a:t>
            </a:r>
            <a:endParaRPr lang="pt-BR" altLang="en-US"/>
          </a:p>
          <a:p>
            <a:endParaRPr lang="pt-BR" altLang="en-US"/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O Sr. 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abbr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title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"Sociedade Anônima"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&gt;S.A.&lt;/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abbr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 é uma empresa de grande porte.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3802</Words>
  <Application>WPS Presentation</Application>
  <PresentationFormat>宽屏</PresentationFormat>
  <Paragraphs>106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Consolas</vt:lpstr>
      <vt:lpstr>Microsoft YaHei</vt:lpstr>
      <vt:lpstr>Arial Unicode MS</vt:lpstr>
      <vt:lpstr>Calibri</vt:lpstr>
      <vt:lpstr>Office Theme</vt:lpstr>
      <vt:lpstr>Programação Web I</vt:lpstr>
      <vt:lpstr>Retomando alguns termos </vt:lpstr>
      <vt:lpstr>Vantagens de uma semântica moderna</vt:lpstr>
      <vt:lpstr>Alguns Exemplos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Prof. Jacques</cp:lastModifiedBy>
  <cp:revision>5</cp:revision>
  <dcterms:created xsi:type="dcterms:W3CDTF">2024-04-26T20:31:00Z</dcterms:created>
  <dcterms:modified xsi:type="dcterms:W3CDTF">2024-04-26T23:33:01Z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1046-12.2.0.16731</vt:lpwstr>
  </property>
  <property fmtid="{D5CDD505-2E9C-101B-9397-08002B2CF9AE}" pid="3" name="ICV">
    <vt:lpwstr>28C05745CA4643A9A2564625FC59AC0D_11</vt:lpwstr>
  </property>
</Properties>
</file>