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3"/>
    <p:sldId id="257" r:id="rId4"/>
    <p:sldId id="258" r:id="rId5"/>
    <p:sldId id="267" r:id="rId6"/>
    <p:sldId id="268" r:id="rId7"/>
    <p:sldId id="259" r:id="rId8"/>
    <p:sldId id="260" r:id="rId9"/>
    <p:sldId id="264" r:id="rId10"/>
    <p:sldId id="261" r:id="rId11"/>
    <p:sldId id="262" r:id="rId12"/>
    <p:sldId id="263" r:id="rId13"/>
    <p:sldId id="266" r:id="rId14"/>
    <p:sldId id="265" r:id="rId15"/>
    <p:sldId id="269" r:id="rId16"/>
    <p:sldId id="270" r:id="rId17"/>
    <p:sldId id="271" r:id="rId18"/>
    <p:sldId id="272" r:id="rId19"/>
    <p:sldId id="273" r:id="rId2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pt-BR" altLang="en-US"/>
              <a:t>Programação Web I</a:t>
            </a:r>
            <a:endParaRPr lang="pt-BR" altLang="en-US"/>
          </a:p>
        </p:txBody>
      </p:sp>
      <p:sp>
        <p:nvSpPr>
          <p:cNvPr id="5" name="Subtitle 4"/>
          <p:cNvSpPr>
            <a:spLocks noGrp="1"/>
          </p:cNvSpPr>
          <p:nvPr>
            <p:ph type="subTitle" idx="1"/>
          </p:nvPr>
        </p:nvSpPr>
        <p:spPr/>
        <p:txBody>
          <a:bodyPr/>
          <a:lstStyle/>
          <a:p>
            <a:r>
              <a:rPr lang="pt-BR" altLang="en-US"/>
              <a:t>CSS</a:t>
            </a:r>
            <a:endParaRPr lang="pt-B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Exemplo</a:t>
            </a:r>
            <a:endParaRPr lang="pt-BR" altLang="en-US"/>
          </a:p>
        </p:txBody>
      </p:sp>
      <p:sp>
        <p:nvSpPr>
          <p:cNvPr id="3" name="Espaço Reservado para Conteúdo 2"/>
          <p:cNvSpPr>
            <a:spLocks noGrp="1"/>
          </p:cNvSpPr>
          <p:nvPr>
            <p:ph idx="1"/>
          </p:nvPr>
        </p:nvSpPr>
        <p:spPr/>
        <p:txBody>
          <a:bodyPr/>
          <a:p>
            <a:pPr algn="just"/>
            <a:r>
              <a:rPr lang="pt-BR" altLang="en-US" b="1"/>
              <a:t>Estilizando layouts</a:t>
            </a:r>
            <a:r>
              <a:rPr lang="pt-BR" altLang="en-US"/>
              <a:t>: As propriedades </a:t>
            </a:r>
            <a:r>
              <a:rPr lang="pt-BR" altLang="en-US" b="1"/>
              <a:t>margin</a:t>
            </a:r>
            <a:r>
              <a:rPr lang="pt-BR" altLang="en-US"/>
              <a:t>, </a:t>
            </a:r>
            <a:r>
              <a:rPr lang="pt-BR" altLang="en-US" b="1"/>
              <a:t>padding</a:t>
            </a:r>
            <a:r>
              <a:rPr lang="pt-BR" altLang="en-US"/>
              <a:t>, </a:t>
            </a:r>
            <a:r>
              <a:rPr lang="pt-BR" altLang="en-US" b="1"/>
              <a:t>width </a:t>
            </a:r>
            <a:r>
              <a:rPr lang="pt-BR" altLang="en-US"/>
              <a:t>e </a:t>
            </a:r>
            <a:r>
              <a:rPr lang="pt-BR" altLang="en-US" b="1"/>
              <a:t>height </a:t>
            </a:r>
            <a:r>
              <a:rPr lang="pt-BR" altLang="en-US"/>
              <a:t>definem as margens, o preenchimento, a largura e a altura de um elemento, respectivamente. </a:t>
            </a:r>
            <a:endParaRPr lang="pt-BR" altLang="en-US"/>
          </a:p>
          <a:p>
            <a:pPr algn="just"/>
            <a:endParaRPr lang="pt-BR" altLang="en-US"/>
          </a:p>
          <a:p>
            <a:pPr algn="just"/>
            <a:r>
              <a:rPr lang="pt-BR" altLang="en-US">
                <a:solidFill>
                  <a:srgbClr val="C00000"/>
                </a:solidFill>
                <a:latin typeface="Consolas" panose="020B0609020204030204" charset="0"/>
                <a:cs typeface="Consolas" panose="020B0609020204030204" charset="0"/>
              </a:rPr>
              <a:t>p </a:t>
            </a:r>
            <a:r>
              <a:rPr lang="pt-BR" altLang="en-US">
                <a:latin typeface="Consolas" panose="020B0609020204030204" charset="0"/>
                <a:cs typeface="Consolas" panose="020B0609020204030204" charset="0"/>
              </a:rPr>
              <a:t>{</a:t>
            </a:r>
            <a:endParaRPr lang="pt-BR" altLang="en-US">
              <a:latin typeface="Consolas" panose="020B0609020204030204" charset="0"/>
              <a:cs typeface="Consolas" panose="020B0609020204030204" charset="0"/>
            </a:endParaRPr>
          </a:p>
          <a:p>
            <a:pPr algn="just"/>
            <a:r>
              <a:rPr lang="pt-BR" altLang="en-US">
                <a:latin typeface="Consolas" panose="020B0609020204030204" charset="0"/>
                <a:cs typeface="Consolas" panose="020B0609020204030204" charset="0"/>
              </a:rPr>
              <a:t>  margin: </a:t>
            </a:r>
            <a:r>
              <a:rPr lang="pt-BR" altLang="en-US">
                <a:solidFill>
                  <a:schemeClr val="accent2"/>
                </a:solidFill>
                <a:latin typeface="Consolas" panose="020B0609020204030204" charset="0"/>
                <a:cs typeface="Consolas" panose="020B0609020204030204" charset="0"/>
              </a:rPr>
              <a:t>20px</a:t>
            </a:r>
            <a:r>
              <a:rPr lang="pt-BR" altLang="en-US">
                <a:latin typeface="Consolas" panose="020B0609020204030204" charset="0"/>
                <a:cs typeface="Consolas" panose="020B0609020204030204" charset="0"/>
              </a:rPr>
              <a:t>;</a:t>
            </a:r>
            <a:endParaRPr lang="pt-BR" altLang="en-US">
              <a:latin typeface="Consolas" panose="020B0609020204030204" charset="0"/>
              <a:cs typeface="Consolas" panose="020B0609020204030204" charset="0"/>
            </a:endParaRPr>
          </a:p>
          <a:p>
            <a:pPr algn="just"/>
            <a:r>
              <a:rPr lang="pt-BR" altLang="en-US">
                <a:latin typeface="Consolas" panose="020B0609020204030204" charset="0"/>
                <a:cs typeface="Consolas" panose="020B0609020204030204" charset="0"/>
              </a:rPr>
              <a:t>}</a:t>
            </a:r>
            <a:endParaRPr lang="pt-BR" altLang="en-US">
              <a:latin typeface="Consolas" panose="020B0609020204030204" charset="0"/>
              <a:cs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Posicionamento</a:t>
            </a:r>
            <a:endParaRPr lang="pt-BR" altLang="en-US"/>
          </a:p>
        </p:txBody>
      </p:sp>
      <p:sp>
        <p:nvSpPr>
          <p:cNvPr id="3" name="Espaço Reservado para Conteúdo 2"/>
          <p:cNvSpPr>
            <a:spLocks noGrp="1"/>
          </p:cNvSpPr>
          <p:nvPr>
            <p:ph idx="1"/>
          </p:nvPr>
        </p:nvSpPr>
        <p:spPr/>
        <p:txBody>
          <a:bodyPr>
            <a:normAutofit lnSpcReduction="20000"/>
          </a:bodyPr>
          <a:p>
            <a:pPr algn="just"/>
            <a:r>
              <a:rPr lang="pt-BR" altLang="en-US" b="1"/>
              <a:t>Propriedade position</a:t>
            </a:r>
            <a:r>
              <a:rPr lang="pt-BR" altLang="en-US"/>
              <a:t>: Define a posição de um elemento no documento. Os valores possíveis incluem </a:t>
            </a:r>
            <a:r>
              <a:rPr lang="pt-BR" altLang="en-US" b="1"/>
              <a:t>static</a:t>
            </a:r>
            <a:r>
              <a:rPr lang="pt-BR" altLang="en-US"/>
              <a:t>, </a:t>
            </a:r>
            <a:r>
              <a:rPr lang="pt-BR" altLang="en-US" b="1"/>
              <a:t>relative</a:t>
            </a:r>
            <a:r>
              <a:rPr lang="pt-BR" altLang="en-US"/>
              <a:t>, </a:t>
            </a:r>
            <a:r>
              <a:rPr lang="pt-BR" altLang="en-US" b="1"/>
              <a:t>absolute</a:t>
            </a:r>
            <a:r>
              <a:rPr lang="pt-BR" altLang="en-US"/>
              <a:t>, </a:t>
            </a:r>
            <a:r>
              <a:rPr lang="pt-BR" altLang="en-US" b="1"/>
              <a:t>fixed </a:t>
            </a:r>
            <a:r>
              <a:rPr lang="pt-BR" altLang="en-US"/>
              <a:t>e </a:t>
            </a:r>
            <a:r>
              <a:rPr lang="pt-BR" altLang="en-US" b="1"/>
              <a:t>sticky</a:t>
            </a:r>
            <a:r>
              <a:rPr lang="pt-BR" altLang="en-US"/>
              <a:t>.</a:t>
            </a:r>
            <a:endParaRPr lang="pt-BR" altLang="en-US"/>
          </a:p>
          <a:p>
            <a:pPr algn="just"/>
            <a:endParaRPr lang="pt-BR" altLang="en-US"/>
          </a:p>
          <a:p>
            <a:pPr marL="457200" indent="-457200" algn="just">
              <a:buFont typeface="Arial" panose="020B0604020202020204" pitchFamily="34" charset="0"/>
              <a:buChar char="•"/>
            </a:pPr>
            <a:r>
              <a:rPr lang="pt-BR" altLang="en-US" b="1">
                <a:sym typeface="+mn-ea"/>
              </a:rPr>
              <a:t>static</a:t>
            </a:r>
            <a:r>
              <a:rPr lang="pt-BR" altLang="en-US">
                <a:sym typeface="+mn-ea"/>
              </a:rPr>
              <a:t>: Este é o valor padrão. Elementos com position: static não são posicionados de nenhuma maneira especial e permanecem no fluxo normal do documento.</a:t>
            </a:r>
            <a:endParaRPr lang="pt-BR" altLang="en-US">
              <a:sym typeface="+mn-ea"/>
            </a:endParaRPr>
          </a:p>
          <a:p>
            <a:pPr marL="457200" indent="-457200" algn="just">
              <a:buFont typeface="Arial" panose="020B0604020202020204" pitchFamily="34" charset="0"/>
              <a:buChar char="•"/>
            </a:pPr>
            <a:endParaRPr lang="pt-BR" altLang="en-US"/>
          </a:p>
          <a:p>
            <a:pPr marL="457200" indent="-457200" algn="just">
              <a:buFont typeface="Arial" panose="020B0604020202020204" pitchFamily="34" charset="0"/>
              <a:buChar char="•"/>
            </a:pPr>
            <a:r>
              <a:rPr lang="pt-BR" altLang="en-US" b="1">
                <a:sym typeface="+mn-ea"/>
              </a:rPr>
              <a:t>relative</a:t>
            </a:r>
            <a:r>
              <a:rPr lang="pt-BR" altLang="en-US">
                <a:sym typeface="+mn-ea"/>
              </a:rPr>
              <a:t>: Elementos com position: relative são posicionados em relação à sua posição normal no fluxo do documento. Você pode usar as propriedades top, bottom, left e right para deslocar a posição do elemento de sua posição normal.</a:t>
            </a:r>
            <a:endParaRPr lang="pt-BR" altLang="en-US"/>
          </a:p>
          <a:p>
            <a:pPr algn="just"/>
            <a:endParaRPr lang="pt-BR" altLang="en-US"/>
          </a:p>
          <a:p>
            <a:pPr algn="just"/>
            <a:endParaRPr lang="pt-BR"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Posicionamento</a:t>
            </a:r>
            <a:endParaRPr lang="pt-BR" altLang="en-US"/>
          </a:p>
        </p:txBody>
      </p:sp>
      <p:sp>
        <p:nvSpPr>
          <p:cNvPr id="3" name="Espaço Reservado para Conteúdo 2"/>
          <p:cNvSpPr>
            <a:spLocks noGrp="1"/>
          </p:cNvSpPr>
          <p:nvPr>
            <p:ph idx="1"/>
          </p:nvPr>
        </p:nvSpPr>
        <p:spPr/>
        <p:txBody>
          <a:bodyPr>
            <a:normAutofit lnSpcReduction="20000"/>
          </a:bodyPr>
          <a:p>
            <a:pPr marL="457200" indent="-457200" algn="just">
              <a:buFont typeface="Arial" panose="020B0604020202020204" pitchFamily="34" charset="0"/>
              <a:buChar char="•"/>
            </a:pPr>
            <a:r>
              <a:rPr lang="pt-BR" altLang="en-US" b="1">
                <a:sym typeface="+mn-ea"/>
              </a:rPr>
              <a:t>absolute</a:t>
            </a:r>
            <a:r>
              <a:rPr lang="pt-BR" altLang="en-US">
                <a:sym typeface="+mn-ea"/>
              </a:rPr>
              <a:t>: absolute são posicionados em relação ao elemento ancestral mais próximo com uma posição diferente de static. Se não houver esse elemento ancestral, o elemento será posicionado em relação ao bloco de contenção inicial (geralmente a janela de visualização do navegador). É possível usar as propriedades </a:t>
            </a:r>
            <a:r>
              <a:rPr lang="pt-BR" altLang="en-US" b="1">
                <a:sym typeface="+mn-ea"/>
              </a:rPr>
              <a:t>top</a:t>
            </a:r>
            <a:r>
              <a:rPr lang="pt-BR" altLang="en-US">
                <a:sym typeface="+mn-ea"/>
              </a:rPr>
              <a:t>, </a:t>
            </a:r>
            <a:r>
              <a:rPr lang="pt-BR" altLang="en-US" b="1">
                <a:sym typeface="+mn-ea"/>
              </a:rPr>
              <a:t>bottom</a:t>
            </a:r>
            <a:r>
              <a:rPr lang="pt-BR" altLang="en-US">
                <a:sym typeface="+mn-ea"/>
              </a:rPr>
              <a:t>, </a:t>
            </a:r>
            <a:r>
              <a:rPr lang="pt-BR" altLang="en-US" b="1">
                <a:sym typeface="+mn-ea"/>
              </a:rPr>
              <a:t>left </a:t>
            </a:r>
            <a:r>
              <a:rPr lang="pt-BR" altLang="en-US">
                <a:sym typeface="+mn-ea"/>
              </a:rPr>
              <a:t>e </a:t>
            </a:r>
            <a:r>
              <a:rPr lang="pt-BR" altLang="en-US" b="1">
                <a:sym typeface="+mn-ea"/>
              </a:rPr>
              <a:t>right </a:t>
            </a:r>
            <a:r>
              <a:rPr lang="pt-BR" altLang="en-US">
                <a:sym typeface="+mn-ea"/>
              </a:rPr>
              <a:t>para definir a posição do elemento.</a:t>
            </a:r>
            <a:endParaRPr lang="pt-BR" altLang="en-US"/>
          </a:p>
          <a:p>
            <a:pPr marL="457200" indent="-457200" algn="just">
              <a:buFont typeface="Arial" panose="020B0604020202020204" pitchFamily="34" charset="0"/>
              <a:buChar char="•"/>
            </a:pPr>
            <a:endParaRPr lang="pt-BR" altLang="en-US"/>
          </a:p>
          <a:p>
            <a:pPr marL="457200" indent="-457200" algn="just">
              <a:buFont typeface="Arial" panose="020B0604020202020204" pitchFamily="34" charset="0"/>
              <a:buChar char="•"/>
            </a:pPr>
            <a:r>
              <a:rPr lang="pt-BR" altLang="en-US" b="1"/>
              <a:t>fixed</a:t>
            </a:r>
            <a:r>
              <a:rPr lang="pt-BR" altLang="en-US"/>
              <a:t>: fixed são posicionados em relação à </a:t>
            </a:r>
            <a:r>
              <a:rPr lang="pt-BR" altLang="en-US" b="1"/>
              <a:t>viewport</a:t>
            </a:r>
            <a:r>
              <a:rPr lang="pt-BR" altLang="en-US"/>
              <a:t>, independentemente da rolagem. O elemento sempre permanece no mesmo lugar da tela enquanto o usuário rola. É possível usar as propriedades </a:t>
            </a:r>
            <a:r>
              <a:rPr lang="pt-BR" altLang="en-US" b="1"/>
              <a:t>top</a:t>
            </a:r>
            <a:r>
              <a:rPr lang="pt-BR" altLang="en-US"/>
              <a:t>, </a:t>
            </a:r>
            <a:r>
              <a:rPr lang="pt-BR" altLang="en-US" b="1"/>
              <a:t>bottom</a:t>
            </a:r>
            <a:r>
              <a:rPr lang="pt-BR" altLang="en-US"/>
              <a:t>, </a:t>
            </a:r>
            <a:r>
              <a:rPr lang="pt-BR" altLang="en-US" b="1"/>
              <a:t>left </a:t>
            </a:r>
            <a:r>
              <a:rPr lang="pt-BR" altLang="en-US"/>
              <a:t>e </a:t>
            </a:r>
            <a:r>
              <a:rPr lang="pt-BR" altLang="en-US" b="1"/>
              <a:t>right </a:t>
            </a:r>
            <a:r>
              <a:rPr lang="pt-BR" altLang="en-US"/>
              <a:t>para definir a posição do elemento.</a:t>
            </a:r>
            <a:endParaRPr lang="pt-BR"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Algumas propriedades de Texto, Cor e Layout</a:t>
            </a:r>
            <a:endParaRPr lang="pt-BR" altLang="en-US"/>
          </a:p>
        </p:txBody>
      </p:sp>
      <p:sp>
        <p:nvSpPr>
          <p:cNvPr id="3" name="Espaço Reservado para Conteúdo 2"/>
          <p:cNvSpPr>
            <a:spLocks noGrp="1"/>
          </p:cNvSpPr>
          <p:nvPr>
            <p:ph idx="1"/>
          </p:nvPr>
        </p:nvSpPr>
        <p:spPr/>
        <p:txBody>
          <a:bodyPr>
            <a:normAutofit/>
          </a:bodyPr>
          <a:p>
            <a:pPr marL="285750" indent="-285750">
              <a:buFont typeface="Arial" panose="020B0604020202020204" pitchFamily="34" charset="0"/>
              <a:buChar char="•"/>
            </a:pPr>
            <a:r>
              <a:rPr lang="pt-BR" altLang="en-US" b="1"/>
              <a:t>color</a:t>
            </a:r>
            <a:r>
              <a:rPr lang="pt-BR" altLang="en-US"/>
              <a:t>: Define a cor do texto. Ex: p { color: red; }.</a:t>
            </a:r>
            <a:endParaRPr lang="pt-BR" altLang="en-US"/>
          </a:p>
          <a:p>
            <a:pPr marL="285750" indent="-285750">
              <a:buFont typeface="Arial" panose="020B0604020202020204" pitchFamily="34" charset="0"/>
              <a:buChar char="•"/>
            </a:pPr>
            <a:r>
              <a:rPr lang="pt-BR" altLang="en-US" b="1"/>
              <a:t>font-family</a:t>
            </a:r>
            <a:r>
              <a:rPr lang="pt-BR" altLang="en-US"/>
              <a:t>: Define a família da fonte. Ex: h1 { font-family: Arial, sans-serif; }.</a:t>
            </a:r>
            <a:endParaRPr lang="pt-BR" altLang="en-US"/>
          </a:p>
          <a:p>
            <a:pPr marL="285750" indent="-285750">
              <a:buFont typeface="Arial" panose="020B0604020202020204" pitchFamily="34" charset="0"/>
              <a:buChar char="•"/>
            </a:pPr>
            <a:r>
              <a:rPr lang="pt-BR" altLang="en-US" b="1"/>
              <a:t>font-size</a:t>
            </a:r>
            <a:r>
              <a:rPr lang="pt-BR" altLang="en-US"/>
              <a:t>: Define o tamanho da fonte. Ex: p { font-size: 16px; }.</a:t>
            </a:r>
            <a:endParaRPr lang="pt-BR" altLang="en-US"/>
          </a:p>
          <a:p>
            <a:pPr marL="285750" indent="-285750">
              <a:buFont typeface="Arial" panose="020B0604020202020204" pitchFamily="34" charset="0"/>
              <a:buChar char="•"/>
            </a:pPr>
            <a:r>
              <a:rPr lang="pt-BR" altLang="en-US" b="1"/>
              <a:t>font-weight</a:t>
            </a:r>
            <a:r>
              <a:rPr lang="pt-BR" altLang="en-US"/>
              <a:t>: Define o peso da fonte (normal, negrito, itálico). Ex: h2 { font-weight: bold; }.</a:t>
            </a:r>
            <a:endParaRPr lang="pt-BR" altLang="en-US"/>
          </a:p>
          <a:p>
            <a:pPr marL="285750" indent="-285750">
              <a:buFont typeface="Arial" panose="020B0604020202020204" pitchFamily="34" charset="0"/>
              <a:buChar char="•"/>
            </a:pPr>
            <a:r>
              <a:rPr lang="pt-BR" altLang="en-US" b="1"/>
              <a:t>text-decoration</a:t>
            </a:r>
            <a:r>
              <a:rPr lang="pt-BR" altLang="en-US"/>
              <a:t>: Define decoração de texto (sublinhado, tachado, etc.). Ex: a { text-decoration: none; }.</a:t>
            </a:r>
            <a:endParaRPr lang="pt-BR" altLang="en-US"/>
          </a:p>
          <a:p>
            <a:pPr marL="285750" indent="-285750">
              <a:buFont typeface="Arial" panose="020B0604020202020204" pitchFamily="34" charset="0"/>
              <a:buChar char="•"/>
            </a:pPr>
            <a:r>
              <a:rPr lang="pt-BR" altLang="en-US" b="1"/>
              <a:t>line-height</a:t>
            </a:r>
            <a:r>
              <a:rPr lang="pt-BR" altLang="en-US"/>
              <a:t>: Define a altura da linha. Ex: p { line-height: 1.5; }.</a:t>
            </a:r>
            <a:endParaRPr lang="pt-BR" altLang="en-US"/>
          </a:p>
          <a:p>
            <a:pPr marL="285750" indent="-285750">
              <a:buFont typeface="Arial" panose="020B0604020202020204" pitchFamily="34" charset="0"/>
              <a:buChar char="•"/>
            </a:pPr>
            <a:endParaRPr lang="pt-BR"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sym typeface="+mn-ea"/>
              </a:rPr>
              <a:t>Algumas propriedades de Texto, Cor e Layout</a:t>
            </a:r>
            <a:endParaRPr lang="pt-BR" altLang="en-US"/>
          </a:p>
        </p:txBody>
      </p:sp>
      <p:sp>
        <p:nvSpPr>
          <p:cNvPr id="3" name="Espaço Reservado para Conteúdo 2"/>
          <p:cNvSpPr>
            <a:spLocks noGrp="1"/>
          </p:cNvSpPr>
          <p:nvPr>
            <p:ph idx="1"/>
          </p:nvPr>
        </p:nvSpPr>
        <p:spPr/>
        <p:txBody>
          <a:bodyPr>
            <a:normAutofit lnSpcReduction="10000"/>
          </a:bodyPr>
          <a:p>
            <a:pPr marL="285750" indent="-285750">
              <a:buFont typeface="Arial" panose="020B0604020202020204" pitchFamily="34" charset="0"/>
              <a:buChar char="•"/>
            </a:pPr>
            <a:r>
              <a:rPr lang="pt-BR" altLang="en-US" b="1">
                <a:sym typeface="+mn-ea"/>
              </a:rPr>
              <a:t>text-align</a:t>
            </a:r>
            <a:r>
              <a:rPr lang="pt-BR" altLang="en-US">
                <a:sym typeface="+mn-ea"/>
              </a:rPr>
              <a:t>: Define o alinhamento do texto (esquerda, centro, direita, justificado). Ex: p { text-align: center; }.</a:t>
            </a:r>
            <a:endParaRPr lang="pt-BR" altLang="en-US"/>
          </a:p>
          <a:p>
            <a:pPr marL="285750" indent="-285750">
              <a:buFont typeface="Arial" panose="020B0604020202020204" pitchFamily="34" charset="0"/>
              <a:buChar char="•"/>
            </a:pPr>
            <a:r>
              <a:rPr lang="pt-BR" altLang="en-US" b="1">
                <a:sym typeface="+mn-ea"/>
              </a:rPr>
              <a:t>text-transform</a:t>
            </a:r>
            <a:r>
              <a:rPr lang="pt-BR" altLang="en-US">
                <a:sym typeface="+mn-ea"/>
              </a:rPr>
              <a:t>: Define maiúsculas/minúsculas (maiusculas, minusculas, etc.). Ex: h3 { text-transform: uppercase; }.</a:t>
            </a:r>
            <a:endParaRPr lang="pt-BR" altLang="en-US"/>
          </a:p>
          <a:p>
            <a:pPr marL="285750" indent="-285750">
              <a:buFont typeface="Arial" panose="020B0604020202020204" pitchFamily="34" charset="0"/>
              <a:buChar char="•"/>
            </a:pPr>
            <a:r>
              <a:rPr lang="pt-BR" altLang="en-US" b="1">
                <a:sym typeface="+mn-ea"/>
              </a:rPr>
              <a:t>letter-spacing</a:t>
            </a:r>
            <a:r>
              <a:rPr lang="pt-BR" altLang="en-US">
                <a:sym typeface="+mn-ea"/>
              </a:rPr>
              <a:t>: Define espaçamento entre letras. Ex: span { letter-spacing: 2px; }.</a:t>
            </a:r>
            <a:endParaRPr lang="pt-BR" altLang="en-US"/>
          </a:p>
          <a:p>
            <a:pPr marL="285750" indent="-285750">
              <a:buFont typeface="Arial" panose="020B0604020202020204" pitchFamily="34" charset="0"/>
              <a:buChar char="•"/>
            </a:pPr>
            <a:r>
              <a:rPr lang="pt-BR" altLang="en-US" b="1">
                <a:sym typeface="+mn-ea"/>
              </a:rPr>
              <a:t>word-spacing</a:t>
            </a:r>
            <a:r>
              <a:rPr lang="pt-BR" altLang="en-US">
                <a:sym typeface="+mn-ea"/>
              </a:rPr>
              <a:t>: Define espaçamento entre palavras. Ex: p { word-spacing: 5px; }.</a:t>
            </a:r>
            <a:endParaRPr lang="pt-BR" altLang="en-US"/>
          </a:p>
          <a:p>
            <a:pPr marL="285750" indent="-285750">
              <a:buFont typeface="Arial" panose="020B0604020202020204" pitchFamily="34" charset="0"/>
              <a:buChar char="•"/>
            </a:pPr>
            <a:r>
              <a:rPr lang="pt-BR" altLang="en-US" b="1">
                <a:sym typeface="+mn-ea"/>
              </a:rPr>
              <a:t>text-shadow</a:t>
            </a:r>
            <a:r>
              <a:rPr lang="pt-BR" altLang="en-US">
                <a:sym typeface="+mn-ea"/>
              </a:rPr>
              <a:t>: Adiciona sombra ao texto. Ex: h1 { text-shadow: 2px 2px 5px rgba(0,0,0,0.5); }.</a:t>
            </a:r>
            <a:endParaRPr lang="pt-BR" altLang="en-US"/>
          </a:p>
          <a:p>
            <a:endParaRPr lang="pt-BR"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sym typeface="+mn-ea"/>
              </a:rPr>
              <a:t>Algumas propriedades de Texto, Cor e Layout</a:t>
            </a:r>
            <a:endParaRPr lang="pt-BR" altLang="en-US"/>
          </a:p>
        </p:txBody>
      </p:sp>
      <p:sp>
        <p:nvSpPr>
          <p:cNvPr id="3" name="Espaço Reservado para Conteúdo 2"/>
          <p:cNvSpPr>
            <a:spLocks noGrp="1"/>
          </p:cNvSpPr>
          <p:nvPr>
            <p:ph idx="1"/>
          </p:nvPr>
        </p:nvSpPr>
        <p:spPr/>
        <p:txBody>
          <a:bodyPr>
            <a:normAutofit/>
          </a:bodyPr>
          <a:p>
            <a:pPr marL="342900" indent="-342900" algn="just">
              <a:buFont typeface="Arial" panose="020B0604020202020204" pitchFamily="34" charset="0"/>
              <a:buChar char="•"/>
            </a:pPr>
            <a:r>
              <a:rPr lang="pt-BR" altLang="en-US" b="1"/>
              <a:t>color</a:t>
            </a:r>
            <a:r>
              <a:rPr lang="pt-BR" altLang="en-US"/>
              <a:t>: Define a cor do texto, elementos ou bordas. Ex: button { color: blue; }.</a:t>
            </a:r>
            <a:endParaRPr lang="pt-BR" altLang="en-US"/>
          </a:p>
          <a:p>
            <a:pPr marL="342900" indent="-342900" algn="just">
              <a:buFont typeface="Arial" panose="020B0604020202020204" pitchFamily="34" charset="0"/>
              <a:buChar char="•"/>
            </a:pPr>
            <a:r>
              <a:rPr lang="pt-BR" altLang="en-US" b="1"/>
              <a:t>background-color</a:t>
            </a:r>
            <a:r>
              <a:rPr lang="pt-BR" altLang="en-US"/>
              <a:t>: Define a cor de fundo de um elemento. Ex: div { background-color: #F0F0F0; }.</a:t>
            </a:r>
            <a:endParaRPr lang="pt-BR" altLang="en-US"/>
          </a:p>
          <a:p>
            <a:pPr marL="342900" indent="-342900" algn="just">
              <a:buFont typeface="Arial" panose="020B0604020202020204" pitchFamily="34" charset="0"/>
              <a:buChar char="•"/>
            </a:pPr>
            <a:r>
              <a:rPr lang="pt-BR" altLang="en-US" b="1"/>
              <a:t>border-color</a:t>
            </a:r>
            <a:r>
              <a:rPr lang="pt-BR" altLang="en-US"/>
              <a:t>: Define a cor da borda de um elemento. Ex: img { border: 1px solid #CCC; }.</a:t>
            </a:r>
            <a:endParaRPr lang="pt-BR" altLang="en-US"/>
          </a:p>
          <a:p>
            <a:pPr marL="342900" indent="-342900" algn="just">
              <a:buFont typeface="Arial" panose="020B0604020202020204" pitchFamily="34" charset="0"/>
              <a:buChar char="•"/>
            </a:pPr>
            <a:r>
              <a:rPr lang="pt-BR" altLang="en-US" b="1"/>
              <a:t>outline-color</a:t>
            </a:r>
            <a:r>
              <a:rPr lang="pt-BR" altLang="en-US"/>
              <a:t>: Define a cor do contorno de foco de um elemento. Ex: input:focus { outline-color: green; }.</a:t>
            </a:r>
            <a:endParaRPr lang="pt-B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sym typeface="+mn-ea"/>
              </a:rPr>
              <a:t>Algumas propriedades de Texto, Cor e Layout</a:t>
            </a:r>
            <a:endParaRPr lang="pt-BR" altLang="en-US"/>
          </a:p>
        </p:txBody>
      </p:sp>
      <p:sp>
        <p:nvSpPr>
          <p:cNvPr id="3" name="Espaço Reservado para Conteúdo 2"/>
          <p:cNvSpPr>
            <a:spLocks noGrp="1"/>
          </p:cNvSpPr>
          <p:nvPr>
            <p:ph idx="1"/>
          </p:nvPr>
        </p:nvSpPr>
        <p:spPr/>
        <p:txBody>
          <a:bodyPr/>
          <a:p>
            <a:pPr marL="342900" indent="-342900" algn="just">
              <a:buFont typeface="Arial" panose="020B0604020202020204" pitchFamily="34" charset="0"/>
              <a:buChar char="•"/>
            </a:pPr>
            <a:r>
              <a:rPr lang="pt-BR" altLang="en-US" b="1">
                <a:sym typeface="+mn-ea"/>
              </a:rPr>
              <a:t>box-shadow</a:t>
            </a:r>
            <a:r>
              <a:rPr lang="pt-BR" altLang="en-US">
                <a:sym typeface="+mn-ea"/>
              </a:rPr>
              <a:t>: Adiciona sombra a um elemento. Ex: .caixa { box-shadow: 5px 10px 15px rgba(0,0,0,0.3); }.</a:t>
            </a:r>
            <a:endParaRPr lang="pt-BR" altLang="en-US"/>
          </a:p>
          <a:p>
            <a:pPr marL="342900" indent="-342900" algn="just">
              <a:buFont typeface="Arial" panose="020B0604020202020204" pitchFamily="34" charset="0"/>
              <a:buChar char="•"/>
            </a:pPr>
            <a:r>
              <a:rPr lang="pt-BR" altLang="en-US" b="1">
                <a:sym typeface="+mn-ea"/>
              </a:rPr>
              <a:t>text-shadow</a:t>
            </a:r>
            <a:r>
              <a:rPr lang="pt-BR" altLang="en-US">
                <a:sym typeface="+mn-ea"/>
              </a:rPr>
              <a:t>: Adiciona sombra ao texto. Ex: h1 { text-shadow: 2px 2px 5px rgba(0,0,0,0.5); }.</a:t>
            </a:r>
            <a:endParaRPr lang="pt-BR" altLang="en-US"/>
          </a:p>
          <a:p>
            <a:pPr marL="342900" indent="-342900" algn="just">
              <a:buFont typeface="Arial" panose="020B0604020202020204" pitchFamily="34" charset="0"/>
              <a:buChar char="•"/>
            </a:pPr>
            <a:r>
              <a:rPr lang="pt-BR" altLang="en-US" b="1">
                <a:sym typeface="+mn-ea"/>
              </a:rPr>
              <a:t>filter</a:t>
            </a:r>
            <a:r>
              <a:rPr lang="pt-BR" altLang="en-US">
                <a:sym typeface="+mn-ea"/>
              </a:rPr>
              <a:t>: Aplica efeitos de filtro de cor (saturação, brilho, contraste, etc.). Ex: img { filter: sepia(0.5); }.</a:t>
            </a:r>
            <a:endParaRPr lang="pt-BR" altLang="en-US"/>
          </a:p>
          <a:p>
            <a:endParaRPr lang="pt-B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sym typeface="+mn-ea"/>
              </a:rPr>
              <a:t>Algumas propriedades de Texto, Cor e Layout</a:t>
            </a:r>
            <a:endParaRPr lang="pt-BR" altLang="en-US"/>
          </a:p>
        </p:txBody>
      </p:sp>
      <p:sp>
        <p:nvSpPr>
          <p:cNvPr id="3" name="Espaço Reservado para Conteúdo 2"/>
          <p:cNvSpPr>
            <a:spLocks noGrp="1"/>
          </p:cNvSpPr>
          <p:nvPr>
            <p:ph idx="1"/>
          </p:nvPr>
        </p:nvSpPr>
        <p:spPr/>
        <p:txBody>
          <a:bodyPr>
            <a:normAutofit/>
          </a:bodyPr>
          <a:p>
            <a:pPr marL="342900" indent="-342900" algn="just">
              <a:buFont typeface="Arial" panose="020B0604020202020204" pitchFamily="34" charset="0"/>
              <a:buChar char="•"/>
            </a:pPr>
            <a:r>
              <a:rPr lang="pt-BR" altLang="en-US" b="1"/>
              <a:t>width</a:t>
            </a:r>
            <a:r>
              <a:rPr lang="pt-BR" altLang="en-US"/>
              <a:t>: Define a largura de um elemento. Ex: .imagem { width: 50%; }.</a:t>
            </a:r>
            <a:endParaRPr lang="pt-BR" altLang="en-US"/>
          </a:p>
          <a:p>
            <a:pPr marL="342900" indent="-342900" algn="just">
              <a:buFont typeface="Arial" panose="020B0604020202020204" pitchFamily="34" charset="0"/>
              <a:buChar char="•"/>
            </a:pPr>
            <a:r>
              <a:rPr lang="pt-BR" altLang="en-US" b="1"/>
              <a:t>height</a:t>
            </a:r>
            <a:r>
              <a:rPr lang="pt-BR" altLang="en-US"/>
              <a:t>: Define a altura de um elemento. Ex: .imagem { height: auto; }.</a:t>
            </a:r>
            <a:endParaRPr lang="pt-BR" altLang="en-US"/>
          </a:p>
          <a:p>
            <a:pPr marL="342900" indent="-342900" algn="just">
              <a:buFont typeface="Arial" panose="020B0604020202020204" pitchFamily="34" charset="0"/>
              <a:buChar char="•"/>
            </a:pPr>
            <a:r>
              <a:rPr lang="pt-BR" altLang="en-US" b="1"/>
              <a:t>margin</a:t>
            </a:r>
            <a:r>
              <a:rPr lang="pt-BR" altLang="en-US"/>
              <a:t>: Define a margem ao redor de um elemento. Ex: p { margin: 20px; }.</a:t>
            </a:r>
            <a:endParaRPr lang="pt-BR" altLang="en-US"/>
          </a:p>
          <a:p>
            <a:pPr marL="342900" indent="-342900" algn="just">
              <a:buFont typeface="Arial" panose="020B0604020202020204" pitchFamily="34" charset="0"/>
              <a:buChar char="•"/>
            </a:pPr>
            <a:r>
              <a:rPr lang="pt-BR" altLang="en-US" b="1"/>
              <a:t>padding</a:t>
            </a:r>
            <a:r>
              <a:rPr lang="pt-BR" altLang="en-US"/>
              <a:t>: Define o preenchimento dentro de um elemento. Ex: .caixa { padding: 10px; }.</a:t>
            </a:r>
            <a:endParaRPr lang="pt-BR" altLang="en-US"/>
          </a:p>
          <a:p>
            <a:pPr marL="342900" indent="-342900" algn="just">
              <a:buFont typeface="Arial" panose="020B0604020202020204" pitchFamily="34" charset="0"/>
              <a:buChar char="•"/>
            </a:pPr>
            <a:r>
              <a:rPr lang="pt-BR" altLang="en-US" b="1">
                <a:sym typeface="+mn-ea"/>
              </a:rPr>
              <a:t>display</a:t>
            </a:r>
            <a:r>
              <a:rPr lang="pt-BR" altLang="en-US">
                <a:sym typeface="+mn-ea"/>
              </a:rPr>
              <a:t>: Define o tipo de display de um elemento (bloco, inline, flex, grid, etc.). Ex: img { display: block; }.</a:t>
            </a:r>
            <a:endParaRPr lang="pt-BR"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sym typeface="+mn-ea"/>
              </a:rPr>
              <a:t>Algumas propriedades de Texto, Cor e Layout</a:t>
            </a:r>
            <a:endParaRPr lang="pt-BR" altLang="en-US"/>
          </a:p>
        </p:txBody>
      </p:sp>
      <p:sp>
        <p:nvSpPr>
          <p:cNvPr id="3" name="Espaço Reservado para Conteúdo 2"/>
          <p:cNvSpPr>
            <a:spLocks noGrp="1"/>
          </p:cNvSpPr>
          <p:nvPr>
            <p:ph idx="1"/>
          </p:nvPr>
        </p:nvSpPr>
        <p:spPr/>
        <p:txBody>
          <a:bodyPr/>
          <a:p>
            <a:pPr marL="342900" indent="-342900" algn="just">
              <a:buFont typeface="Arial" panose="020B0604020202020204" pitchFamily="34" charset="0"/>
              <a:buChar char="•"/>
            </a:pPr>
            <a:r>
              <a:rPr lang="pt-BR" altLang="en-US" b="1">
                <a:sym typeface="+mn-ea"/>
              </a:rPr>
              <a:t>position</a:t>
            </a:r>
            <a:r>
              <a:rPr lang="pt-BR" altLang="en-US">
                <a:sym typeface="+mn-ea"/>
              </a:rPr>
              <a:t>: Define o posicionamento de um elemento (estático, relativo, absoluto, fixo). Ex: .fixo { position: fixed; top: 20px; right: 20px; }.</a:t>
            </a:r>
            <a:endParaRPr lang="pt-BR" altLang="en-US"/>
          </a:p>
          <a:p>
            <a:pPr marL="342900" indent="-342900" algn="just">
              <a:buFont typeface="Arial" panose="020B0604020202020204" pitchFamily="34" charset="0"/>
              <a:buChar char="•"/>
            </a:pPr>
            <a:r>
              <a:rPr lang="pt-BR" altLang="en-US" b="1">
                <a:sym typeface="+mn-ea"/>
              </a:rPr>
              <a:t>float</a:t>
            </a:r>
            <a:r>
              <a:rPr lang="pt-BR" altLang="en-US">
                <a:sym typeface="+mn-ea"/>
              </a:rPr>
              <a:t>: Posiciona um elemento ao lado do conteúdo normal (esquerda, direita). Ex: .imagem { float: left; margin: 0 10px; }.</a:t>
            </a:r>
            <a:endParaRPr lang="pt-BR" altLang="en-US"/>
          </a:p>
          <a:p>
            <a:pPr marL="342900" indent="-342900" algn="just">
              <a:buFont typeface="Arial" panose="020B0604020202020204" pitchFamily="34" charset="0"/>
              <a:buChar char="•"/>
            </a:pPr>
            <a:r>
              <a:rPr lang="pt-BR" altLang="en-US" b="1">
                <a:sym typeface="+mn-ea"/>
              </a:rPr>
              <a:t>flex</a:t>
            </a:r>
            <a:r>
              <a:rPr lang="pt-BR" altLang="en-US">
                <a:sym typeface="+mn-ea"/>
              </a:rPr>
              <a:t>: Define propriedades de layout flexbox (direção da flexbox, alinhamento, etc.). Ex: .flexbox { display: flex; flex-direction: column; align-items: center; }.</a:t>
            </a:r>
            <a:endParaRPr lang="pt-BR" altLang="en-US"/>
          </a:p>
          <a:p>
            <a:endParaRPr lang="pt-B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Definição</a:t>
            </a:r>
            <a:endParaRPr lang="pt-BR" altLang="en-US"/>
          </a:p>
        </p:txBody>
      </p:sp>
      <p:sp>
        <p:nvSpPr>
          <p:cNvPr id="3" name="Espaço Reservado para Conteúdo 2"/>
          <p:cNvSpPr>
            <a:spLocks noGrp="1"/>
          </p:cNvSpPr>
          <p:nvPr>
            <p:ph idx="1"/>
          </p:nvPr>
        </p:nvSpPr>
        <p:spPr/>
        <p:txBody>
          <a:bodyPr/>
          <a:p>
            <a:pPr algn="just"/>
            <a:r>
              <a:rPr lang="pt-BR" altLang="en-US"/>
              <a:t>CSS3 (Cascading Style Sheets Level 3) é uma linguagem de marcação que define a aparência visual de páginas da web. </a:t>
            </a:r>
            <a:endParaRPr lang="pt-BR" altLang="en-US"/>
          </a:p>
          <a:p>
            <a:pPr algn="just"/>
            <a:endParaRPr lang="pt-BR" altLang="en-US"/>
          </a:p>
          <a:p>
            <a:pPr algn="just"/>
            <a:r>
              <a:rPr lang="pt-BR" altLang="en-US"/>
              <a:t>Ela funciona em conjunto com o HTML, que define a estrutura do conteúdo da página. </a:t>
            </a:r>
            <a:endParaRPr lang="pt-BR" altLang="en-US"/>
          </a:p>
          <a:p>
            <a:pPr algn="just"/>
            <a:endParaRPr lang="pt-BR" altLang="en-US"/>
          </a:p>
          <a:p>
            <a:pPr algn="just"/>
            <a:r>
              <a:rPr lang="pt-BR" altLang="en-US"/>
              <a:t>O CSS3 oferece mais opções de </a:t>
            </a:r>
            <a:r>
              <a:rPr lang="pt-BR" altLang="en-US" b="1"/>
              <a:t>estilização </a:t>
            </a:r>
            <a:r>
              <a:rPr lang="pt-BR" altLang="en-US"/>
              <a:t>do que as versões anteriores, permitindo criar designs mais complexos e responsivos.</a:t>
            </a:r>
            <a:endParaRPr lang="pt-BR" altLang="en-US"/>
          </a:p>
          <a:p>
            <a:pPr algn="just"/>
            <a:endParaRPr lang="pt-B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Características</a:t>
            </a:r>
            <a:endParaRPr lang="pt-BR" altLang="en-US"/>
          </a:p>
        </p:txBody>
      </p:sp>
      <p:sp>
        <p:nvSpPr>
          <p:cNvPr id="3" name="Espaço Reservado para Conteúdo 2"/>
          <p:cNvSpPr>
            <a:spLocks noGrp="1"/>
          </p:cNvSpPr>
          <p:nvPr>
            <p:ph idx="1"/>
          </p:nvPr>
        </p:nvSpPr>
        <p:spPr/>
        <p:txBody>
          <a:bodyPr>
            <a:normAutofit lnSpcReduction="10000"/>
          </a:bodyPr>
          <a:p>
            <a:pPr algn="just"/>
            <a:r>
              <a:rPr lang="pt-BR" altLang="en-US"/>
              <a:t>O CSS3 funciona através de </a:t>
            </a:r>
            <a:r>
              <a:rPr lang="pt-BR" altLang="en-US" b="1"/>
              <a:t>regras </a:t>
            </a:r>
            <a:r>
              <a:rPr lang="pt-BR" altLang="en-US"/>
              <a:t>que definem como os elementos HTML devem ser exibidos. </a:t>
            </a:r>
            <a:endParaRPr lang="pt-BR" altLang="en-US"/>
          </a:p>
          <a:p>
            <a:pPr algn="just"/>
            <a:endParaRPr lang="pt-BR" altLang="en-US"/>
          </a:p>
          <a:p>
            <a:pPr algn="just"/>
            <a:r>
              <a:rPr lang="pt-BR" altLang="en-US"/>
              <a:t>Cada regra consiste em um </a:t>
            </a:r>
            <a:r>
              <a:rPr lang="pt-BR" altLang="en-US" b="1"/>
              <a:t>seletor</a:t>
            </a:r>
            <a:r>
              <a:rPr lang="pt-BR" altLang="en-US"/>
              <a:t>, que identifica o elemento HTML a ser estilizado, e uma declaração, que define as propriedades e valores a serem aplicados ao elemento. </a:t>
            </a:r>
            <a:endParaRPr lang="pt-BR" altLang="en-US"/>
          </a:p>
          <a:p>
            <a:pPr algn="just"/>
            <a:endParaRPr lang="pt-BR" altLang="en-US"/>
          </a:p>
          <a:p>
            <a:pPr algn="just"/>
            <a:r>
              <a:rPr lang="pt-BR" altLang="en-US"/>
              <a:t>As regras CSS3 são </a:t>
            </a:r>
            <a:r>
              <a:rPr lang="pt-BR" altLang="en-US" b="1"/>
              <a:t>escritas em arquivos separados com a extensão</a:t>
            </a:r>
            <a:r>
              <a:rPr lang="pt-BR" altLang="en-US"/>
              <a:t> </a:t>
            </a:r>
            <a:r>
              <a:rPr lang="pt-BR" altLang="en-US">
                <a:latin typeface="Consolas" panose="020B0609020204030204" charset="0"/>
                <a:cs typeface="Consolas" panose="020B0609020204030204" charset="0"/>
              </a:rPr>
              <a:t>.css</a:t>
            </a:r>
            <a:r>
              <a:rPr lang="pt-BR" altLang="en-US"/>
              <a:t> e podem ser vinculadas a páginas HTML de diferentes maneiras.</a:t>
            </a:r>
            <a:endParaRPr lang="pt-BR" altLang="en-US"/>
          </a:p>
          <a:p>
            <a:pPr algn="just"/>
            <a:endParaRPr lang="pt-B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Sintaxe</a:t>
            </a:r>
            <a:endParaRPr lang="pt-BR" altLang="en-US"/>
          </a:p>
        </p:txBody>
      </p:sp>
      <p:sp>
        <p:nvSpPr>
          <p:cNvPr id="3" name="Espaço Reservado para Conteúdo 2"/>
          <p:cNvSpPr>
            <a:spLocks noGrp="1"/>
          </p:cNvSpPr>
          <p:nvPr>
            <p:ph idx="1"/>
          </p:nvPr>
        </p:nvSpPr>
        <p:spPr/>
        <p:txBody>
          <a:bodyPr/>
          <a:p>
            <a:pPr marL="457200" indent="-457200" algn="just">
              <a:buFont typeface="Arial" panose="020B0604020202020204" pitchFamily="34" charset="0"/>
              <a:buChar char="•"/>
            </a:pPr>
            <a:r>
              <a:rPr lang="pt-BR" altLang="en-US"/>
              <a:t>Cada linha de comando deve ser envolvida em </a:t>
            </a:r>
            <a:r>
              <a:rPr lang="pt-BR" altLang="en-US" b="1"/>
              <a:t>chaves </a:t>
            </a:r>
            <a:r>
              <a:rPr lang="pt-BR" altLang="en-US"/>
              <a:t>(</a:t>
            </a:r>
            <a:r>
              <a:rPr lang="pt-BR" altLang="en-US">
                <a:latin typeface="Consolas" panose="020B0609020204030204" charset="0"/>
                <a:cs typeface="Consolas" panose="020B0609020204030204" charset="0"/>
              </a:rPr>
              <a:t>{}</a:t>
            </a:r>
            <a:r>
              <a:rPr lang="pt-BR" altLang="en-US"/>
              <a:t>).</a:t>
            </a:r>
            <a:endParaRPr lang="pt-BR" altLang="en-US"/>
          </a:p>
          <a:p>
            <a:pPr marL="457200" indent="-457200" algn="just">
              <a:buFont typeface="Arial" panose="020B0604020202020204" pitchFamily="34" charset="0"/>
              <a:buChar char="•"/>
            </a:pPr>
            <a:endParaRPr lang="pt-BR" altLang="en-US"/>
          </a:p>
          <a:p>
            <a:pPr marL="457200" indent="-457200" algn="just">
              <a:buFont typeface="Arial" panose="020B0604020202020204" pitchFamily="34" charset="0"/>
              <a:buChar char="•"/>
            </a:pPr>
            <a:r>
              <a:rPr lang="pt-BR" altLang="en-US"/>
              <a:t>Dentro de cada declaração, você deve usar </a:t>
            </a:r>
            <a:r>
              <a:rPr lang="pt-BR" altLang="en-US" b="1"/>
              <a:t>dois pontos</a:t>
            </a:r>
            <a:r>
              <a:rPr lang="pt-BR" altLang="en-US"/>
              <a:t> (</a:t>
            </a:r>
            <a:r>
              <a:rPr lang="pt-BR" altLang="en-US">
                <a:latin typeface="Consolas" panose="020B0609020204030204" charset="0"/>
                <a:cs typeface="Consolas" panose="020B0609020204030204" charset="0"/>
              </a:rPr>
              <a:t>:</a:t>
            </a:r>
            <a:r>
              <a:rPr lang="pt-BR" altLang="en-US"/>
              <a:t>) para separar a propriedade de seus valores.</a:t>
            </a:r>
            <a:endParaRPr lang="pt-BR" altLang="en-US"/>
          </a:p>
          <a:p>
            <a:pPr marL="457200" indent="-457200" algn="just">
              <a:buFont typeface="Arial" panose="020B0604020202020204" pitchFamily="34" charset="0"/>
              <a:buChar char="•"/>
            </a:pPr>
            <a:endParaRPr lang="pt-BR" altLang="en-US"/>
          </a:p>
          <a:p>
            <a:pPr marL="457200" indent="-457200" algn="just">
              <a:buFont typeface="Arial" panose="020B0604020202020204" pitchFamily="34" charset="0"/>
              <a:buChar char="•"/>
            </a:pPr>
            <a:r>
              <a:rPr lang="pt-BR" altLang="en-US"/>
              <a:t>Dentro de cada conjunto de regras, você deve usar um </a:t>
            </a:r>
            <a:r>
              <a:rPr lang="pt-BR" altLang="en-US" b="1"/>
              <a:t>ponto e vírgula</a:t>
            </a:r>
            <a:r>
              <a:rPr lang="pt-BR" altLang="en-US"/>
              <a:t> (</a:t>
            </a:r>
            <a:r>
              <a:rPr lang="pt-BR" altLang="en-US">
                <a:latin typeface="Consolas" panose="020B0609020204030204" charset="0"/>
                <a:cs typeface="Consolas" panose="020B0609020204030204" charset="0"/>
              </a:rPr>
              <a:t>;</a:t>
            </a:r>
            <a:r>
              <a:rPr lang="pt-BR" altLang="en-US"/>
              <a:t>) para separar cada declaração da próxima.</a:t>
            </a:r>
            <a:endParaRPr lang="pt-BR"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sym typeface="+mn-ea"/>
              </a:rPr>
              <a:t>Selecionando múltiplos elementos</a:t>
            </a:r>
            <a:endParaRPr lang="pt-BR" altLang="en-US"/>
          </a:p>
        </p:txBody>
      </p:sp>
      <p:sp>
        <p:nvSpPr>
          <p:cNvPr id="3" name="Espaço Reservado para Conteúdo 2"/>
          <p:cNvSpPr>
            <a:spLocks noGrp="1"/>
          </p:cNvSpPr>
          <p:nvPr>
            <p:ph idx="1"/>
          </p:nvPr>
        </p:nvSpPr>
        <p:spPr/>
        <p:txBody>
          <a:bodyPr/>
          <a:p>
            <a:pPr algn="just"/>
            <a:r>
              <a:rPr lang="pt-BR" altLang="en-US"/>
              <a:t>É possível selecionar vários tipos de elementos e aplicar um único conjunto de regras a todos eles. Inclua múltiplos seletores separados por vírgulas. </a:t>
            </a:r>
            <a:endParaRPr lang="pt-BR" altLang="en-US"/>
          </a:p>
          <a:p>
            <a:pPr algn="just"/>
            <a:endParaRPr lang="pt-BR" altLang="en-US"/>
          </a:p>
          <a:p>
            <a:pPr algn="just"/>
            <a:r>
              <a:rPr lang="pt-BR" altLang="en-US">
                <a:solidFill>
                  <a:srgbClr val="7030A0"/>
                </a:solidFill>
                <a:latin typeface="Consolas" panose="020B0609020204030204" charset="0"/>
                <a:cs typeface="Consolas" panose="020B0609020204030204" charset="0"/>
              </a:rPr>
              <a:t>p,</a:t>
            </a:r>
            <a:endParaRPr lang="pt-BR" altLang="en-US">
              <a:solidFill>
                <a:srgbClr val="7030A0"/>
              </a:solidFill>
              <a:latin typeface="Consolas" panose="020B0609020204030204" charset="0"/>
              <a:cs typeface="Consolas" panose="020B0609020204030204" charset="0"/>
            </a:endParaRPr>
          </a:p>
          <a:p>
            <a:pPr algn="just"/>
            <a:r>
              <a:rPr lang="pt-BR" altLang="en-US">
                <a:solidFill>
                  <a:srgbClr val="7030A0"/>
                </a:solidFill>
                <a:latin typeface="Consolas" panose="020B0609020204030204" charset="0"/>
                <a:cs typeface="Consolas" panose="020B0609020204030204" charset="0"/>
              </a:rPr>
              <a:t>li,</a:t>
            </a:r>
            <a:endParaRPr lang="pt-BR" altLang="en-US">
              <a:solidFill>
                <a:srgbClr val="7030A0"/>
              </a:solidFill>
              <a:latin typeface="Consolas" panose="020B0609020204030204" charset="0"/>
              <a:cs typeface="Consolas" panose="020B0609020204030204" charset="0"/>
            </a:endParaRPr>
          </a:p>
          <a:p>
            <a:pPr algn="just"/>
            <a:r>
              <a:rPr lang="pt-BR" altLang="en-US">
                <a:solidFill>
                  <a:srgbClr val="7030A0"/>
                </a:solidFill>
                <a:latin typeface="Consolas" panose="020B0609020204030204" charset="0"/>
                <a:cs typeface="Consolas" panose="020B0609020204030204" charset="0"/>
              </a:rPr>
              <a:t>h1</a:t>
            </a:r>
            <a:r>
              <a:rPr lang="pt-BR" altLang="en-US">
                <a:latin typeface="Consolas" panose="020B0609020204030204" charset="0"/>
                <a:cs typeface="Consolas" panose="020B0609020204030204" charset="0"/>
              </a:rPr>
              <a:t> {</a:t>
            </a:r>
            <a:endParaRPr lang="pt-BR" altLang="en-US">
              <a:latin typeface="Consolas" panose="020B0609020204030204" charset="0"/>
              <a:cs typeface="Consolas" panose="020B0609020204030204" charset="0"/>
            </a:endParaRPr>
          </a:p>
          <a:p>
            <a:pPr algn="just"/>
            <a:r>
              <a:rPr lang="pt-BR" altLang="en-US">
                <a:latin typeface="Consolas" panose="020B0609020204030204" charset="0"/>
                <a:cs typeface="Consolas" panose="020B0609020204030204" charset="0"/>
              </a:rPr>
              <a:t>  </a:t>
            </a:r>
            <a:r>
              <a:rPr lang="pt-BR" altLang="en-US">
                <a:solidFill>
                  <a:srgbClr val="C00000"/>
                </a:solidFill>
                <a:latin typeface="Consolas" panose="020B0609020204030204" charset="0"/>
                <a:cs typeface="Consolas" panose="020B0609020204030204" charset="0"/>
              </a:rPr>
              <a:t>color</a:t>
            </a:r>
            <a:r>
              <a:rPr lang="pt-BR" altLang="en-US">
                <a:latin typeface="Consolas" panose="020B0609020204030204" charset="0"/>
                <a:cs typeface="Consolas" panose="020B0609020204030204" charset="0"/>
              </a:rPr>
              <a:t>: red;</a:t>
            </a:r>
            <a:endParaRPr lang="pt-BR" altLang="en-US">
              <a:latin typeface="Consolas" panose="020B0609020204030204" charset="0"/>
              <a:cs typeface="Consolas" panose="020B0609020204030204" charset="0"/>
            </a:endParaRPr>
          </a:p>
          <a:p>
            <a:pPr algn="just"/>
            <a:r>
              <a:rPr lang="pt-BR" altLang="en-US">
                <a:latin typeface="Consolas" panose="020B0609020204030204" charset="0"/>
                <a:cs typeface="Consolas" panose="020B0609020204030204" charset="0"/>
              </a:rPr>
              <a:t>}</a:t>
            </a:r>
            <a:endParaRPr lang="pt-BR" altLang="en-US">
              <a:latin typeface="Consolas" panose="020B0609020204030204" charset="0"/>
              <a:cs typeface="Consolas" panose="020B0609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normAutofit/>
          </a:bodyPr>
          <a:p>
            <a:r>
              <a:rPr lang="pt-BR" altLang="en-US"/>
              <a:t>Conceitos Básicos</a:t>
            </a:r>
            <a:endParaRPr lang="pt-BR" altLang="en-US"/>
          </a:p>
        </p:txBody>
      </p:sp>
      <p:sp>
        <p:nvSpPr>
          <p:cNvPr id="3" name="Espaço Reservado para Conteúdo 2"/>
          <p:cNvSpPr>
            <a:spLocks noGrp="1"/>
          </p:cNvSpPr>
          <p:nvPr>
            <p:ph idx="1"/>
          </p:nvPr>
        </p:nvSpPr>
        <p:spPr/>
        <p:txBody>
          <a:bodyPr>
            <a:normAutofit/>
          </a:bodyPr>
          <a:p>
            <a:pPr algn="just"/>
            <a:r>
              <a:rPr lang="pt-BR" altLang="en-US" b="1"/>
              <a:t>Seletores</a:t>
            </a:r>
            <a:r>
              <a:rPr lang="pt-BR" altLang="en-US"/>
              <a:t>: Os seletores identificam os elementos HTML que serão </a:t>
            </a:r>
            <a:r>
              <a:rPr lang="pt-BR" altLang="en-US" b="1"/>
              <a:t>estilizados</a:t>
            </a:r>
            <a:r>
              <a:rPr lang="pt-BR" altLang="en-US"/>
              <a:t>. Existem diversos tipos de seletores, como seletores por nome de </a:t>
            </a:r>
            <a:r>
              <a:rPr lang="pt-BR" altLang="en-US" b="1"/>
              <a:t>tag</a:t>
            </a:r>
            <a:r>
              <a:rPr lang="pt-BR" altLang="en-US"/>
              <a:t>, </a:t>
            </a:r>
            <a:r>
              <a:rPr lang="pt-BR" altLang="en-US" b="1"/>
              <a:t>classe</a:t>
            </a:r>
            <a:r>
              <a:rPr lang="pt-BR" altLang="en-US"/>
              <a:t>, </a:t>
            </a:r>
            <a:r>
              <a:rPr lang="pt-BR" altLang="en-US" b="1"/>
              <a:t>ID</a:t>
            </a:r>
            <a:r>
              <a:rPr lang="pt-BR" altLang="en-US"/>
              <a:t>, </a:t>
            </a:r>
            <a:r>
              <a:rPr lang="pt-BR" altLang="en-US" b="1"/>
              <a:t>atributo</a:t>
            </a:r>
            <a:r>
              <a:rPr lang="pt-BR" altLang="en-US"/>
              <a:t>, </a:t>
            </a:r>
            <a:r>
              <a:rPr lang="pt-BR" altLang="en-US" b="1"/>
              <a:t>descendente </a:t>
            </a:r>
            <a:r>
              <a:rPr lang="pt-BR" altLang="en-US"/>
              <a:t>e </a:t>
            </a:r>
            <a:r>
              <a:rPr lang="pt-BR" altLang="en-US" b="1"/>
              <a:t>pseudo-classe</a:t>
            </a:r>
            <a:r>
              <a:rPr lang="pt-BR" altLang="en-US"/>
              <a:t>.</a:t>
            </a:r>
            <a:endParaRPr lang="pt-BR" altLang="en-US"/>
          </a:p>
          <a:p>
            <a:pPr algn="just"/>
            <a:endParaRPr lang="pt-BR" altLang="en-US"/>
          </a:p>
          <a:p>
            <a:pPr algn="just"/>
            <a:r>
              <a:rPr lang="pt-BR" altLang="en-US" b="1"/>
              <a:t>Propriedades</a:t>
            </a:r>
            <a:r>
              <a:rPr lang="pt-BR" altLang="en-US"/>
              <a:t>: As propriedades definem os </a:t>
            </a:r>
            <a:r>
              <a:rPr lang="pt-BR" altLang="en-US" b="1"/>
              <a:t>aspectos visuais</a:t>
            </a:r>
            <a:r>
              <a:rPr lang="pt-BR" altLang="en-US"/>
              <a:t> dos elementos HTML, como </a:t>
            </a:r>
            <a:r>
              <a:rPr lang="pt-BR" altLang="en-US" b="1"/>
              <a:t>cor</a:t>
            </a:r>
            <a:r>
              <a:rPr lang="pt-BR" altLang="en-US"/>
              <a:t>, </a:t>
            </a:r>
            <a:r>
              <a:rPr lang="pt-BR" altLang="en-US" b="1"/>
              <a:t>tamanho</a:t>
            </a:r>
            <a:r>
              <a:rPr lang="pt-BR" altLang="en-US"/>
              <a:t>, </a:t>
            </a:r>
            <a:r>
              <a:rPr lang="pt-BR" altLang="en-US" b="1"/>
              <a:t>fonte</a:t>
            </a:r>
            <a:r>
              <a:rPr lang="pt-BR" altLang="en-US"/>
              <a:t>, </a:t>
            </a:r>
            <a:r>
              <a:rPr lang="pt-BR" altLang="en-US" b="1"/>
              <a:t>borda</a:t>
            </a:r>
            <a:r>
              <a:rPr lang="pt-BR" altLang="en-US"/>
              <a:t>, </a:t>
            </a:r>
            <a:r>
              <a:rPr lang="pt-BR" altLang="en-US" b="1"/>
              <a:t>margem</a:t>
            </a:r>
            <a:r>
              <a:rPr lang="pt-BR" altLang="en-US"/>
              <a:t>, etc. O CSS3 oferece uma ampla gama de propriedades para controlar a aparência dos elementos.</a:t>
            </a:r>
            <a:endParaRPr lang="pt-BR" altLang="en-US"/>
          </a:p>
          <a:p>
            <a:pPr algn="just"/>
            <a:endParaRPr lang="pt-B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Conceitos Básicos</a:t>
            </a:r>
            <a:endParaRPr lang="pt-BR" altLang="en-US"/>
          </a:p>
        </p:txBody>
      </p:sp>
      <p:sp>
        <p:nvSpPr>
          <p:cNvPr id="3" name="Espaço Reservado para Conteúdo 2"/>
          <p:cNvSpPr>
            <a:spLocks noGrp="1"/>
          </p:cNvSpPr>
          <p:nvPr>
            <p:ph idx="1"/>
          </p:nvPr>
        </p:nvSpPr>
        <p:spPr/>
        <p:txBody>
          <a:bodyPr/>
          <a:p>
            <a:pPr algn="just"/>
            <a:r>
              <a:rPr lang="pt-BR" altLang="en-US" b="1">
                <a:sym typeface="+mn-ea"/>
              </a:rPr>
              <a:t>Valores</a:t>
            </a:r>
            <a:r>
              <a:rPr lang="pt-BR" altLang="en-US">
                <a:sym typeface="+mn-ea"/>
              </a:rPr>
              <a:t>: Os valores definem os valores específicos das propriedades. Os valores podem ser </a:t>
            </a:r>
            <a:r>
              <a:rPr lang="pt-BR" altLang="en-US" b="1">
                <a:sym typeface="+mn-ea"/>
              </a:rPr>
              <a:t>números</a:t>
            </a:r>
            <a:r>
              <a:rPr lang="pt-BR" altLang="en-US">
                <a:sym typeface="+mn-ea"/>
              </a:rPr>
              <a:t>, </a:t>
            </a:r>
            <a:r>
              <a:rPr lang="pt-BR" altLang="en-US" b="1">
                <a:sym typeface="+mn-ea"/>
              </a:rPr>
              <a:t>cores</a:t>
            </a:r>
            <a:r>
              <a:rPr lang="pt-BR" altLang="en-US">
                <a:sym typeface="+mn-ea"/>
              </a:rPr>
              <a:t>, </a:t>
            </a:r>
            <a:r>
              <a:rPr lang="pt-BR" altLang="en-US" b="1">
                <a:sym typeface="+mn-ea"/>
              </a:rPr>
              <a:t>nomes de fontes</a:t>
            </a:r>
            <a:r>
              <a:rPr lang="pt-BR" altLang="en-US">
                <a:sym typeface="+mn-ea"/>
              </a:rPr>
              <a:t>, </a:t>
            </a:r>
            <a:r>
              <a:rPr lang="pt-BR" altLang="en-US" b="1">
                <a:sym typeface="+mn-ea"/>
              </a:rPr>
              <a:t>URLs de imagens</a:t>
            </a:r>
            <a:r>
              <a:rPr lang="pt-BR" altLang="en-US">
                <a:sym typeface="+mn-ea"/>
              </a:rPr>
              <a:t>, etc.</a:t>
            </a:r>
            <a:endParaRPr lang="pt-BR" altLang="en-US">
              <a:sym typeface="+mn-ea"/>
            </a:endParaRPr>
          </a:p>
          <a:p>
            <a:pPr algn="just"/>
            <a:endParaRPr lang="pt-BR" altLang="en-US"/>
          </a:p>
          <a:p>
            <a:pPr algn="just"/>
            <a:r>
              <a:rPr lang="pt-BR" altLang="en-US" b="1">
                <a:sym typeface="+mn-ea"/>
              </a:rPr>
              <a:t>Unidades de medida</a:t>
            </a:r>
            <a:r>
              <a:rPr lang="pt-BR" altLang="en-US">
                <a:sym typeface="+mn-ea"/>
              </a:rPr>
              <a:t>: As unidades de medida definem a unidade em que os valores são expressos, como </a:t>
            </a:r>
            <a:r>
              <a:rPr lang="pt-BR" altLang="en-US" b="1">
                <a:sym typeface="+mn-ea"/>
              </a:rPr>
              <a:t>pixels</a:t>
            </a:r>
            <a:r>
              <a:rPr lang="pt-BR" altLang="en-US">
                <a:sym typeface="+mn-ea"/>
              </a:rPr>
              <a:t>, </a:t>
            </a:r>
            <a:r>
              <a:rPr lang="pt-BR" altLang="en-US" b="1">
                <a:sym typeface="+mn-ea"/>
              </a:rPr>
              <a:t>em</a:t>
            </a:r>
            <a:r>
              <a:rPr lang="pt-BR" altLang="en-US">
                <a:sym typeface="+mn-ea"/>
              </a:rPr>
              <a:t>, </a:t>
            </a:r>
            <a:r>
              <a:rPr lang="pt-BR" altLang="en-US" b="1">
                <a:sym typeface="+mn-ea"/>
              </a:rPr>
              <a:t>rem</a:t>
            </a:r>
            <a:r>
              <a:rPr lang="pt-BR" altLang="en-US">
                <a:sym typeface="+mn-ea"/>
              </a:rPr>
              <a:t>, etc. O CSS3 oferece diversas unidades de medida para garantir que os </a:t>
            </a:r>
            <a:r>
              <a:rPr lang="pt-BR" altLang="en-US" b="1">
                <a:sym typeface="+mn-ea"/>
              </a:rPr>
              <a:t>layouts </a:t>
            </a:r>
            <a:r>
              <a:rPr lang="pt-BR" altLang="en-US">
                <a:sym typeface="+mn-ea"/>
              </a:rPr>
              <a:t>sejam responsivos e adaptáveis a diferentes dispositivos.</a:t>
            </a:r>
            <a:endParaRPr lang="pt-BR" altLang="en-US"/>
          </a:p>
          <a:p>
            <a:pPr algn="just"/>
            <a:endParaRPr lang="pt-BR"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pixels, em e rem</a:t>
            </a:r>
            <a:endParaRPr lang="pt-BR" altLang="en-US"/>
          </a:p>
        </p:txBody>
      </p:sp>
      <p:sp>
        <p:nvSpPr>
          <p:cNvPr id="3" name="Espaço Reservado para Conteúdo 2"/>
          <p:cNvSpPr>
            <a:spLocks noGrp="1"/>
          </p:cNvSpPr>
          <p:nvPr>
            <p:ph idx="1"/>
          </p:nvPr>
        </p:nvSpPr>
        <p:spPr/>
        <p:txBody>
          <a:bodyPr>
            <a:noAutofit/>
          </a:bodyPr>
          <a:p>
            <a:pPr algn="just"/>
            <a:r>
              <a:rPr lang="pt-BR" altLang="en-US" sz="2000" b="1"/>
              <a:t>Pixels (px)</a:t>
            </a:r>
            <a:r>
              <a:rPr lang="pt-BR" altLang="en-US" sz="2000"/>
              <a:t>: Pixels são a unidade de medida mais básica em CSS. Eles representam um único pixel em uma tela. Pixels são uma unidade absoluta, o que significa que eles não mudam de tamanho com base no tamanho da fonte ou outros fatores. Isso os torna uma boa opção para elementos de tamanho fixo, como imagens ou ícones.</a:t>
            </a:r>
            <a:endParaRPr lang="pt-BR" altLang="en-US" sz="2000"/>
          </a:p>
          <a:p>
            <a:pPr algn="just"/>
            <a:endParaRPr lang="pt-BR" altLang="en-US" sz="2000"/>
          </a:p>
          <a:p>
            <a:pPr algn="just"/>
            <a:r>
              <a:rPr lang="pt-BR" altLang="en-US" sz="2000" b="1"/>
              <a:t>Ems (em)</a:t>
            </a:r>
            <a:r>
              <a:rPr lang="pt-BR" altLang="en-US" sz="2000"/>
              <a:t>: Ems são uma unidade relativa de medida. Um em é igual ao tamanho de fonte atual do elemento. Isso significa que se o tamanho da fonte de um elemento estiver definido como 16px, então 1em também será igual a 16px. Ems são úteis para criar elementos que são proporcionais ao tamanho da fonte de seu elemento pai.</a:t>
            </a:r>
            <a:endParaRPr lang="pt-BR" altLang="en-US" sz="2000"/>
          </a:p>
          <a:p>
            <a:pPr algn="just"/>
            <a:endParaRPr lang="pt-BR" altLang="en-US" sz="2000"/>
          </a:p>
          <a:p>
            <a:pPr algn="just"/>
            <a:r>
              <a:rPr lang="pt-BR" altLang="en-US" sz="2000" b="1"/>
              <a:t>Rems (rem)</a:t>
            </a:r>
            <a:r>
              <a:rPr lang="pt-BR" altLang="en-US" sz="2000"/>
              <a:t>: Rems também são uma unidade relativa de medida, mas são baseadas no tamanho da fonte do elemento raiz (normalmente a tag &lt;html&gt;). Isso significa que 1rem é igual ao tamanho da fonte do elemento raiz. Rems são úteis para criar elementos que são proporcionais ao tamanho geral da fonte do documento. </a:t>
            </a:r>
            <a:endParaRPr lang="pt-BR"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p:txBody>
          <a:bodyPr/>
          <a:p>
            <a:r>
              <a:rPr lang="pt-BR" altLang="en-US"/>
              <a:t>Exemplo</a:t>
            </a:r>
            <a:endParaRPr lang="pt-BR" altLang="en-US"/>
          </a:p>
        </p:txBody>
      </p:sp>
      <p:sp>
        <p:nvSpPr>
          <p:cNvPr id="3" name="Espaço Reservado para Conteúdo 2"/>
          <p:cNvSpPr>
            <a:spLocks noGrp="1"/>
          </p:cNvSpPr>
          <p:nvPr>
            <p:ph idx="1"/>
          </p:nvPr>
        </p:nvSpPr>
        <p:spPr/>
        <p:txBody>
          <a:bodyPr>
            <a:normAutofit lnSpcReduction="20000"/>
          </a:bodyPr>
          <a:p>
            <a:pPr algn="just"/>
            <a:r>
              <a:rPr lang="pt-BR" altLang="en-US" b="1"/>
              <a:t>Estilizando fontes</a:t>
            </a:r>
            <a:r>
              <a:rPr lang="pt-BR" altLang="en-US"/>
              <a:t>: As propriedades </a:t>
            </a:r>
            <a:r>
              <a:rPr lang="pt-BR" altLang="en-US" b="1"/>
              <a:t>font-family</a:t>
            </a:r>
            <a:r>
              <a:rPr lang="pt-BR" altLang="en-US"/>
              <a:t>, </a:t>
            </a:r>
            <a:r>
              <a:rPr lang="pt-BR" altLang="en-US" b="1"/>
              <a:t>font-size</a:t>
            </a:r>
            <a:r>
              <a:rPr lang="pt-BR" altLang="en-US"/>
              <a:t> e </a:t>
            </a:r>
            <a:r>
              <a:rPr lang="pt-BR" altLang="en-US" b="1"/>
              <a:t>font-weight</a:t>
            </a:r>
            <a:r>
              <a:rPr lang="pt-BR" altLang="en-US"/>
              <a:t> definem a família da fonte, o tamanho da fonte e o peso da fonte de um elemento, respectivamente. </a:t>
            </a:r>
            <a:endParaRPr lang="pt-BR" altLang="en-US"/>
          </a:p>
          <a:p>
            <a:pPr algn="just"/>
            <a:endParaRPr lang="pt-BR" altLang="en-US"/>
          </a:p>
          <a:p>
            <a:pPr algn="just"/>
            <a:r>
              <a:rPr lang="pt-BR" altLang="en-US">
                <a:solidFill>
                  <a:srgbClr val="C00000"/>
                </a:solidFill>
                <a:latin typeface="Consolas" panose="020B0609020204030204" charset="0"/>
                <a:cs typeface="Consolas" panose="020B0609020204030204" charset="0"/>
              </a:rPr>
              <a:t>h1 </a:t>
            </a:r>
            <a:r>
              <a:rPr lang="pt-BR" altLang="en-US">
                <a:latin typeface="Consolas" panose="020B0609020204030204" charset="0"/>
                <a:cs typeface="Consolas" panose="020B0609020204030204" charset="0"/>
              </a:rPr>
              <a:t>{</a:t>
            </a:r>
            <a:endParaRPr lang="pt-BR" altLang="en-US">
              <a:latin typeface="Consolas" panose="020B0609020204030204" charset="0"/>
              <a:cs typeface="Consolas" panose="020B0609020204030204" charset="0"/>
            </a:endParaRPr>
          </a:p>
          <a:p>
            <a:pPr algn="just"/>
            <a:r>
              <a:rPr lang="pt-BR" altLang="en-US">
                <a:latin typeface="Consolas" panose="020B0609020204030204" charset="0"/>
                <a:cs typeface="Consolas" panose="020B0609020204030204" charset="0"/>
              </a:rPr>
              <a:t>  font-family: Arial, sans-serif;</a:t>
            </a:r>
            <a:endParaRPr lang="pt-BR" altLang="en-US">
              <a:latin typeface="Consolas" panose="020B0609020204030204" charset="0"/>
              <a:cs typeface="Consolas" panose="020B0609020204030204" charset="0"/>
            </a:endParaRPr>
          </a:p>
          <a:p>
            <a:pPr algn="just"/>
            <a:r>
              <a:rPr lang="pt-BR" altLang="en-US">
                <a:latin typeface="Consolas" panose="020B0609020204030204" charset="0"/>
                <a:cs typeface="Consolas" panose="020B0609020204030204" charset="0"/>
              </a:rPr>
              <a:t>  font-size: </a:t>
            </a:r>
            <a:r>
              <a:rPr lang="pt-BR" altLang="en-US">
                <a:solidFill>
                  <a:schemeClr val="accent2"/>
                </a:solidFill>
                <a:latin typeface="Consolas" panose="020B0609020204030204" charset="0"/>
                <a:cs typeface="Consolas" panose="020B0609020204030204" charset="0"/>
              </a:rPr>
              <a:t>24px</a:t>
            </a:r>
            <a:r>
              <a:rPr lang="pt-BR" altLang="en-US">
                <a:latin typeface="Consolas" panose="020B0609020204030204" charset="0"/>
                <a:cs typeface="Consolas" panose="020B0609020204030204" charset="0"/>
              </a:rPr>
              <a:t>;</a:t>
            </a:r>
            <a:endParaRPr lang="pt-BR" altLang="en-US">
              <a:latin typeface="Consolas" panose="020B0609020204030204" charset="0"/>
              <a:cs typeface="Consolas" panose="020B0609020204030204" charset="0"/>
            </a:endParaRPr>
          </a:p>
          <a:p>
            <a:pPr algn="just"/>
            <a:r>
              <a:rPr lang="pt-BR" altLang="en-US">
                <a:latin typeface="Consolas" panose="020B0609020204030204" charset="0"/>
                <a:cs typeface="Consolas" panose="020B0609020204030204" charset="0"/>
              </a:rPr>
              <a:t>  font-weight: bold;</a:t>
            </a:r>
            <a:endParaRPr lang="pt-BR" altLang="en-US">
              <a:latin typeface="Consolas" panose="020B0609020204030204" charset="0"/>
              <a:cs typeface="Consolas" panose="020B0609020204030204" charset="0"/>
            </a:endParaRPr>
          </a:p>
          <a:p>
            <a:pPr algn="just"/>
            <a:r>
              <a:rPr lang="pt-BR" altLang="en-US">
                <a:latin typeface="Consolas" panose="020B0609020204030204" charset="0"/>
                <a:cs typeface="Consolas" panose="020B0609020204030204" charset="0"/>
              </a:rPr>
              <a:t>}</a:t>
            </a:r>
            <a:endParaRPr lang="pt-BR" altLang="en-US">
              <a:latin typeface="Consolas" panose="020B0609020204030204" charset="0"/>
              <a:cs typeface="Consolas" panose="020B0609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7366</Words>
  <Application>WPS Presentation</Application>
  <PresentationFormat>宽屏</PresentationFormat>
  <Paragraphs>144</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SimSun</vt:lpstr>
      <vt:lpstr>Wingdings</vt:lpstr>
      <vt:lpstr>Calibri Light</vt:lpstr>
      <vt:lpstr>Consolas</vt:lpstr>
      <vt:lpstr>Microsoft YaHei</vt:lpstr>
      <vt:lpstr>Arial Unicode MS</vt:lpstr>
      <vt:lpstr>Calibri</vt:lpstr>
      <vt:lpstr>Office Theme</vt:lpstr>
      <vt:lpstr>Programação Web I</vt:lpstr>
      <vt:lpstr>Definição</vt:lpstr>
      <vt:lpstr>Características</vt:lpstr>
      <vt:lpstr>Sintaxe</vt:lpstr>
      <vt:lpstr>Selecionando múltiplos elementos</vt:lpstr>
      <vt:lpstr>Conceitos Básicos</vt:lpstr>
      <vt:lpstr>Conceitos Básicos</vt:lpstr>
      <vt:lpstr>pixels, em e rem</vt:lpstr>
      <vt:lpstr>Exemplo</vt:lpstr>
      <vt:lpstr>Exemplo</vt:lpstr>
      <vt:lpstr>Posicionamento</vt:lpstr>
      <vt:lpstr>Posicionamento</vt:lpstr>
      <vt:lpstr>Algumas propriedades de Texto, Cor e Layout</vt:lpstr>
      <vt:lpstr>Algumas propriedades de Texto, Cor e Layout</vt:lpstr>
      <vt:lpstr>Algumas propriedades de Texto, Cor e Layout</vt:lpstr>
      <vt:lpstr>Algumas propriedades de Texto, Cor e Layout</vt:lpstr>
      <vt:lpstr>Algumas propriedades de Texto, Cor e Layout</vt:lpstr>
      <vt:lpstr>Algumas propriedades de Texto, Cor e Layout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jacques</cp:lastModifiedBy>
  <cp:revision>4</cp:revision>
  <dcterms:created xsi:type="dcterms:W3CDTF">2024-05-03T23:01:00Z</dcterms:created>
  <dcterms:modified xsi:type="dcterms:W3CDTF">2024-08-24T01:18:08Z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1046-12.2.0.17562</vt:lpwstr>
  </property>
  <property fmtid="{D5CDD505-2E9C-101B-9397-08002B2CF9AE}" pid="3" name="ICV">
    <vt:lpwstr>CF091B4F48104DDAA54A0AE3E8C035CB_11</vt:lpwstr>
  </property>
</Properties>
</file>