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5"/>
    <p:sldId id="278" r:id="rId26"/>
    <p:sldId id="279" r:id="rId27"/>
    <p:sldId id="280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Isso cria um grid de 3 colunas e 2 linhas, onde cada coluna tem 200px de largura e cada linha tem 100px de altura.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pt-BR" altLang="en-US"/>
              <a:t>Estilos em cascata (CSS3 ou superior): Modelo de estilo em cascata, regra CSS, seletores e atributos; Estilização de conteúdo; Box Model e Display; Flexbox; Grid Layout; CSS Animation;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Flexbox (</a:t>
            </a:r>
            <a:r>
              <a:rPr lang="pt-BR" altLang="en-US" i="1"/>
              <a:t>Flexible Box Layout</a:t>
            </a:r>
            <a:r>
              <a:rPr lang="pt-BR" altLang="en-US"/>
              <a:t>) é um modelo de layout que fornece uma maneira eficiente de organizar e distribuir o espaço entre os itens de um container, mesmo quando o tamanho dos itens é desconhecido ou dinâmico. </a:t>
            </a:r>
            <a:endParaRPr lang="pt-BR" altLang="en-US"/>
          </a:p>
          <a:p>
            <a:pPr algn="just"/>
            <a:r>
              <a:rPr lang="pt-BR" altLang="en-US"/>
              <a:t>O Flexbox facilita a criação de layouts complexos e responsivos, ajustando o espaço entre os elementos de forma automática.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5.1. Estrutura Básica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ativar o Flexbox em um container, basta adicionar a propriedade </a:t>
            </a:r>
            <a:r>
              <a:rPr lang="pt-BR" altLang="en-US" i="1"/>
              <a:t>display: flex</a:t>
            </a:r>
            <a:r>
              <a:rPr lang="pt-BR" altLang="en-US"/>
              <a:t> ao seu seletor.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essa propriedade, </a:t>
            </a:r>
            <a:endParaRPr lang="pt-BR" altLang="en-US"/>
          </a:p>
          <a:p>
            <a:r>
              <a:rPr lang="pt-BR" altLang="en-US"/>
              <a:t>todos os filhos diretos do </a:t>
            </a:r>
            <a:endParaRPr lang="pt-BR" altLang="en-US"/>
          </a:p>
          <a:p>
            <a:r>
              <a:rPr lang="pt-BR" altLang="en-US"/>
              <a:t>container se tornam itens </a:t>
            </a:r>
            <a:r>
              <a:rPr lang="pt-BR" altLang="en-US" b="1"/>
              <a:t>flexíveis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310130"/>
            <a:ext cx="54483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7232650" cy="4351655"/>
          </a:xfrm>
        </p:spPr>
        <p:txBody>
          <a:bodyPr>
            <a:normAutofit fontScale="90000" lnSpcReduction="20000"/>
          </a:bodyPr>
          <a:p>
            <a:pPr algn="just"/>
            <a:r>
              <a:rPr lang="pt-BR" altLang="en-US" b="1"/>
              <a:t>5.2.1. display: flex</a:t>
            </a:r>
            <a:endParaRPr lang="pt-BR" altLang="en-US" b="1"/>
          </a:p>
          <a:p>
            <a:pPr algn="just"/>
            <a:r>
              <a:rPr lang="pt-BR" altLang="en-US"/>
              <a:t>Ativa o comportamento Flexbox em um container.</a:t>
            </a:r>
            <a:endParaRPr lang="pt-BR" altLang="en-US"/>
          </a:p>
          <a:p>
            <a:pPr algn="just"/>
            <a:r>
              <a:rPr lang="pt-BR" altLang="en-US" b="1"/>
              <a:t>5.2.2. flex-direction</a:t>
            </a:r>
            <a:endParaRPr lang="pt-BR" altLang="en-US" b="1"/>
          </a:p>
          <a:p>
            <a:pPr algn="just"/>
            <a:r>
              <a:rPr lang="pt-BR" altLang="en-US"/>
              <a:t>Define a direção dos itens dentro do container.</a:t>
            </a:r>
            <a:endParaRPr lang="pt-BR" altLang="en-US"/>
          </a:p>
          <a:p>
            <a:pPr algn="just"/>
            <a:r>
              <a:rPr lang="pt-BR" altLang="en-US" b="1"/>
              <a:t>row (padrão)</a:t>
            </a:r>
            <a:r>
              <a:rPr lang="pt-BR" altLang="en-US"/>
              <a:t>: Alinha os itens em uma linha horizontal, da esquerda para a direita.</a:t>
            </a:r>
            <a:endParaRPr lang="pt-BR" altLang="en-US"/>
          </a:p>
          <a:p>
            <a:pPr algn="just"/>
            <a:r>
              <a:rPr lang="pt-BR" altLang="en-US" b="1"/>
              <a:t>row-reverse</a:t>
            </a:r>
            <a:r>
              <a:rPr lang="pt-BR" altLang="en-US"/>
              <a:t>: Alinha os itens em uma linha horizontal, da direita para a esquerda.</a:t>
            </a:r>
            <a:endParaRPr lang="pt-BR" altLang="en-US"/>
          </a:p>
          <a:p>
            <a:pPr algn="just"/>
            <a:r>
              <a:rPr lang="pt-BR" altLang="en-US" b="1"/>
              <a:t>column</a:t>
            </a:r>
            <a:r>
              <a:rPr lang="pt-BR" altLang="en-US"/>
              <a:t>: Alinha os itens em uma coluna, de cima para baixo.</a:t>
            </a:r>
            <a:endParaRPr lang="pt-BR" altLang="en-US"/>
          </a:p>
          <a:p>
            <a:pPr algn="just"/>
            <a:r>
              <a:rPr lang="pt-BR" altLang="en-US" b="1"/>
              <a:t>column-reverse</a:t>
            </a:r>
            <a:r>
              <a:rPr lang="pt-BR" altLang="en-US"/>
              <a:t>: Alinha os itens em uma coluna, de baixo para cima.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715" y="1825625"/>
            <a:ext cx="4312285" cy="4020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>
            <a:normAutofit lnSpcReduction="20000"/>
          </a:bodyPr>
          <a:p>
            <a:pPr algn="just"/>
            <a:r>
              <a:rPr lang="pt-BR" altLang="en-US" b="1"/>
              <a:t>5.2.3. justify-content</a:t>
            </a:r>
            <a:endParaRPr lang="pt-BR" altLang="en-US" b="1"/>
          </a:p>
          <a:p>
            <a:pPr algn="just"/>
            <a:r>
              <a:rPr lang="pt-BR" altLang="en-US"/>
              <a:t>Controla o alinhamento dos itens ao longo do eixo principal (horizontal para </a:t>
            </a:r>
            <a:r>
              <a:rPr lang="pt-BR" altLang="en-US" i="1"/>
              <a:t>row</a:t>
            </a:r>
            <a:r>
              <a:rPr lang="pt-BR" altLang="en-US"/>
              <a:t>, vertical para </a:t>
            </a:r>
            <a:r>
              <a:rPr lang="pt-BR" altLang="en-US" i="1"/>
              <a:t>column</a:t>
            </a:r>
            <a:r>
              <a:rPr lang="pt-BR" altLang="en-US"/>
              <a:t>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flex-start</a:t>
            </a:r>
            <a:r>
              <a:rPr lang="pt-BR" altLang="en-US"/>
              <a:t>: Alinha os itens no início do container.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flex-end</a:t>
            </a:r>
            <a:r>
              <a:rPr lang="pt-BR" altLang="en-US"/>
              <a:t>: Alinha os itens no final do container.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center</a:t>
            </a:r>
            <a:r>
              <a:rPr lang="pt-BR" altLang="en-US"/>
              <a:t>: Centraliza os itens.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space-between</a:t>
            </a:r>
            <a:r>
              <a:rPr lang="pt-BR" altLang="en-US"/>
              <a:t>: Distribui os itens com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espaços iguais entre eles.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space-around</a:t>
            </a:r>
            <a:r>
              <a:rPr lang="pt-BR" altLang="en-US"/>
              <a:t>: Distribui os itens com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espaços iguais ao redor de cada um.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565" y="3923030"/>
            <a:ext cx="5512435" cy="2934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7543800" cy="4351655"/>
          </a:xfrm>
        </p:spPr>
        <p:txBody>
          <a:bodyPr>
            <a:normAutofit fontScale="90000" lnSpcReduction="10000"/>
          </a:bodyPr>
          <a:p>
            <a:pPr algn="just"/>
            <a:r>
              <a:rPr lang="pt-BR" altLang="en-US" b="1"/>
              <a:t>5.2.4. align-items</a:t>
            </a:r>
            <a:endParaRPr lang="pt-BR" altLang="en-US" b="1"/>
          </a:p>
          <a:p>
            <a:pPr algn="just"/>
            <a:r>
              <a:rPr lang="pt-BR" altLang="en-US"/>
              <a:t>Alinha os itens ao longo do eixo transversal (vertical para row, horizontal para column).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stretch (padrão)</a:t>
            </a:r>
            <a:r>
              <a:rPr lang="pt-BR" altLang="en-US"/>
              <a:t>: Estica os itens para preencher o container.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flex-start</a:t>
            </a:r>
            <a:r>
              <a:rPr lang="pt-BR" altLang="en-US"/>
              <a:t>: Alinha os itens ao início do eixo transversal.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flex-end</a:t>
            </a:r>
            <a:r>
              <a:rPr lang="pt-BR" altLang="en-US"/>
              <a:t>: Alinha os itens ao final do eixo transversal.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center</a:t>
            </a:r>
            <a:r>
              <a:rPr lang="pt-BR" altLang="en-US"/>
              <a:t>: Centraliza os itens ao longo do eixo transversal.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baseline</a:t>
            </a:r>
            <a:r>
              <a:rPr lang="pt-BR" altLang="en-US"/>
              <a:t>: Alinha os itens de acordo com suas linhas de base.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0" y="2663825"/>
            <a:ext cx="4001135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 b="1"/>
              <a:t>5.2.5. align-content</a:t>
            </a:r>
            <a:endParaRPr lang="pt-BR" altLang="en-US" b="1"/>
          </a:p>
          <a:p>
            <a:r>
              <a:rPr lang="pt-BR" altLang="en-US"/>
              <a:t>Controla o espaçamento entre as linhas de um container flexível com múltiplas linhas.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flex-start</a:t>
            </a:r>
            <a:r>
              <a:rPr lang="pt-BR" altLang="en-US"/>
              <a:t>: Alinha as linhas no início do container.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flex-end</a:t>
            </a:r>
            <a:r>
              <a:rPr lang="pt-BR" altLang="en-US"/>
              <a:t>: Alinha as linhas no final do container.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center</a:t>
            </a:r>
            <a:r>
              <a:rPr lang="pt-BR" altLang="en-US"/>
              <a:t>: Centraliza as linhas.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space-between</a:t>
            </a:r>
            <a:r>
              <a:rPr lang="pt-BR" altLang="en-US"/>
              <a:t>: Distribui as linhas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com espaços iguais entre elas.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space-around</a:t>
            </a:r>
            <a:r>
              <a:rPr lang="pt-BR" altLang="en-US"/>
              <a:t>: Distribui as linhas com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espaços iguais ao redor de cada uma.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325" y="3804920"/>
            <a:ext cx="5527675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5.2.6. flex-wrap</a:t>
            </a:r>
            <a:endParaRPr lang="pt-BR" altLang="en-US"/>
          </a:p>
          <a:p>
            <a:pPr algn="just"/>
            <a:r>
              <a:rPr lang="pt-BR" altLang="en-US"/>
              <a:t>Controla se os itens dentro do container devem ou não quebrar para a próxima linha quando não houver espaço suficiente.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nowrap</a:t>
            </a:r>
            <a:r>
              <a:rPr lang="pt-BR" altLang="en-US"/>
              <a:t>: Os itens não quebram (padrão).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wrap</a:t>
            </a:r>
            <a:r>
              <a:rPr lang="pt-BR" altLang="en-US"/>
              <a:t>: Os itens quebram para a próxima linha.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wrap-reverse</a:t>
            </a:r>
            <a:r>
              <a:rPr lang="pt-BR" altLang="en-US"/>
              <a:t>: Quebra para a próxima linha,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mas inverte a ordem.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785" y="3255645"/>
            <a:ext cx="451421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5.2. Principais Propriedades do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5.2.7. flex-grow, flex-shrink, flex-basis</a:t>
            </a: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flex-grow</a:t>
            </a:r>
            <a:r>
              <a:rPr lang="pt-BR" altLang="en-US"/>
              <a:t>: Define quanto um item pode crescer em relação aos outros.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flex-shrink</a:t>
            </a:r>
            <a:r>
              <a:rPr lang="pt-BR" altLang="en-US"/>
              <a:t>: Define quanto um item pode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encolher em relação aos outros.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flex-basis</a:t>
            </a:r>
            <a:r>
              <a:rPr lang="pt-BR" altLang="en-US"/>
              <a:t>: Define o tamanho base do item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antes do espaço extra ser distribuído.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75" y="3122295"/>
            <a:ext cx="5000625" cy="3801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5.3. Exemplo de flexbox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Neste exemplo, temos três itens dispostos horizontalmente, espaçados de forma igual (usando </a:t>
            </a:r>
            <a:r>
              <a:rPr lang="pt-BR" altLang="en-US" i="1"/>
              <a:t>justify-content: space-between</a:t>
            </a:r>
            <a:r>
              <a:rPr lang="pt-BR" altLang="en-US"/>
              <a:t>), centralizados verticalmente dentro do container (usando </a:t>
            </a:r>
            <a:r>
              <a:rPr lang="pt-BR" altLang="en-US" i="1"/>
              <a:t>align-items: center</a:t>
            </a:r>
            <a:r>
              <a:rPr lang="pt-BR" altLang="en-US"/>
              <a:t>).</a:t>
            </a:r>
            <a:endParaRPr lang="pt-BR" altLang="en-US"/>
          </a:p>
          <a:p>
            <a:endParaRPr lang="pt-BR" altLang="en-US"/>
          </a:p>
          <a:p>
            <a:pPr algn="ctr"/>
            <a:r>
              <a:rPr lang="pt-BR" altLang="en-US"/>
              <a:t>https://github.com/ProjetosPWI/CSS/blob/main/flexbox.html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CSS Grid Layout é um sistema bidimensional para criar layouts que permitem organizar conteúdo em linhas e colunas.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Diferentemente do Flexbox, que organiza itens em um eixo (horizontal ou vertical), o Grid trabalha em ambos os eixos, permitindo maior controle sobre o posicionamento e alinhamento de elementos na página.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1. Introdução ao Modelo de Estilos em Cascata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O CSS (Cascading Style Sheets) é uma linguagem de estilo usada para definir a aparência de elementos em uma página web.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termo "cascata" refere-se à maneira como o CSS resolve conflitos entre múltiplas regras aplicadas ao mesmo elemento.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As regras de estilo são aplicadas em uma ordem hierárquica, levando em consideração três principais fatores: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/>
              <a:t>Origem do estilo (user-agent, usuário, desenvolvedor).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/>
              <a:t>Especificidade (quão específico é o seletor).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/>
              <a:t>Importância (</a:t>
            </a:r>
            <a:r>
              <a:rPr lang="pt-BR" altLang="en-US" i="1"/>
              <a:t>!important</a:t>
            </a:r>
            <a:r>
              <a:rPr lang="pt-BR" altLang="en-US"/>
              <a:t>).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6.1.1. display: grid</a:t>
            </a:r>
            <a:endParaRPr lang="pt-BR" altLang="en-US" b="1"/>
          </a:p>
          <a:p>
            <a:r>
              <a:rPr lang="pt-BR" altLang="en-US"/>
              <a:t>Para ativar o comportamento de Grid em um container, utilizamos a propriedade </a:t>
            </a:r>
            <a:r>
              <a:rPr lang="pt-BR" altLang="en-US" i="1"/>
              <a:t>display: grid</a:t>
            </a:r>
            <a:r>
              <a:rPr lang="pt-BR" altLang="en-US"/>
              <a:t>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799080"/>
            <a:ext cx="54483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6.1.2. Definindo as Colunas e Linhas</a:t>
            </a:r>
            <a:endParaRPr lang="pt-BR" altLang="en-US" b="1"/>
          </a:p>
          <a:p>
            <a:pPr algn="just"/>
            <a:r>
              <a:rPr lang="pt-BR" altLang="en-US"/>
              <a:t>Para definir a estrutura do grid, utilizamos as propriedades:</a:t>
            </a:r>
            <a:endParaRPr lang="pt-BR" altLang="en-US"/>
          </a:p>
          <a:p>
            <a:pPr algn="just"/>
            <a:r>
              <a:rPr lang="pt-BR" altLang="en-US" b="1"/>
              <a:t>grid-template-columns</a:t>
            </a:r>
            <a:r>
              <a:rPr lang="pt-BR" altLang="en-US"/>
              <a:t>: Define o número e o tamanho das colunas.</a:t>
            </a:r>
            <a:endParaRPr lang="pt-BR" altLang="en-US"/>
          </a:p>
          <a:p>
            <a:pPr algn="just"/>
            <a:r>
              <a:rPr lang="pt-BR" altLang="en-US" b="1"/>
              <a:t>grid-template-rows</a:t>
            </a:r>
            <a:r>
              <a:rPr lang="pt-BR" altLang="en-US"/>
              <a:t>: Define o número e o tamanho das linhas.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3877945"/>
            <a:ext cx="8779510" cy="2980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6.1.3. Ajustando as Colunas e Linhas com fr</a:t>
            </a:r>
            <a:endParaRPr lang="pt-BR" altLang="en-US" b="1"/>
          </a:p>
          <a:p>
            <a:pPr algn="just"/>
            <a:r>
              <a:rPr lang="pt-BR" altLang="en-US"/>
              <a:t>O </a:t>
            </a:r>
            <a:r>
              <a:rPr lang="pt-BR" altLang="en-US" i="1"/>
              <a:t>fr </a:t>
            </a:r>
            <a:r>
              <a:rPr lang="pt-BR" altLang="en-US"/>
              <a:t>(fração) é uma unidade que permite distribuir o espaço disponível de forma proporcional.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29000"/>
            <a:ext cx="12192635" cy="3001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6.1.4. Gap entre os itens</a:t>
            </a:r>
            <a:endParaRPr lang="pt-BR" altLang="en-US" b="1"/>
          </a:p>
          <a:p>
            <a:pPr algn="just"/>
            <a:r>
              <a:rPr lang="pt-BR" altLang="en-US"/>
              <a:t>Para adicionar espaçamento entre as colunas e linhas, utilizamos a propriedade </a:t>
            </a:r>
            <a:r>
              <a:rPr lang="pt-BR" altLang="en-US" i="1"/>
              <a:t>gap </a:t>
            </a:r>
            <a:r>
              <a:rPr lang="pt-BR" altLang="en-US"/>
              <a:t>ou suas variantes.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3285490"/>
            <a:ext cx="9645650" cy="3572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6.1. Conceitos Básicos do Grid Layout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6.1.5. Posicionando itens dentro do grid</a:t>
            </a:r>
            <a:endParaRPr lang="pt-BR" altLang="en-US" b="1"/>
          </a:p>
          <a:p>
            <a:pPr algn="just"/>
            <a:r>
              <a:rPr lang="pt-BR" altLang="en-US"/>
              <a:t>Podemos especificar em qual linha e coluna um item deve ser colocado utilizando as propriedades grid-column e grid-row.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37560"/>
            <a:ext cx="10515600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6.2. Exemplo de Layout Simples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Este exemplo cria um grid com 3 colunas e 2 linhas. Cada item é colocado automaticamente em uma célula do grid.</a:t>
            </a:r>
            <a:endParaRPr lang="pt-BR" altLang="en-US"/>
          </a:p>
          <a:p>
            <a:pPr algn="just"/>
            <a:endParaRPr lang="pt-BR" altLang="en-US"/>
          </a:p>
          <a:p>
            <a:pPr algn="ctr"/>
            <a:r>
              <a:rPr lang="pt-BR" altLang="en-US"/>
              <a:t>https://github.com/ProjetosPWI/CSS/blob/main/gridlayoutsimples.html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2. Seletores e atributos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7911465" cy="4351655"/>
          </a:xfrm>
        </p:spPr>
        <p:txBody>
          <a:bodyPr/>
          <a:p>
            <a:pPr algn="just"/>
            <a:r>
              <a:rPr lang="pt-BR" altLang="en-US"/>
              <a:t>Seletores são padrões usados para selecionar os elementos que deseja estilizar. Existem vários tipos de seletores:</a:t>
            </a:r>
            <a:endParaRPr lang="pt-BR" altLang="en-US"/>
          </a:p>
          <a:p>
            <a:r>
              <a:rPr lang="pt-BR" altLang="en-US" b="1"/>
              <a:t>a) Seletor de elemento</a:t>
            </a:r>
            <a:r>
              <a:rPr lang="pt-BR" altLang="en-US"/>
              <a:t>: p, div, h1</a:t>
            </a:r>
            <a:endParaRPr lang="pt-BR" altLang="en-US"/>
          </a:p>
          <a:p>
            <a:r>
              <a:rPr lang="pt-BR" altLang="en-US" b="1"/>
              <a:t>b) Seletor de classe</a:t>
            </a:r>
            <a:r>
              <a:rPr lang="pt-BR" altLang="en-US"/>
              <a:t>: .classe</a:t>
            </a:r>
            <a:endParaRPr lang="pt-BR" altLang="en-US"/>
          </a:p>
          <a:p>
            <a:r>
              <a:rPr lang="pt-BR" altLang="en-US" b="1"/>
              <a:t>c) Seletor de ID</a:t>
            </a:r>
            <a:r>
              <a:rPr lang="pt-BR" altLang="en-US"/>
              <a:t>: #id</a:t>
            </a:r>
            <a:endParaRPr lang="pt-BR" altLang="en-US"/>
          </a:p>
          <a:p>
            <a:r>
              <a:rPr lang="pt-BR" altLang="en-US" b="1"/>
              <a:t>d) Seletor de atributo</a:t>
            </a:r>
            <a:r>
              <a:rPr lang="pt-BR" altLang="en-US"/>
              <a:t>: [atributo]</a:t>
            </a:r>
            <a:endParaRPr lang="pt-BR" altLang="en-US"/>
          </a:p>
          <a:p>
            <a:r>
              <a:rPr lang="pt-BR" altLang="en-US" b="1"/>
              <a:t>e) Seletor descendente</a:t>
            </a:r>
            <a:r>
              <a:rPr lang="pt-BR" altLang="en-US"/>
              <a:t>: div p</a:t>
            </a:r>
            <a:endParaRPr lang="pt-BR" altLang="en-US"/>
          </a:p>
          <a:p>
            <a:r>
              <a:rPr lang="pt-BR" altLang="en-US" b="1"/>
              <a:t>f) Seletor filho</a:t>
            </a:r>
            <a:r>
              <a:rPr lang="pt-BR" altLang="en-US"/>
              <a:t>: div &gt; p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165" y="189865"/>
            <a:ext cx="3488690" cy="6572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 Box Model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Box Model é um conceito fundamental em CSS que define como os elementos HTML são renderizados. Cada elemento é tratado como uma caixa com quatro áreas principais: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Conteúdo (Content)</a:t>
            </a:r>
            <a:r>
              <a:rPr lang="pt-BR" altLang="en-US"/>
              <a:t>: A área onde o conteúdo do elemento é exibido.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Preenchimento (Padding)</a:t>
            </a:r>
            <a:r>
              <a:rPr lang="pt-BR" altLang="en-US"/>
              <a:t>: O espaço entre o conteúdo e a borda.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Borda (Border)</a:t>
            </a:r>
            <a:r>
              <a:rPr lang="pt-BR" altLang="en-US"/>
              <a:t>: A linha que circunda o padding e o conteúdo.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 b="1"/>
              <a:t>Margem (Margin)</a:t>
            </a:r>
            <a:r>
              <a:rPr lang="pt-BR" altLang="en-US"/>
              <a:t>: O espaço externo à borda.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3.1. Exemplo de Box Model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4035" y="1825625"/>
            <a:ext cx="5661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3.2. Box Sizing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propriedade box-sizing afeta como o tamanho total da caixa é calculado: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content-box (padrão)</a:t>
            </a:r>
            <a:r>
              <a:rPr lang="pt-BR" altLang="en-US"/>
              <a:t>: width e height se aplicam apenas ao conteúdo.</a:t>
            </a:r>
            <a:endParaRPr lang="pt-BR" altLang="en-US"/>
          </a:p>
          <a:p>
            <a:pPr algn="just"/>
            <a:r>
              <a:rPr lang="pt-BR" altLang="en-US" b="1"/>
              <a:t>border-box</a:t>
            </a:r>
            <a:r>
              <a:rPr lang="pt-BR" altLang="en-US"/>
              <a:t>: width e height incluem padding e border.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990" y="4265930"/>
            <a:ext cx="438531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4. Display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/>
              <a:t>A propriedade </a:t>
            </a:r>
            <a:r>
              <a:rPr lang="pt-BR" altLang="en-US" i="1"/>
              <a:t>display </a:t>
            </a:r>
            <a:r>
              <a:rPr lang="pt-BR" altLang="en-US"/>
              <a:t>determina como um elemento é renderizado no layout.</a:t>
            </a:r>
            <a:endParaRPr lang="pt-BR" altLang="en-US"/>
          </a:p>
          <a:p>
            <a:r>
              <a:rPr lang="pt-BR" altLang="en-US" b="1"/>
              <a:t>4.1. block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Ocupa toda a largura disponível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Começa em uma nova linha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Exemplo: &lt;div&gt;, &lt;p&gt;, &lt;h1&gt;</a:t>
            </a:r>
            <a:endParaRPr lang="pt-BR" altLang="en-US"/>
          </a:p>
          <a:p>
            <a:r>
              <a:rPr lang="pt-BR" altLang="en-US" b="1"/>
              <a:t>4.2. inline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Ocupa apenas o espaço necessário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Não começa em uma nova linha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Exemplo: &lt;span&gt;, &lt;a&gt;, &lt;strong&gt;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4. Display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pt-BR" altLang="en-US" b="1"/>
              <a:t>4.3. inline-block</a:t>
            </a:r>
            <a:r>
              <a:rPr lang="pt-BR" altLang="en-US"/>
              <a:t>:</a:t>
            </a:r>
            <a:endParaRPr lang="pt-BR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Combinação de inline e block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Flui como inline, mas aceita width e height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Exemplo: &lt;button&gt;, &lt;input&gt;</a:t>
            </a:r>
            <a:endParaRPr lang="pt-BR" altLang="en-US"/>
          </a:p>
          <a:p>
            <a:r>
              <a:rPr lang="pt-BR" altLang="en-US" b="1"/>
              <a:t>4.4. flex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Cria um contêiner flexível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Permite layout flexível dos elementos filhos</a:t>
            </a:r>
            <a:endParaRPr lang="pt-BR" altLang="en-US"/>
          </a:p>
          <a:p>
            <a:r>
              <a:rPr lang="pt-BR" altLang="en-US" b="1"/>
              <a:t>4.5. grid</a:t>
            </a:r>
            <a:r>
              <a:rPr lang="pt-BR" altLang="en-US"/>
              <a:t>: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Cria um contêiner de grade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/>
              <a:t>Permite layout em grade dos elementos filhos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4.6. Exemplo de uso 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6330" y="1584325"/>
            <a:ext cx="4879975" cy="5030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6915</Words>
  <Application>WPS Presentation</Application>
  <PresentationFormat>宽屏</PresentationFormat>
  <Paragraphs>193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</dc:creator>
  <cp:lastModifiedBy>jacques</cp:lastModifiedBy>
  <cp:revision>6</cp:revision>
  <dcterms:created xsi:type="dcterms:W3CDTF">2024-09-13T18:45:45Z</dcterms:created>
  <dcterms:modified xsi:type="dcterms:W3CDTF">2024-09-13T20:45:06Z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1046-12.2.0.18165</vt:lpwstr>
  </property>
  <property fmtid="{D5CDD505-2E9C-101B-9397-08002B2CF9AE}" pid="3" name="ICV">
    <vt:lpwstr>6702799E2BE943FABD63F56149169745_11</vt:lpwstr>
  </property>
</Properties>
</file>