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52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5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Isso cria um grid de 3 colunas e 2 linhas, onde cada coluna tem 200px de largura e cada linha tem 100px de altura.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sym typeface="+mn-ea"/>
              </a:rPr>
              <a:t>Exemplo 1: Animação de Pulsação (Pulse)</a:t>
            </a:r>
            <a:endParaRPr lang="pt-BR" altLang="en-US"/>
          </a:p>
          <a:p>
            <a:r>
              <a:rPr lang="pt-BR" altLang="en-US"/>
              <a:t>A bolinha vai pulsar suavemente, aumentando e diminuindo de tamanho, enquanto também altera sua opacidade.</a:t>
            </a:r>
            <a:endParaRPr lang="pt-BR" altLang="en-US"/>
          </a:p>
          <a:p>
            <a:r>
              <a:rPr lang="pt-BR" altLang="en-US"/>
              <a:t>Exemplo 2: Animação de Balanço (Wobble)</a:t>
            </a:r>
            <a:endParaRPr lang="pt-BR" altLang="en-US"/>
          </a:p>
          <a:p>
            <a:r>
              <a:rPr lang="pt-BR" altLang="en-US"/>
              <a:t>O elemento balança para frente e para trás, criando um efeito de oscilação.</a:t>
            </a:r>
            <a:endParaRPr lang="pt-BR" altLang="en-US"/>
          </a:p>
          <a:p>
            <a:r>
              <a:rPr lang="pt-BR" altLang="en-US"/>
              <a:t>Exemplo 3: Animação de Fade In/Out (Aparecer e Desaparecer)</a:t>
            </a:r>
            <a:endParaRPr lang="pt-BR" altLang="en-US"/>
          </a:p>
          <a:p>
            <a:r>
              <a:rPr lang="pt-BR" altLang="en-US"/>
              <a:t>Este exemplo faz com que o quadrado apareça e desapareça gradualmente ao longo do tempo.</a:t>
            </a:r>
            <a:endParaRPr lang="pt-BR" altLang="en-US"/>
          </a:p>
          <a:p>
            <a:r>
              <a:rPr lang="pt-BR" altLang="en-US">
                <a:sym typeface="+mn-ea"/>
              </a:rPr>
              <a:t>Exemplo 4: Animação de Deslocamento Vertical (Bouncing Ball)</a:t>
            </a:r>
            <a:endParaRPr lang="pt-BR" altLang="en-US">
              <a:sym typeface="+mn-ea"/>
            </a:endParaRPr>
          </a:p>
          <a:p>
            <a:r>
              <a:rPr lang="pt-BR" altLang="en-US"/>
              <a:t>A bolinha se move verticalmente, simulando um efeito de pulo.</a:t>
            </a:r>
            <a:endParaRPr lang="pt-BR" altLang="en-US"/>
          </a:p>
          <a:p>
            <a:r>
              <a:rPr lang="pt-BR" altLang="en-US"/>
              <a:t>Exemplo 5: Animação de Cor (Change Color)</a:t>
            </a:r>
            <a:endParaRPr lang="pt-BR" altLang="en-US"/>
          </a:p>
          <a:p>
            <a:r>
              <a:rPr lang="pt-BR" altLang="en-US"/>
              <a:t>A cor do quadrado alterna entre roxo e azul ao longo de 3 segundos.</a:t>
            </a:r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Exemplo 6: Animação de Zoom In e Zoom Out</a:t>
            </a:r>
            <a:endParaRPr lang="pt-BR" altLang="en-US"/>
          </a:p>
          <a:p>
            <a:r>
              <a:rPr lang="pt-BR" altLang="en-US"/>
              <a:t>O quadrado aumenta e diminui de tamanho, criando um efeito de zoom.</a:t>
            </a:r>
            <a:endParaRPr lang="pt-BR" altLang="en-US"/>
          </a:p>
          <a:p>
            <a:r>
              <a:rPr lang="pt-BR" altLang="en-US"/>
              <a:t>Exemplo 7: Animação de Rotação</a:t>
            </a:r>
            <a:endParaRPr lang="pt-BR" altLang="en-US"/>
          </a:p>
          <a:p>
            <a:r>
              <a:rPr lang="pt-BR" altLang="en-US"/>
              <a:t>O quadrado gira continuamente ao longo de 4 segundos.</a:t>
            </a:r>
            <a:endParaRPr lang="pt-BR" altLang="en-US"/>
          </a:p>
          <a:p>
            <a:r>
              <a:rPr lang="pt-BR" altLang="en-US"/>
              <a:t>Exemplo 8: Animação de Movimento Diagonal</a:t>
            </a:r>
            <a:endParaRPr lang="pt-BR" altLang="en-US"/>
          </a:p>
          <a:p>
            <a:r>
              <a:rPr lang="pt-BR" altLang="en-US"/>
              <a:t>O quadrado se move na diagonal e depois retorna ao ponto de origem.</a:t>
            </a:r>
            <a:endParaRPr lang="pt-BR" altLang="en-US"/>
          </a:p>
          <a:p>
            <a:r>
              <a:rPr lang="pt-BR" altLang="en-US"/>
              <a:t>Exemplo 9: Efeito de Digitação (Typewriter)</a:t>
            </a:r>
            <a:endParaRPr lang="pt-BR" altLang="en-US"/>
          </a:p>
          <a:p>
            <a:r>
              <a:rPr lang="pt-BR" altLang="en-US"/>
              <a:t>Este efeito faz parecer que o texto está sendo digitado na tela.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pt-BR" altLang="en-US"/>
              <a:t>Estilos em cascata (CSS3 ou superior): Modelo de estilo em cascata, regra CSS, seletores e atributos; Estilização de conteúdo; Box Model e Display; Flexbox; Grid Layout; CSS Animation;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Flexbox (</a:t>
            </a:r>
            <a:r>
              <a:rPr lang="pt-BR" altLang="en-US" i="1"/>
              <a:t>Flexible Box Layout</a:t>
            </a:r>
            <a:r>
              <a:rPr lang="pt-BR" altLang="en-US"/>
              <a:t>) é um modelo de layout que fornece uma maneira eficiente de organizar e distribuir o espaço entre os itens de um container, mesmo quando o tamanho dos itens é desconhecido ou dinâmico. </a:t>
            </a:r>
            <a:endParaRPr lang="pt-BR" altLang="en-US"/>
          </a:p>
          <a:p>
            <a:pPr algn="just"/>
            <a:r>
              <a:rPr lang="pt-BR" altLang="en-US"/>
              <a:t>O Flexbox facilita a criação de layouts complexos e responsivos, ajustando o espaço entre os elementos de forma automática.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5.1. Estrutura Básica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ativar o Flexbox em um container, basta adicionar a propriedade </a:t>
            </a:r>
            <a:r>
              <a:rPr lang="pt-BR" altLang="en-US" i="1"/>
              <a:t>display: flex</a:t>
            </a:r>
            <a:r>
              <a:rPr lang="pt-BR" altLang="en-US"/>
              <a:t> ao seu seletor.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essa propriedade, </a:t>
            </a:r>
            <a:endParaRPr lang="pt-BR" altLang="en-US"/>
          </a:p>
          <a:p>
            <a:r>
              <a:rPr lang="pt-BR" altLang="en-US"/>
              <a:t>todos os filhos diretos do </a:t>
            </a:r>
            <a:endParaRPr lang="pt-BR" altLang="en-US"/>
          </a:p>
          <a:p>
            <a:r>
              <a:rPr lang="pt-BR" altLang="en-US"/>
              <a:t>container se tornam itens </a:t>
            </a:r>
            <a:r>
              <a:rPr lang="pt-BR" altLang="en-US" b="1"/>
              <a:t>flexíveis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310130"/>
            <a:ext cx="5448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232650" cy="4351655"/>
          </a:xfrm>
        </p:spPr>
        <p:txBody>
          <a:bodyPr>
            <a:normAutofit fontScale="90000" lnSpcReduction="20000"/>
          </a:bodyPr>
          <a:p>
            <a:pPr algn="just"/>
            <a:r>
              <a:rPr lang="pt-BR" altLang="en-US" b="1"/>
              <a:t>5.2.1. display: flex</a:t>
            </a:r>
            <a:endParaRPr lang="pt-BR" altLang="en-US" b="1"/>
          </a:p>
          <a:p>
            <a:pPr algn="just"/>
            <a:r>
              <a:rPr lang="pt-BR" altLang="en-US"/>
              <a:t>Ativa o comportamento Flexbox em um container.</a:t>
            </a:r>
            <a:endParaRPr lang="pt-BR" altLang="en-US"/>
          </a:p>
          <a:p>
            <a:pPr algn="just"/>
            <a:r>
              <a:rPr lang="pt-BR" altLang="en-US" b="1"/>
              <a:t>5.2.2. flex-direction</a:t>
            </a:r>
            <a:endParaRPr lang="pt-BR" altLang="en-US" b="1"/>
          </a:p>
          <a:p>
            <a:pPr algn="just"/>
            <a:r>
              <a:rPr lang="pt-BR" altLang="en-US"/>
              <a:t>Define a direção dos itens dentro do container.</a:t>
            </a:r>
            <a:endParaRPr lang="pt-BR" altLang="en-US"/>
          </a:p>
          <a:p>
            <a:pPr algn="just"/>
            <a:r>
              <a:rPr lang="pt-BR" altLang="en-US" b="1"/>
              <a:t>row (padrão)</a:t>
            </a:r>
            <a:r>
              <a:rPr lang="pt-BR" altLang="en-US"/>
              <a:t>: Alinha os itens em uma linha horizontal, da esquerda para a direita.</a:t>
            </a:r>
            <a:endParaRPr lang="pt-BR" altLang="en-US"/>
          </a:p>
          <a:p>
            <a:pPr algn="just"/>
            <a:r>
              <a:rPr lang="pt-BR" altLang="en-US" b="1"/>
              <a:t>row-reverse</a:t>
            </a:r>
            <a:r>
              <a:rPr lang="pt-BR" altLang="en-US"/>
              <a:t>: Alinha os itens em uma linha horizontal, da direita para a esquerda.</a:t>
            </a:r>
            <a:endParaRPr lang="pt-BR" altLang="en-US"/>
          </a:p>
          <a:p>
            <a:pPr algn="just"/>
            <a:r>
              <a:rPr lang="pt-BR" altLang="en-US" b="1"/>
              <a:t>column</a:t>
            </a:r>
            <a:r>
              <a:rPr lang="pt-BR" altLang="en-US"/>
              <a:t>: Alinha os itens em uma coluna, de cima para baixo.</a:t>
            </a:r>
            <a:endParaRPr lang="pt-BR" altLang="en-US"/>
          </a:p>
          <a:p>
            <a:pPr algn="just"/>
            <a:r>
              <a:rPr lang="pt-BR" altLang="en-US" b="1"/>
              <a:t>column-reverse</a:t>
            </a:r>
            <a:r>
              <a:rPr lang="pt-BR" altLang="en-US"/>
              <a:t>: Alinha os itens em uma coluna, de baixo para cima.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715" y="1825625"/>
            <a:ext cx="4312285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>
            <a:normAutofit lnSpcReduction="20000"/>
          </a:bodyPr>
          <a:p>
            <a:pPr algn="just"/>
            <a:r>
              <a:rPr lang="pt-BR" altLang="en-US" b="1"/>
              <a:t>5.2.3. justify-content</a:t>
            </a:r>
            <a:endParaRPr lang="pt-BR" altLang="en-US" b="1"/>
          </a:p>
          <a:p>
            <a:pPr algn="just"/>
            <a:r>
              <a:rPr lang="pt-BR" altLang="en-US"/>
              <a:t>Controla o alinhamento dos itens ao longo do eixo principal (horizontal para </a:t>
            </a:r>
            <a:r>
              <a:rPr lang="pt-BR" altLang="en-US" i="1"/>
              <a:t>row</a:t>
            </a:r>
            <a:r>
              <a:rPr lang="pt-BR" altLang="en-US"/>
              <a:t>, vertical para </a:t>
            </a:r>
            <a:r>
              <a:rPr lang="pt-BR" altLang="en-US" i="1"/>
              <a:t>column</a:t>
            </a:r>
            <a:r>
              <a:rPr lang="pt-BR" altLang="en-US"/>
              <a:t>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os itens no início do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os itens no final do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os itens.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space-between</a:t>
            </a:r>
            <a:r>
              <a:rPr lang="pt-BR" altLang="en-US"/>
              <a:t>: Distribui os itens com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espaços iguais entre eles.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space-around</a:t>
            </a:r>
            <a:r>
              <a:rPr lang="pt-BR" altLang="en-US"/>
              <a:t>: Distribui os itens com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espaços iguais ao redor de cada um.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565" y="3923030"/>
            <a:ext cx="5512435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543800" cy="4351655"/>
          </a:xfrm>
        </p:spPr>
        <p:txBody>
          <a:bodyPr>
            <a:normAutofit fontScale="90000" lnSpcReduction="10000"/>
          </a:bodyPr>
          <a:p>
            <a:pPr algn="just"/>
            <a:r>
              <a:rPr lang="pt-BR" altLang="en-US" b="1"/>
              <a:t>5.2.4. align-items</a:t>
            </a:r>
            <a:endParaRPr lang="pt-BR" altLang="en-US" b="1"/>
          </a:p>
          <a:p>
            <a:pPr algn="just"/>
            <a:r>
              <a:rPr lang="pt-BR" altLang="en-US"/>
              <a:t>Alinha os itens ao longo do eixo transversal (vertical para row, horizontal para column).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stretch (padrão)</a:t>
            </a:r>
            <a:r>
              <a:rPr lang="pt-BR" altLang="en-US"/>
              <a:t>: Estica os itens para preencher 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os itens ao início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os itens ao final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os itens ao longo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baseline</a:t>
            </a:r>
            <a:r>
              <a:rPr lang="pt-BR" altLang="en-US"/>
              <a:t>: Alinha os itens de acordo com suas linhas de base.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0" y="2663825"/>
            <a:ext cx="400113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 b="1"/>
              <a:t>5.2.5. align-content</a:t>
            </a:r>
            <a:endParaRPr lang="pt-BR" altLang="en-US" b="1"/>
          </a:p>
          <a:p>
            <a:r>
              <a:rPr lang="pt-BR" altLang="en-US"/>
              <a:t>Controla o espaçamento entre as linhas de um container flexível com múltiplas linhas.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as linhas no início do container.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as linhas no final do container.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as linhas.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space-between</a:t>
            </a:r>
            <a:r>
              <a:rPr lang="pt-BR" altLang="en-US"/>
              <a:t>: Distribui as linhas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com espaços iguais entre elas.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space-around</a:t>
            </a:r>
            <a:r>
              <a:rPr lang="pt-BR" altLang="en-US"/>
              <a:t>: Distribui as linhas com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espaços iguais ao redor de cada uma.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325" y="3804920"/>
            <a:ext cx="552767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5.2.6. flex-wrap</a:t>
            </a:r>
            <a:endParaRPr lang="pt-BR" altLang="en-US"/>
          </a:p>
          <a:p>
            <a:pPr algn="just"/>
            <a:r>
              <a:rPr lang="pt-BR" altLang="en-US"/>
              <a:t>Controla se os itens dentro do container devem ou não quebrar para a próxima linha quando não houver espaço suficiente.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nowrap</a:t>
            </a:r>
            <a:r>
              <a:rPr lang="pt-BR" altLang="en-US"/>
              <a:t>: Os itens não quebram (padrão).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wrap</a:t>
            </a:r>
            <a:r>
              <a:rPr lang="pt-BR" altLang="en-US"/>
              <a:t>: Os itens quebram para a próxima linha.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wrap-reverse</a:t>
            </a:r>
            <a:r>
              <a:rPr lang="pt-BR" altLang="en-US"/>
              <a:t>: Quebra para a próxima linha,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mas inverte a ordem.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785" y="3255645"/>
            <a:ext cx="451421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5.2.7. flex-grow, flex-shrink, flex-basis</a:t>
            </a: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flex-grow</a:t>
            </a:r>
            <a:r>
              <a:rPr lang="pt-BR" altLang="en-US"/>
              <a:t>: Define quanto um item pode crescer em relação aos outros.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flex-shrink</a:t>
            </a:r>
            <a:r>
              <a:rPr lang="pt-BR" altLang="en-US"/>
              <a:t>: Define quanto um item pode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encolher em relação aos outros.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flex-basis</a:t>
            </a:r>
            <a:r>
              <a:rPr lang="pt-BR" altLang="en-US"/>
              <a:t>: Define o tamanho base do item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antes do espaço extra ser distribuído.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75" y="3122295"/>
            <a:ext cx="5000625" cy="3801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5.3. Exemplo de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Neste exemplo, temos três itens dispostos horizontalmente, espaçados de forma igual (usando </a:t>
            </a:r>
            <a:r>
              <a:rPr lang="pt-BR" altLang="en-US" i="1"/>
              <a:t>justify-content: space-between</a:t>
            </a:r>
            <a:r>
              <a:rPr lang="pt-BR" altLang="en-US"/>
              <a:t>), centralizados verticalmente dentro do container (usando </a:t>
            </a:r>
            <a:r>
              <a:rPr lang="pt-BR" altLang="en-US" i="1"/>
              <a:t>align-items: center</a:t>
            </a:r>
            <a:r>
              <a:rPr lang="pt-BR" altLang="en-US"/>
              <a:t>).</a:t>
            </a:r>
            <a:endParaRPr lang="pt-BR" altLang="en-US"/>
          </a:p>
          <a:p>
            <a:endParaRPr lang="pt-BR" altLang="en-US"/>
          </a:p>
          <a:p>
            <a:pPr algn="ctr"/>
            <a:r>
              <a:rPr lang="pt-BR" altLang="en-US"/>
              <a:t>https://github.com/ProjetosPWI/CSS/blob/main/flexbox.html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CSS Grid Layout é um sistema bidimensional para criar layouts que permitem organizar conteúdo em linhas e colunas.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Diferentemente do Flexbox, que organiza itens em um eixo (horizontal ou vertical), o Grid trabalha em ambos os eixos, permitindo maior controle sobre o posicionamento e alinhamento de elementos na página.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1. Introdução ao Modelo de Estilos em Cascata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O CSS (Cascading Style Sheets) é uma linguagem de estilo usada para definir a aparência de elementos em uma página web.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termo "cascata" refere-se à maneira como o CSS resolve conflitos entre múltiplas regras aplicadas ao mesmo elemento.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As regras de estilo são aplicadas em uma ordem hierárquica, levando em consideração três principais fatores: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Origem do estilo (user-agent, usuário, desenvolvedor).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Especificidade (quão específico é o seletor).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Importância (</a:t>
            </a:r>
            <a:r>
              <a:rPr lang="pt-BR" altLang="en-US" i="1"/>
              <a:t>!important</a:t>
            </a:r>
            <a:r>
              <a:rPr lang="pt-BR" altLang="en-US"/>
              <a:t>).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6.1.1. display: grid</a:t>
            </a:r>
            <a:endParaRPr lang="pt-BR" altLang="en-US" b="1"/>
          </a:p>
          <a:p>
            <a:r>
              <a:rPr lang="pt-BR" altLang="en-US"/>
              <a:t>Para ativar o comportamento de Grid em um container, utilizamos a propriedade </a:t>
            </a:r>
            <a:r>
              <a:rPr lang="pt-BR" altLang="en-US" i="1"/>
              <a:t>display: grid</a:t>
            </a:r>
            <a:r>
              <a:rPr lang="pt-BR" altLang="en-US"/>
              <a:t>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799080"/>
            <a:ext cx="5448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6.1.2. Definindo as Colunas e Linhas</a:t>
            </a:r>
            <a:endParaRPr lang="pt-BR" altLang="en-US" b="1"/>
          </a:p>
          <a:p>
            <a:pPr algn="just"/>
            <a:r>
              <a:rPr lang="pt-BR" altLang="en-US"/>
              <a:t>Para definir a estrutura do grid, utilizamos as propriedades:</a:t>
            </a:r>
            <a:endParaRPr lang="pt-BR" altLang="en-US"/>
          </a:p>
          <a:p>
            <a:pPr algn="just"/>
            <a:r>
              <a:rPr lang="pt-BR" altLang="en-US" b="1"/>
              <a:t>grid-template-columns</a:t>
            </a:r>
            <a:r>
              <a:rPr lang="pt-BR" altLang="en-US"/>
              <a:t>: Define o número e o tamanho das colunas.</a:t>
            </a:r>
            <a:endParaRPr lang="pt-BR" altLang="en-US"/>
          </a:p>
          <a:p>
            <a:pPr algn="just"/>
            <a:r>
              <a:rPr lang="pt-BR" altLang="en-US" b="1"/>
              <a:t>grid-template-rows</a:t>
            </a:r>
            <a:r>
              <a:rPr lang="pt-BR" altLang="en-US"/>
              <a:t>: Define o número e o tamanho das linhas.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3877945"/>
            <a:ext cx="8779510" cy="2980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6.1.3. Ajustando as Colunas e Linhas com fr</a:t>
            </a:r>
            <a:endParaRPr lang="pt-BR" altLang="en-US" b="1"/>
          </a:p>
          <a:p>
            <a:pPr algn="just"/>
            <a:r>
              <a:rPr lang="pt-BR" altLang="en-US"/>
              <a:t>O </a:t>
            </a:r>
            <a:r>
              <a:rPr lang="pt-BR" altLang="en-US" i="1"/>
              <a:t>fr </a:t>
            </a:r>
            <a:r>
              <a:rPr lang="pt-BR" altLang="en-US"/>
              <a:t>(fração) é uma unidade que permite distribuir o espaço disponível de forma proporcional.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9000"/>
            <a:ext cx="12192635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6.1.4. Gap entre os itens</a:t>
            </a:r>
            <a:endParaRPr lang="pt-BR" altLang="en-US" b="1"/>
          </a:p>
          <a:p>
            <a:pPr algn="just"/>
            <a:r>
              <a:rPr lang="pt-BR" altLang="en-US"/>
              <a:t>Para adicionar espaçamento entre as colunas e linhas, utilizamos a propriedade </a:t>
            </a:r>
            <a:r>
              <a:rPr lang="pt-BR" altLang="en-US" i="1"/>
              <a:t>gap </a:t>
            </a:r>
            <a:r>
              <a:rPr lang="pt-BR" altLang="en-US"/>
              <a:t>ou suas variantes.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3285490"/>
            <a:ext cx="9645650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6.1.5. Posicionando itens dentro do grid</a:t>
            </a:r>
            <a:endParaRPr lang="pt-BR" altLang="en-US" b="1"/>
          </a:p>
          <a:p>
            <a:pPr algn="just"/>
            <a:r>
              <a:rPr lang="pt-BR" altLang="en-US"/>
              <a:t>Podemos especificar em qual linha e coluna um item deve ser colocado utilizando as propriedades grid-column e grid-row.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37560"/>
            <a:ext cx="10515600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6.2. Exemplo de Layout Simples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Este exemplo cria um grid com 3 colunas e 2 linhas. Cada item é colocado automaticamente em uma célula do grid.</a:t>
            </a:r>
            <a:endParaRPr lang="pt-BR" altLang="en-US"/>
          </a:p>
          <a:p>
            <a:pPr algn="just"/>
            <a:endParaRPr lang="pt-BR" altLang="en-US"/>
          </a:p>
          <a:p>
            <a:pPr algn="ctr"/>
            <a:r>
              <a:rPr lang="pt-BR" altLang="en-US"/>
              <a:t>https://github.com/ProjetosPWI/CSS/blob/main/gridlayoutsimples.html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6.3. Propriedades Avançadas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6.3.1.</a:t>
            </a:r>
            <a:r>
              <a:rPr lang="pt-BR" altLang="en-US"/>
              <a:t> </a:t>
            </a:r>
            <a:r>
              <a:rPr lang="pt-BR" altLang="en-US" b="1"/>
              <a:t>grid-template-areas</a:t>
            </a:r>
            <a:r>
              <a:rPr lang="pt-BR" altLang="en-US"/>
              <a:t>: Permite nomear áreas do grid e posicionar os itens de forma mais visual.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6980" y="2229485"/>
            <a:ext cx="449008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6.3. Propriedades Avançadas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Este código cria um layout com uma área de cabeçalho que ocupa toda a largura do grid e uma área de conteúdo e barra lateral abaixo dela.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970" y="2713990"/>
            <a:ext cx="6322695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6.3. Propriedades Avançadas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6.3.2. grid-auto-rows</a:t>
            </a:r>
            <a:r>
              <a:rPr lang="pt-BR" altLang="en-US"/>
              <a:t> e </a:t>
            </a:r>
            <a:r>
              <a:rPr lang="pt-BR" altLang="en-US" b="1"/>
              <a:t>grid-auto-columns</a:t>
            </a:r>
            <a:r>
              <a:rPr lang="pt-BR" altLang="en-US"/>
              <a:t>: Define o tamanho padrão para as colunas e linhas criadas automaticamente.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03525"/>
            <a:ext cx="12192000" cy="33737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6.3. Propriedades Avançadas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6.3.3. grid-auto-flow</a:t>
            </a:r>
            <a:r>
              <a:rPr lang="pt-BR" altLang="en-US"/>
              <a:t>: Controla a forma como os itens são automaticamente posicionados dentro do grid.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row</a:t>
            </a:r>
            <a:r>
              <a:rPr lang="pt-BR" altLang="en-US"/>
              <a:t>: Adiciona itens em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linhas.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column</a:t>
            </a:r>
            <a:r>
              <a:rPr lang="pt-BR" altLang="en-US"/>
              <a:t>: Adiciona itens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em colunas.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dense</a:t>
            </a:r>
            <a:r>
              <a:rPr lang="pt-BR" altLang="en-US"/>
              <a:t>: Preenche os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buracos deixados no grid.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2853055"/>
            <a:ext cx="649732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2. Seletores e atributos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911465" cy="4351655"/>
          </a:xfrm>
        </p:spPr>
        <p:txBody>
          <a:bodyPr/>
          <a:p>
            <a:pPr algn="just"/>
            <a:r>
              <a:rPr lang="pt-BR" altLang="en-US"/>
              <a:t>Seletores são padrões usados para selecionar os elementos que deseja estilizar. Existem vários tipos de seletores:</a:t>
            </a:r>
            <a:endParaRPr lang="pt-BR" altLang="en-US"/>
          </a:p>
          <a:p>
            <a:r>
              <a:rPr lang="pt-BR" altLang="en-US" b="1"/>
              <a:t>a) Seletor de elemento</a:t>
            </a:r>
            <a:r>
              <a:rPr lang="pt-BR" altLang="en-US"/>
              <a:t>: p, div, h1</a:t>
            </a:r>
            <a:endParaRPr lang="pt-BR" altLang="en-US"/>
          </a:p>
          <a:p>
            <a:r>
              <a:rPr lang="pt-BR" altLang="en-US" b="1"/>
              <a:t>b) Seletor de classe</a:t>
            </a:r>
            <a:r>
              <a:rPr lang="pt-BR" altLang="en-US"/>
              <a:t>: .classe</a:t>
            </a:r>
            <a:endParaRPr lang="pt-BR" altLang="en-US"/>
          </a:p>
          <a:p>
            <a:r>
              <a:rPr lang="pt-BR" altLang="en-US" b="1"/>
              <a:t>c) Seletor de ID</a:t>
            </a:r>
            <a:r>
              <a:rPr lang="pt-BR" altLang="en-US"/>
              <a:t>: #id</a:t>
            </a:r>
            <a:endParaRPr lang="pt-BR" altLang="en-US"/>
          </a:p>
          <a:p>
            <a:r>
              <a:rPr lang="pt-BR" altLang="en-US" b="1"/>
              <a:t>d) Seletor de atributo</a:t>
            </a:r>
            <a:r>
              <a:rPr lang="pt-BR" altLang="en-US"/>
              <a:t>: [atributo]</a:t>
            </a:r>
            <a:endParaRPr lang="pt-BR" altLang="en-US"/>
          </a:p>
          <a:p>
            <a:r>
              <a:rPr lang="pt-BR" altLang="en-US" b="1"/>
              <a:t>e) Seletor descendente</a:t>
            </a:r>
            <a:r>
              <a:rPr lang="pt-BR" altLang="en-US"/>
              <a:t>: div p</a:t>
            </a:r>
            <a:endParaRPr lang="pt-BR" altLang="en-US"/>
          </a:p>
          <a:p>
            <a:r>
              <a:rPr lang="pt-BR" altLang="en-US" b="1"/>
              <a:t>f) Seletor filho</a:t>
            </a:r>
            <a:r>
              <a:rPr lang="pt-BR" altLang="en-US"/>
              <a:t>: div &gt; p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165" y="189865"/>
            <a:ext cx="3488690" cy="65728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6.4. Layout Responsivo com Grid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4841875" cy="4351655"/>
          </a:xfrm>
        </p:spPr>
        <p:txBody>
          <a:bodyPr>
            <a:normAutofit lnSpcReduction="10000"/>
          </a:bodyPr>
          <a:p>
            <a:pPr algn="just"/>
            <a:r>
              <a:rPr lang="pt-BR" altLang="en-US"/>
              <a:t>Uma das vantagens do Grid Layout é a facilidade de criar layouts responsivos. Podemos usar media queries para ajustar a estrutura do grid de acordo com o tamanho da tela.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Neste exemplo, o grid terá 3 colunas em telas maiores, 2 colunas em tablets e 1 coluna em smartphones.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940" y="1583690"/>
            <a:ext cx="5674360" cy="45935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6.5. Exemplo Completo: Layout de Página com Grid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Este exemplo cria um grid com </a:t>
            </a:r>
            <a:r>
              <a:rPr lang="pt-BR" altLang="en-US" i="1">
                <a:sym typeface="+mn-ea"/>
              </a:rPr>
              <a:t>Header</a:t>
            </a:r>
            <a:r>
              <a:rPr lang="pt-BR" altLang="en-US">
                <a:sym typeface="+mn-ea"/>
              </a:rPr>
              <a:t>, </a:t>
            </a:r>
            <a:r>
              <a:rPr lang="pt-BR" altLang="en-US" i="1">
                <a:sym typeface="+mn-ea"/>
              </a:rPr>
              <a:t>Sidebar</a:t>
            </a:r>
            <a:r>
              <a:rPr lang="pt-BR" altLang="en-US">
                <a:sym typeface="+mn-ea"/>
              </a:rPr>
              <a:t>, </a:t>
            </a:r>
            <a:r>
              <a:rPr lang="pt-BR" altLang="en-US" i="1">
                <a:sym typeface="+mn-ea"/>
              </a:rPr>
              <a:t>Main Content </a:t>
            </a:r>
            <a:r>
              <a:rPr lang="pt-BR" altLang="en-US">
                <a:sym typeface="+mn-ea"/>
              </a:rPr>
              <a:t>e </a:t>
            </a:r>
            <a:r>
              <a:rPr lang="pt-BR" altLang="en-US" i="1">
                <a:sym typeface="+mn-ea"/>
              </a:rPr>
              <a:t>Footer</a:t>
            </a:r>
            <a:r>
              <a:rPr lang="pt-BR" altLang="en-US">
                <a:sym typeface="+mn-ea"/>
              </a:rPr>
              <a:t>. Cada item é colocado automaticamente em uma célula do grid.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https://github.com/ProjetosPWI/CSS/blob/main/gridlayoutcompleto.html</a:t>
            </a:r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7.0. CSS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CSS Animation é uma funcionalidade introduzida no CSS3 que permite animar elementos de uma página web sem a necessidade de JavaScript. </a:t>
            </a:r>
            <a:endParaRPr lang="pt-BR" altLang="en-US"/>
          </a:p>
          <a:p>
            <a:pPr algn="just"/>
            <a:r>
              <a:rPr lang="pt-BR" altLang="en-US"/>
              <a:t>Isso permite criar transições suaves entre diferentes estados de um elemento, modificando propriedades como cor, tamanho, opacidade, entre outras.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7.1. Propriedade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animar um elemento em CSS, utilizamos a propriedade </a:t>
            </a:r>
            <a:r>
              <a:rPr lang="pt-BR" altLang="en-US" i="1"/>
              <a:t>animation</a:t>
            </a:r>
            <a:r>
              <a:rPr lang="pt-BR" altLang="en-US"/>
              <a:t>, que é um atalho para várias subpropriedades. A sintaxe básica é: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44545"/>
            <a:ext cx="1052703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7.2. Exemplo simples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/>
            <a:endParaRPr lang="pt-BR" altLang="en-US" b="1"/>
          </a:p>
          <a:p>
            <a:pPr algn="just"/>
            <a:endParaRPr lang="pt-BR" altLang="en-US" b="1"/>
          </a:p>
          <a:p>
            <a:pPr algn="just"/>
            <a:endParaRPr lang="pt-BR" altLang="en-US" b="1"/>
          </a:p>
          <a:p>
            <a:pPr algn="just"/>
            <a:endParaRPr lang="pt-BR" altLang="en-US" b="1"/>
          </a:p>
          <a:p>
            <a:pPr algn="just"/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girar</a:t>
            </a:r>
            <a:r>
              <a:rPr lang="pt-BR" altLang="en-US"/>
              <a:t>: Nome da animação (definido com @keyframes).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2s</a:t>
            </a:r>
            <a:r>
              <a:rPr lang="pt-BR" altLang="en-US"/>
              <a:t>: Duração de 2 segundos.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linear</a:t>
            </a:r>
            <a:r>
              <a:rPr lang="pt-BR" altLang="en-US"/>
              <a:t>: A animação ocorre de forma linear, sem aceleração ou desaceleração.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infinite</a:t>
            </a:r>
            <a:r>
              <a:rPr lang="pt-BR" altLang="en-US"/>
              <a:t>: A animação se repete infinitamente.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1584325"/>
            <a:ext cx="628269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7.3. Propriedade @keyframes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propriedade </a:t>
            </a:r>
            <a:r>
              <a:rPr lang="pt-BR" altLang="en-US" i="1"/>
              <a:t>@keyframes</a:t>
            </a:r>
            <a:r>
              <a:rPr lang="pt-BR" altLang="en-US"/>
              <a:t> define o comportamento de uma animação, ou seja, o que será animado e como será a transição entre os diferentes estados. O </a:t>
            </a:r>
            <a:r>
              <a:rPr lang="pt-BR" altLang="en-US" i="1"/>
              <a:t>@keyframes</a:t>
            </a:r>
            <a:r>
              <a:rPr lang="pt-BR" altLang="en-US"/>
              <a:t> define um conjunto de etapas (ou quadros) pelas quais o elemento passará durante a animação.</a:t>
            </a:r>
            <a:endParaRPr lang="pt-BR" altLang="en-US"/>
          </a:p>
          <a:p>
            <a:pPr algn="just"/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34715"/>
            <a:ext cx="4262120" cy="34232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55" y="3434715"/>
            <a:ext cx="4703445" cy="34270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7.4.1. animation-name</a:t>
            </a:r>
            <a:r>
              <a:rPr lang="pt-BR" altLang="en-US"/>
              <a:t>: Especifica o nome da animação (deve ser o mesmo definido no </a:t>
            </a:r>
            <a:r>
              <a:rPr lang="pt-BR" altLang="en-US" i="1"/>
              <a:t>@keyframes</a:t>
            </a:r>
            <a:r>
              <a:rPr lang="pt-BR" altLang="en-US"/>
              <a:t>).</a:t>
            </a:r>
            <a:endParaRPr lang="pt-BR" altLang="en-US"/>
          </a:p>
          <a:p>
            <a:pPr algn="just"/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8610" y="2722880"/>
            <a:ext cx="6114415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7.4.2. animation-duration</a:t>
            </a:r>
            <a:r>
              <a:rPr lang="pt-BR" altLang="en-US"/>
              <a:t>: Define a duração da animação.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2310130"/>
            <a:ext cx="67818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/>
            <a:r>
              <a:rPr lang="pt-BR" altLang="en-US" b="1"/>
              <a:t>7.4.3. animation-timing-function</a:t>
            </a:r>
            <a:r>
              <a:rPr lang="pt-BR" altLang="en-US"/>
              <a:t>: Controla como a animação progride ao longo do tempo (velocidade da transição).</a:t>
            </a:r>
            <a:endParaRPr lang="pt-BR" altLang="en-US"/>
          </a:p>
          <a:p>
            <a:pPr algn="just"/>
            <a:r>
              <a:rPr lang="pt-BR" altLang="en-US" b="1"/>
              <a:t>linear</a:t>
            </a:r>
            <a:r>
              <a:rPr lang="pt-BR" altLang="en-US"/>
              <a:t>: Transição uniforme.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ease</a:t>
            </a:r>
            <a:r>
              <a:rPr lang="pt-BR" altLang="en-US"/>
              <a:t>: Começa devagar, acelera no meio e desacelera no final (padrão).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ease-in</a:t>
            </a:r>
            <a:r>
              <a:rPr lang="pt-BR" altLang="en-US"/>
              <a:t>: Começa devagar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 acelera.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ease-out</a:t>
            </a:r>
            <a:r>
              <a:rPr lang="pt-BR" altLang="en-US"/>
              <a:t>: Começa rápido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 desacelera.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ease-in-out</a:t>
            </a:r>
            <a:r>
              <a:rPr lang="pt-BR" altLang="en-US"/>
              <a:t>: Começa e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termina devagar.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115" y="3587750"/>
            <a:ext cx="771588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7.4.4. animation-delay</a:t>
            </a:r>
            <a:r>
              <a:rPr lang="pt-BR" altLang="en-US"/>
              <a:t>: Especifica o atraso antes de a animação começar.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58390"/>
            <a:ext cx="1219200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Box Model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Box Model é um conceito fundamental em CSS que define como os elementos HTML são renderizados. Cada elemento é tratado como uma caixa com quatro áreas principais: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Conteúdo (Content)</a:t>
            </a:r>
            <a:r>
              <a:rPr lang="pt-BR" altLang="en-US"/>
              <a:t>: A área onde o conteúdo do elemento é exibido.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Preenchimento (Padding)</a:t>
            </a:r>
            <a:r>
              <a:rPr lang="pt-BR" altLang="en-US"/>
              <a:t>: O espaço entre o conteúdo e a borda.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Borda (Border)</a:t>
            </a:r>
            <a:r>
              <a:rPr lang="pt-BR" altLang="en-US"/>
              <a:t>: A linha que circunda o padding e o conteúdo.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Margem (Margin)</a:t>
            </a:r>
            <a:r>
              <a:rPr lang="pt-BR" altLang="en-US"/>
              <a:t>: O espaço externo à borda.</a:t>
            </a:r>
            <a:endParaRPr lang="pt-B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7.4.5. animation-iteration-count</a:t>
            </a:r>
            <a:r>
              <a:rPr lang="pt-BR" altLang="en-US"/>
              <a:t>: Define quantas vezes a animação será repetida.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infinite</a:t>
            </a:r>
            <a:r>
              <a:rPr lang="pt-BR" altLang="en-US"/>
              <a:t>: Repetição infinita.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Um número inteiro (ex: 2 para repetir duas vezes).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3716020"/>
            <a:ext cx="6221730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7.4. Propriedades Individuais de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 b="1"/>
              <a:t>7.4.6. animation-direction</a:t>
            </a:r>
            <a:r>
              <a:rPr lang="pt-BR" altLang="en-US"/>
              <a:t>: Especifica se a animação deve ser reproduzida no sentido normal ou invertido.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normal</a:t>
            </a:r>
            <a:r>
              <a:rPr lang="pt-BR" altLang="en-US"/>
              <a:t>: A animação ocorre no sentido normal (padrão).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reverse</a:t>
            </a:r>
            <a:r>
              <a:rPr lang="pt-BR" altLang="en-US"/>
              <a:t>: A animação ocorre no sentido inverso.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alternate</a:t>
            </a:r>
            <a:r>
              <a:rPr lang="pt-BR" altLang="en-US"/>
              <a:t>: A animação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alterna entre o sentido normal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 o inverso a cada repetição.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alternate-reverse</a:t>
            </a:r>
            <a:r>
              <a:rPr lang="pt-BR" altLang="en-US"/>
              <a:t>: A animação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começa no sentido inverso e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alterna a cada repetição.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5140" y="3631565"/>
            <a:ext cx="6626860" cy="32264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7.5. Exemplo Prático: Bola que se Move e Muda de Cor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Neste exemplo:</a:t>
            </a:r>
            <a:endParaRPr lang="pt-BR" altLang="en-US"/>
          </a:p>
          <a:p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A bola começa na posição inicial com a cor vermelha.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Ela se move para a direita, mudando de cor para azul e depois verde.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A animação é alternada (vai e volta) e continua infinitamente.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https://github.com/ProjetosPWI/CSS/blob/main/cssanimationsimples.html</a:t>
            </a:r>
            <a:endParaRPr lang="pt-B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7.6. Propriedade animation-fill-mode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pt-BR" altLang="en-US"/>
              <a:t>Define como os estilos da animação são aplicados antes e depois da execução.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none</a:t>
            </a:r>
            <a:r>
              <a:rPr lang="pt-BR" altLang="en-US"/>
              <a:t>: A animação não aplica nenhum estilo antes ou após a execução.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forwards</a:t>
            </a:r>
            <a:r>
              <a:rPr lang="pt-BR" altLang="en-US"/>
              <a:t>: Mantém o estado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final da animação após a conclusão.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backwards</a:t>
            </a:r>
            <a:r>
              <a:rPr lang="pt-BR" altLang="en-US"/>
              <a:t>: Aplica o estado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inicial da animação antes que ela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comece.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both</a:t>
            </a:r>
            <a:r>
              <a:rPr lang="pt-BR" altLang="en-US"/>
              <a:t>: Aplica o estado inicial antes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 mantém o estado final após a conclusão.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755" y="2658745"/>
            <a:ext cx="602615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7.7. Exemplo: Animação de Desvanecimento (Fade-in e Fade-out)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Neste exemplo: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A caixa começa invisível e vai desvanecendo (</a:t>
            </a:r>
            <a:r>
              <a:rPr lang="pt-BR" altLang="en-US" i="1"/>
              <a:t>fade-in</a:t>
            </a:r>
            <a:r>
              <a:rPr lang="pt-BR" altLang="en-US"/>
              <a:t>) ao longo de 3 segundos.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Usamos </a:t>
            </a:r>
            <a:r>
              <a:rPr lang="pt-BR" altLang="en-US" i="1"/>
              <a:t>animation-fill-mode</a:t>
            </a:r>
            <a:r>
              <a:rPr lang="pt-BR" altLang="en-US"/>
              <a:t>: forwards para manter o estado final (opacidade 1) após a animação.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https://github.com/ProjetosPWI/CSS/blob/main/fadeinfadeoutanimation.html</a:t>
            </a:r>
            <a:endParaRPr lang="pt-B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7.8. Propriedade animation-play-state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Controla o estado de execução da animação (em andamento ou pausada).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running</a:t>
            </a:r>
            <a:r>
              <a:rPr lang="pt-BR" altLang="en-US"/>
              <a:t>: A animação está em execução.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paused</a:t>
            </a:r>
            <a:r>
              <a:rPr lang="pt-BR" altLang="en-US"/>
              <a:t>: A animação está pausada.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245" y="3835400"/>
            <a:ext cx="5986145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7.9. Exemplo de Animação Interativa (Com Hover)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Neste exemplo: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Quando o usuário passa o mouse sobre o quadrado, ele aumenta de tamanho (escala).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Utilizamos </a:t>
            </a:r>
            <a:r>
              <a:rPr lang="pt-BR" altLang="en-US" i="1"/>
              <a:t>transition </a:t>
            </a:r>
            <a:r>
              <a:rPr lang="pt-BR" altLang="en-US"/>
              <a:t>para animar a transformação.</a:t>
            </a:r>
            <a:endParaRPr lang="pt-BR" altLang="en-US"/>
          </a:p>
          <a:p>
            <a:endParaRPr lang="pt-BR" altLang="en-US"/>
          </a:p>
          <a:p>
            <a:pPr algn="ctr"/>
            <a:r>
              <a:rPr lang="pt-BR" altLang="en-US" sz="2700"/>
              <a:t>https://github.com/ProjetosPWI/CSS/blob/main/hovercssanimation.html</a:t>
            </a:r>
            <a:endParaRPr lang="pt-BR" altLang="en-US"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7.10. Exemplos de CSS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pt-BR" altLang="en-US" b="1">
                <a:sym typeface="+mn-ea"/>
              </a:rPr>
              <a:t>Exemplo 1</a:t>
            </a:r>
            <a:r>
              <a:rPr lang="pt-BR" altLang="en-US">
                <a:sym typeface="+mn-ea"/>
              </a:rPr>
              <a:t>: Animação de Pulsação (</a:t>
            </a:r>
            <a:r>
              <a:rPr lang="pt-BR" altLang="en-US" b="1">
                <a:sym typeface="+mn-ea"/>
              </a:rPr>
              <a:t>Pulse</a:t>
            </a:r>
            <a:r>
              <a:rPr lang="pt-BR" altLang="en-US">
                <a:sym typeface="+mn-ea"/>
              </a:rPr>
              <a:t>)</a:t>
            </a:r>
            <a:endParaRPr lang="pt-BR" altLang="en-US"/>
          </a:p>
          <a:p>
            <a:r>
              <a:rPr lang="pt-BR" altLang="en-US"/>
              <a:t>https://github.com/ProjetosPWI/CSS/blob/main/pulsecssanimation.html</a:t>
            </a:r>
            <a:endParaRPr lang="pt-BR" altLang="en-US"/>
          </a:p>
          <a:p>
            <a:r>
              <a:rPr lang="pt-BR" altLang="en-US" b="1"/>
              <a:t>Exemplo 2</a:t>
            </a:r>
            <a:r>
              <a:rPr lang="pt-BR" altLang="en-US"/>
              <a:t>: Animação de Balanço (</a:t>
            </a:r>
            <a:r>
              <a:rPr lang="pt-BR" altLang="en-US" b="1"/>
              <a:t>Wobble</a:t>
            </a:r>
            <a:r>
              <a:rPr lang="pt-BR" altLang="en-US"/>
              <a:t>)</a:t>
            </a:r>
            <a:endParaRPr lang="pt-BR" altLang="en-US"/>
          </a:p>
          <a:p>
            <a:r>
              <a:rPr lang="pt-BR" altLang="en-US"/>
              <a:t>https://github.com/ProjetosPWI/CSS/blob/main/balancecssanimation.html</a:t>
            </a:r>
            <a:endParaRPr lang="pt-BR" altLang="en-US"/>
          </a:p>
          <a:p>
            <a:r>
              <a:rPr lang="pt-BR" altLang="en-US" b="1"/>
              <a:t>Exemplo 3</a:t>
            </a:r>
            <a:r>
              <a:rPr lang="pt-BR" altLang="en-US"/>
              <a:t>: Animação de Fade In/Out (</a:t>
            </a:r>
            <a:r>
              <a:rPr lang="pt-BR" altLang="en-US" b="1"/>
              <a:t>Aparecer e Desaparecer</a:t>
            </a:r>
            <a:r>
              <a:rPr lang="pt-BR" altLang="en-US"/>
              <a:t>)</a:t>
            </a:r>
            <a:endParaRPr lang="pt-BR" altLang="en-US"/>
          </a:p>
          <a:p>
            <a:r>
              <a:rPr lang="pt-BR" altLang="en-US" sz="2555"/>
              <a:t>https://github.com/ProjetosPWI/CSS/blob/main/fadeinfadeoutanimationcompleto.html</a:t>
            </a:r>
            <a:endParaRPr lang="pt-BR" altLang="en-US" sz="2555"/>
          </a:p>
          <a:p>
            <a:r>
              <a:rPr lang="pt-BR" altLang="en-US" b="1"/>
              <a:t>Exemplo 4</a:t>
            </a:r>
            <a:r>
              <a:rPr lang="pt-BR" altLang="en-US"/>
              <a:t>: Animação de Deslocamento Vertical (</a:t>
            </a:r>
            <a:r>
              <a:rPr lang="pt-BR" altLang="en-US" b="1"/>
              <a:t>Bouncing Ball</a:t>
            </a:r>
            <a:r>
              <a:rPr lang="pt-BR" altLang="en-US"/>
              <a:t>)</a:t>
            </a:r>
            <a:endParaRPr lang="pt-BR" altLang="en-US"/>
          </a:p>
          <a:p>
            <a:r>
              <a:rPr lang="pt-BR" altLang="en-US"/>
              <a:t>https://github.com/ProjetosPWI/CSS/blob/main/bouncingballcssanimation.html</a:t>
            </a:r>
            <a:endParaRPr lang="pt-BR" altLang="en-US"/>
          </a:p>
          <a:p>
            <a:r>
              <a:rPr lang="pt-BR" altLang="en-US" b="1"/>
              <a:t>Exemplo 5</a:t>
            </a:r>
            <a:r>
              <a:rPr lang="pt-BR" altLang="en-US"/>
              <a:t>: Animação de Cor (</a:t>
            </a:r>
            <a:r>
              <a:rPr lang="pt-BR" altLang="en-US" b="1"/>
              <a:t>Change Color</a:t>
            </a:r>
            <a:r>
              <a:rPr lang="pt-BR" altLang="en-US"/>
              <a:t>)</a:t>
            </a:r>
            <a:endParaRPr lang="pt-BR" altLang="en-US"/>
          </a:p>
          <a:p>
            <a:r>
              <a:rPr lang="pt-BR" altLang="en-US"/>
              <a:t>https://github.com/ProjetosPWI/CSS/blob/main/changecolorcssanimation.html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7.10. Exemplos de CSS Animation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 b="1"/>
              <a:t>Exemplo 6</a:t>
            </a:r>
            <a:r>
              <a:rPr lang="pt-BR" altLang="en-US"/>
              <a:t>: Animação de Zoom In e Zoom Out</a:t>
            </a:r>
            <a:endParaRPr lang="pt-BR" altLang="en-US"/>
          </a:p>
          <a:p>
            <a:r>
              <a:rPr lang="pt-BR" altLang="en-US" sz="2700"/>
              <a:t>https://github.com/ProjetosPWI/CSS/blob/main/zoominzoomoutcssanimation.html</a:t>
            </a:r>
            <a:endParaRPr lang="pt-BR" altLang="en-US" sz="2700"/>
          </a:p>
          <a:p>
            <a:r>
              <a:rPr lang="pt-BR" altLang="en-US" b="1"/>
              <a:t>Exemplo 7</a:t>
            </a:r>
            <a:r>
              <a:rPr lang="pt-BR" altLang="en-US"/>
              <a:t>: Animação de Rotação</a:t>
            </a:r>
            <a:endParaRPr lang="pt-BR" altLang="en-US"/>
          </a:p>
          <a:p>
            <a:r>
              <a:rPr lang="pt-BR" altLang="en-US"/>
              <a:t>https://github.com/ProjetosPWI/CSS/blob/main/rotationcssanimation.html</a:t>
            </a:r>
            <a:endParaRPr lang="pt-BR" altLang="en-US"/>
          </a:p>
          <a:p>
            <a:r>
              <a:rPr lang="pt-BR" altLang="en-US" b="1"/>
              <a:t>Exemplo 8</a:t>
            </a:r>
            <a:r>
              <a:rPr lang="pt-BR" altLang="en-US"/>
              <a:t>: Animação de Movimento Diagonal</a:t>
            </a:r>
            <a:endParaRPr lang="pt-BR" altLang="en-US"/>
          </a:p>
          <a:p>
            <a:r>
              <a:rPr lang="pt-BR" altLang="en-US"/>
              <a:t>https://github.com/ProjetosPWI/CSS/blob/main/diagonalcssanimation.html</a:t>
            </a:r>
            <a:endParaRPr lang="pt-BR" altLang="en-US"/>
          </a:p>
          <a:p>
            <a:r>
              <a:rPr lang="pt-BR" altLang="en-US" b="1"/>
              <a:t>Exemplo 9</a:t>
            </a:r>
            <a:r>
              <a:rPr lang="pt-BR" altLang="en-US"/>
              <a:t>: Efeito de Digitação (</a:t>
            </a:r>
            <a:r>
              <a:rPr lang="pt-BR" altLang="en-US" b="1"/>
              <a:t>Typewriter</a:t>
            </a:r>
            <a:r>
              <a:rPr lang="pt-BR" altLang="en-US"/>
              <a:t>)</a:t>
            </a:r>
            <a:endParaRPr lang="pt-BR" altLang="en-US"/>
          </a:p>
          <a:p>
            <a:r>
              <a:rPr lang="pt-BR" altLang="en-US"/>
              <a:t>https://github.com/ProjetosPWI/CSS/blob/main/typewritercssanimation.html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3.1. Exemplo de Box Model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4035" y="1825625"/>
            <a:ext cx="5661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3.2. Box Sizing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propriedade box-sizing afeta como o tamanho total da caixa é calculado: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content-box (padrão)</a:t>
            </a:r>
            <a:r>
              <a:rPr lang="pt-BR" altLang="en-US"/>
              <a:t>: width e height se aplicam apenas ao conteúdo.</a:t>
            </a:r>
            <a:endParaRPr lang="pt-BR" altLang="en-US"/>
          </a:p>
          <a:p>
            <a:pPr algn="just"/>
            <a:r>
              <a:rPr lang="pt-BR" altLang="en-US" b="1"/>
              <a:t>border-box</a:t>
            </a:r>
            <a:r>
              <a:rPr lang="pt-BR" altLang="en-US"/>
              <a:t>: width e height incluem padding e border.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990" y="4265930"/>
            <a:ext cx="438531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 Display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/>
              <a:t>A propriedade </a:t>
            </a:r>
            <a:r>
              <a:rPr lang="pt-BR" altLang="en-US" i="1"/>
              <a:t>display </a:t>
            </a:r>
            <a:r>
              <a:rPr lang="pt-BR" altLang="en-US"/>
              <a:t>determina como um elemento é renderizado no layout.</a:t>
            </a:r>
            <a:endParaRPr lang="pt-BR" altLang="en-US"/>
          </a:p>
          <a:p>
            <a:r>
              <a:rPr lang="pt-BR" altLang="en-US" b="1"/>
              <a:t>4.1. block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Ocupa toda a largura disponível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Começa em uma nova linha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&lt;div&gt;, &lt;p&gt;, &lt;h1&gt;</a:t>
            </a:r>
            <a:endParaRPr lang="pt-BR" altLang="en-US"/>
          </a:p>
          <a:p>
            <a:r>
              <a:rPr lang="pt-BR" altLang="en-US" b="1"/>
              <a:t>4.2. inline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Ocupa apenas o espaço necessário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Não começa em uma nova linha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&lt;span&gt;, &lt;a&gt;, &lt;strong&gt;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4. Display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pt-BR" altLang="en-US" b="1"/>
              <a:t>4.3. inline-block</a:t>
            </a:r>
            <a:r>
              <a:rPr lang="pt-BR" altLang="en-US"/>
              <a:t>:</a:t>
            </a:r>
            <a:endParaRPr lang="pt-BR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Combinação de inline e block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Flui como inline, mas aceita width e height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&lt;button&gt;, &lt;input&gt;</a:t>
            </a:r>
            <a:endParaRPr lang="pt-BR" altLang="en-US"/>
          </a:p>
          <a:p>
            <a:r>
              <a:rPr lang="pt-BR" altLang="en-US" b="1"/>
              <a:t>4.4. flex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Cria um contêiner flexível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Permite layout flexível dos elementos filhos</a:t>
            </a:r>
            <a:endParaRPr lang="pt-BR" altLang="en-US"/>
          </a:p>
          <a:p>
            <a:r>
              <a:rPr lang="pt-BR" altLang="en-US" b="1"/>
              <a:t>4.5. grid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Cria um contêiner de grade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Permite layout em grade dos elementos filhos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4.6. Exemplo de uso 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6330" y="1584325"/>
            <a:ext cx="4879975" cy="5030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13021</Words>
  <Application>WPS Presentation</Application>
  <PresentationFormat>宽屏</PresentationFormat>
  <Paragraphs>370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Programação Web I</vt:lpstr>
      <vt:lpstr>1. Introdução ao Modelo de Estilos em Cascata</vt:lpstr>
      <vt:lpstr>2. Seletores e atributos</vt:lpstr>
      <vt:lpstr>3. Box Model</vt:lpstr>
      <vt:lpstr>3.1. Exemplo de Box Model</vt:lpstr>
      <vt:lpstr>3.2. Box Sizing</vt:lpstr>
      <vt:lpstr>4. Display</vt:lpstr>
      <vt:lpstr>4. Display</vt:lpstr>
      <vt:lpstr>4.6. Exemplo de uso </vt:lpstr>
      <vt:lpstr>5. Flexbox</vt:lpstr>
      <vt:lpstr>5.1. Estrutura Básica</vt:lpstr>
      <vt:lpstr>5.2. Principais Propriedades do Flexbox</vt:lpstr>
      <vt:lpstr>5.2. Principais Propriedades do Flexbox</vt:lpstr>
      <vt:lpstr>5.2. Principais Propriedades do Flexbox</vt:lpstr>
      <vt:lpstr>5.2. Principais Propriedades do Flexbox</vt:lpstr>
      <vt:lpstr>5.2. Principais Propriedades do Flexbox</vt:lpstr>
      <vt:lpstr>5.2. Principais Propriedades do Flexbox</vt:lpstr>
      <vt:lpstr>5.3. Exemplo de flexbox</vt:lpstr>
      <vt:lpstr>6. Grid Layout</vt:lpstr>
      <vt:lpstr>6.1. Conceitos Básicos do Grid Layout</vt:lpstr>
      <vt:lpstr>6.1. Conceitos Básicos do Grid Layout</vt:lpstr>
      <vt:lpstr>6.1. Conceitos Básicos do Grid Layout</vt:lpstr>
      <vt:lpstr>6.1. Conceitos Básicos do Grid Layout</vt:lpstr>
      <vt:lpstr>6.1. Conceitos Básicos do Grid Layout</vt:lpstr>
      <vt:lpstr>6.2. Exemplo de Layout Simples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7.4. Propriedades Individuais de animation</vt:lpstr>
      <vt:lpstr>7.4. Propriedades Individuais de animation</vt:lpstr>
      <vt:lpstr>7.4. Propriedades Individuais de animation</vt:lpstr>
      <vt:lpstr>7.4. Propriedades Individuais de animation</vt:lpstr>
      <vt:lpstr>7.4. Propriedades Individuais de animation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jacques</cp:lastModifiedBy>
  <cp:revision>9</cp:revision>
  <dcterms:created xsi:type="dcterms:W3CDTF">2024-09-13T18:45:00Z</dcterms:created>
  <dcterms:modified xsi:type="dcterms:W3CDTF">2024-09-20T19:54:56Z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1046-12.2.0.18283</vt:lpwstr>
  </property>
  <property fmtid="{D5CDD505-2E9C-101B-9397-08002B2CF9AE}" pid="3" name="ICV">
    <vt:lpwstr>6702799E2BE943FABD63F56149169745_11</vt:lpwstr>
  </property>
</Properties>
</file>