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3"/>
  </p:handoutMasterIdLst>
  <p:sldIdLst>
    <p:sldId id="256" r:id="rId3"/>
    <p:sldId id="270" r:id="rId4"/>
    <p:sldId id="257" r:id="rId5"/>
    <p:sldId id="271" r:id="rId6"/>
    <p:sldId id="258" r:id="rId7"/>
    <p:sldId id="263" r:id="rId9"/>
    <p:sldId id="272" r:id="rId10"/>
    <p:sldId id="273" r:id="rId11"/>
    <p:sldId id="274" r:id="rId12"/>
    <p:sldId id="275" r:id="rId13"/>
    <p:sldId id="277" r:id="rId14"/>
    <p:sldId id="276" r:id="rId15"/>
    <p:sldId id="278" r:id="rId16"/>
    <p:sldId id="279" r:id="rId17"/>
    <p:sldId id="259" r:id="rId18"/>
    <p:sldId id="260" r:id="rId19"/>
    <p:sldId id="261" r:id="rId20"/>
    <p:sldId id="262" r:id="rId21"/>
    <p:sldId id="264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pt-BR" altLang="en-US"/>
              <a:t>Media queries permitem que você aplique diferentes estilos CSS com base em características do dispositivo, como largura da tela, orientação ou resolução.</a:t>
            </a:r>
            <a:endParaRPr lang="pt-BR" altLang="en-US"/>
          </a:p>
          <a:p>
            <a:r>
              <a:rPr lang="pt-BR" altLang="en-US"/>
              <a:t>@media (condição) {</a:t>
            </a:r>
            <a:endParaRPr lang="pt-BR" altLang="en-US"/>
          </a:p>
          <a:p>
            <a:r>
              <a:rPr lang="pt-BR" altLang="en-US"/>
              <a:t>  /* Estilos aplicados se a condição for verdadeira */</a:t>
            </a:r>
            <a:endParaRPr lang="pt-BR" altLang="en-US"/>
          </a:p>
          <a:p>
            <a:r>
              <a:rPr lang="pt-BR" altLang="en-US"/>
              <a:t>}</a:t>
            </a:r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pt-BR" altLang="en-US"/>
              <a:t>EM: O elemento .container terá um font-size de 19.2px, pois herda o tamanho da fonte de seu pai (html) e multiplica por 1.2.</a:t>
            </a:r>
            <a:endParaRPr lang="pt-BR" altLang="en-US"/>
          </a:p>
          <a:p>
            <a:r>
              <a:rPr lang="pt-BR" altLang="en-US"/>
              <a:t>REM: O elemento .elemento terá um font-size de 24px, pois se baseia no tamanho da fonte do elemento raiz (html) e multiplica por 1.5.</a:t>
            </a:r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/>
              <a:t>Programação Web I</a:t>
            </a:r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/>
              <a:t>Layout responsivo com media queries e mobile-first.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3.1. Como são calculados EM e REM em CSS?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algn="just"/>
            <a:r>
              <a:rPr lang="pt-BR" altLang="en-US" b="1"/>
              <a:t>EM </a:t>
            </a:r>
            <a:r>
              <a:rPr lang="pt-BR" altLang="en-US"/>
              <a:t>e </a:t>
            </a:r>
            <a:r>
              <a:rPr lang="pt-BR" altLang="en-US" b="1"/>
              <a:t>REM </a:t>
            </a:r>
            <a:r>
              <a:rPr lang="pt-BR" altLang="en-US"/>
              <a:t>são unidades de medida relativas em CSS, utilizadas para definir tamanhos de fontes, espaçamentos e outras propriedades. A principal diferença entre elas reside na referência: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EM</a:t>
            </a:r>
            <a:r>
              <a:rPr lang="pt-BR" altLang="en-US"/>
              <a:t>: O valor de 1em é igual ao tamanho da fonte do elemento pai. Ou seja, se o elemento pai tiver um font-size de 16px, 1em também será 16px. Isso cria uma relação hierárquica entre os elementos, onde o tamanho da fonte de um elemento filho é relativo ao tamanho da fonte de seu pai.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REM</a:t>
            </a:r>
            <a:r>
              <a:rPr lang="pt-BR" altLang="en-US"/>
              <a:t>: O valor de 1rem é igual ao tamanho da fonte do elemento raiz (root), geralmente o elemento </a:t>
            </a:r>
            <a:r>
              <a:rPr lang="pt-BR" altLang="en-US" b="1"/>
              <a:t>&lt;html&gt;</a:t>
            </a:r>
            <a:r>
              <a:rPr lang="pt-BR" altLang="en-US"/>
              <a:t>. Isso significa que 1rem mantém um valor consistente em todo o documento, independentemente da hierarquia dos elementos.</a:t>
            </a:r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3.2. Cálculo básico</a:t>
            </a: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5245" y="1825625"/>
            <a:ext cx="66192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3.3. Exemplo de uso de unidades relativas</a:t>
            </a: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060575"/>
            <a:ext cx="10515600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3.4. Quando usar EM e REM?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REM</a:t>
            </a:r>
            <a:r>
              <a:rPr lang="pt-BR" altLang="en-US"/>
              <a:t>: Ideal para definir tamanhos de fonte globais e espaçamentos que precisam ser consistentes em todo o documento.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EM</a:t>
            </a:r>
            <a:r>
              <a:rPr lang="pt-BR" altLang="en-US"/>
              <a:t>: Útil para criar uma hierarquia de tamanhos de fonte dentro de um componente ou seção específica.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algn="ctr"/>
            <a:r>
              <a:rPr lang="pt-BR" altLang="en-US" i="1"/>
              <a:t>https://www.w3schools.com/cssref/css_units.php</a:t>
            </a:r>
            <a:endParaRPr lang="pt-BR" altLang="en-US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3.5. Exemplos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315720"/>
            <a:ext cx="10515600" cy="4861560"/>
          </a:xfrm>
        </p:spPr>
        <p:txBody>
          <a:bodyPr>
            <a:normAutofit fontScale="80000"/>
          </a:bodyPr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Layout responsivo que muda conforme o tamanho da tela.</a:t>
            </a:r>
            <a:endParaRPr lang="pt-BR" altLang="en-US"/>
          </a:p>
          <a:p>
            <a:pPr algn="just"/>
            <a:r>
              <a:rPr lang="pt-BR" altLang="en-US"/>
              <a:t>https://github.com/ProjetosPWI/CSS/blob/main/layoutresponsivo.html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Ajusta o tamanho do texto e o layout com base na largura da tela.</a:t>
            </a:r>
            <a:endParaRPr lang="pt-BR" altLang="en-US"/>
          </a:p>
          <a:p>
            <a:pPr algn="just"/>
            <a:r>
              <a:rPr lang="pt-BR" altLang="en-US"/>
              <a:t>https://github.com/ProjetosPWI/CSS/blob/main/textoresponsivo.html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Layout muda de duas colunas para uma coluna em smartphones.</a:t>
            </a:r>
            <a:endParaRPr lang="pt-BR" altLang="en-US"/>
          </a:p>
          <a:p>
            <a:pPr algn="just"/>
            <a:r>
              <a:rPr lang="pt-BR" altLang="en-US" sz="2900"/>
              <a:t>https://github.com/ProjetosPWI/CSS/blob/main/desktop2mobile1responsivo.html</a:t>
            </a:r>
            <a:endParaRPr lang="pt-BR" altLang="en-US" sz="29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400"/>
              <a:t>Grid Layout para ajustar a quantidade de colunas com base no tamanho da tela.</a:t>
            </a:r>
            <a:endParaRPr lang="pt-BR" altLang="en-US" sz="2400"/>
          </a:p>
          <a:p>
            <a:pPr algn="just"/>
            <a:endParaRPr lang="pt-BR" alt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400"/>
              <a:t>As imagens redimensionam conforme o tamanho da tela.</a:t>
            </a:r>
            <a:endParaRPr lang="pt-BR" altLang="en-US" sz="2400"/>
          </a:p>
          <a:p>
            <a:pPr algn="just"/>
            <a:endParaRPr lang="pt-BR" alt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400"/>
              <a:t>Menu de navegação é transformado em um botão de hambúrguer em telas menores.</a:t>
            </a:r>
            <a:endParaRPr lang="pt-BR" altLang="en-US" sz="2400"/>
          </a:p>
          <a:p>
            <a:pPr algn="just">
              <a:buFont typeface="Arial" panose="020B0604020202020204" pitchFamily="34" charset="0"/>
            </a:pPr>
            <a:endParaRPr lang="pt-BR" alt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 Abordagem Mobile-First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just"/>
            <a:r>
              <a:rPr lang="pt-BR" altLang="en-US"/>
              <a:t>A abordagem mobile-first significa projetar e desenvolver o layout de um site inicialmente para dispositivos móveis e, em seguida, adaptá-lo para telas maiores (como tablets e desktops) utilizando media queries.</a:t>
            </a:r>
            <a:endParaRPr lang="pt-BR" altLang="en-US"/>
          </a:p>
          <a:p>
            <a:pPr algn="just"/>
            <a:r>
              <a:rPr lang="pt-BR" altLang="en-US" b="1"/>
              <a:t>Por que Mobile-First?</a:t>
            </a:r>
            <a:endParaRPr lang="pt-BR" altLang="en-US" b="1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O número de acessos via dispositivos móveis superou o uso de desktops.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Sites desenhados para dispositivos móveis costumam ser mais leves e rápidos.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Facilita a adaptação para telas maiores, aplicando apenas ajustes incrementais.</a:t>
            </a:r>
            <a:endParaRPr lang="pt-B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Exemplo básico de Mobile-First</a:t>
            </a: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95490" y="1256665"/>
            <a:ext cx="4067810" cy="486346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778510" y="1388110"/>
            <a:ext cx="6106795" cy="4732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pt-BR" altLang="en-US" sz="2800">
                <a:latin typeface="+mj-lt"/>
                <a:cs typeface="+mj-lt"/>
              </a:rPr>
              <a:t>No exemplo, aplicamos os estilos padrão pensando em dispositivos móveis e, conforme a tela aumenta, ajustamos o layout gradualmente com media queries.</a:t>
            </a:r>
            <a:endParaRPr lang="pt-BR" altLang="en-US" sz="2800">
              <a:latin typeface="+mj-lt"/>
              <a:cs typeface="+mj-lt"/>
            </a:endParaRPr>
          </a:p>
          <a:p>
            <a:pPr algn="just"/>
            <a:endParaRPr lang="pt-BR" altLang="en-US" sz="28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4. Estrutura de Layout Responsivo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pt-BR" altLang="en-US"/>
              <a:t>https://github.com/ProjetosPWI/CSS/blob/main/mobilefirstsimples.html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Explicação:</a:t>
            </a:r>
            <a:endParaRPr lang="pt-BR" altLang="en-US" b="1"/>
          </a:p>
          <a:p>
            <a:pPr algn="just"/>
            <a:r>
              <a:rPr lang="pt-BR" altLang="en-US" b="1"/>
              <a:t>Mobile-First</a:t>
            </a:r>
            <a:r>
              <a:rPr lang="pt-BR" altLang="en-US"/>
              <a:t>: O layout é projetado inicialmente para dispositivos móveis com flex-direction: column; na classe .main-content, garantindo que o conteúdo e a sidebar apareçam em uma única coluna.</a:t>
            </a:r>
            <a:endParaRPr lang="pt-BR" altLang="en-US"/>
          </a:p>
          <a:p>
            <a:pPr algn="just"/>
            <a:r>
              <a:rPr lang="pt-BR" altLang="en-US" b="1"/>
              <a:t>Tablets (min-width: 768px)</a:t>
            </a:r>
            <a:r>
              <a:rPr lang="pt-BR" altLang="en-US"/>
              <a:t>: A partir de 768px de largura, o layout é ajustado para exibir o conteúdo principal e a sidebar lado a lado com flex-direction: row;.</a:t>
            </a:r>
            <a:endParaRPr lang="pt-BR" altLang="en-US"/>
          </a:p>
          <a:p>
            <a:pPr algn="just"/>
            <a:r>
              <a:rPr lang="pt-BR" altLang="en-US" b="1"/>
              <a:t>Desktops (min-width: 1024px)</a:t>
            </a:r>
            <a:r>
              <a:rPr lang="pt-BR" altLang="en-US"/>
              <a:t>: Em telas grandes, o layout ocupa uma largura máxima de 80% da tela e aumenta o tamanho das fontes.</a:t>
            </a:r>
            <a:endParaRPr lang="pt-B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5. Grid Responsivo com Mobile-First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pt-BR" altLang="en-US"/>
              <a:t>O grid responsivo é uma técnica de layout em que o design de uma página web se adapta a diferentes tamanhos de tela, proporcionando uma boa experiência de visualização em dispositivos móveis, tablets e desktops.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A abordagem mobile-first é um princípio de design responsivo que prioriza a construção do layout pensando primeiro nos dispositivos móveis e, depois, expandindo-o para telas maiores, como desktops.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Essa abordagem tem várias vantagens, como garantir que o conteúdo mais essencial seja entregue corretamente em telas menores e, ao mesmo tempo, simplificar o processo de criação de um layout adaptável.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5.1. O que é Mobile-First?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O conceito </a:t>
            </a:r>
            <a:r>
              <a:rPr lang="pt-BR" altLang="en-US" i="1"/>
              <a:t>mobile-first</a:t>
            </a:r>
            <a:r>
              <a:rPr lang="pt-BR" altLang="en-US"/>
              <a:t> significa começar o desenvolvimento da interface considerando as telas pequenas (como smartphones) e, gradualmente, adicionar estilos para telas maiores (como tablets e desktops).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Isso é feito utilizando </a:t>
            </a:r>
            <a:r>
              <a:rPr lang="pt-BR" altLang="en-US" i="1"/>
              <a:t>media queries</a:t>
            </a:r>
            <a:r>
              <a:rPr lang="pt-BR" altLang="en-US"/>
              <a:t> para aplicar regras específicas para cada tamanho de tela.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Tópicos importantes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 algn="just">
              <a:buAutoNum type="arabicPeriod"/>
            </a:pPr>
            <a:r>
              <a:rPr lang="pt-BR" altLang="en-US"/>
              <a:t>Explicação do conceito de design responsivo e sua importância.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/>
              <a:t>Introdução às media queries e como elas funcionam.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/>
              <a:t>Discussão sobre a abordagem mobile-first e seus benefícios.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/>
              <a:t>Exemplo prático de HTML e CSS usando a abordagem mobile-first.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/>
              <a:t>Explicação detalhada do código e das técnicas utilizadas.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/>
              <a:t>Boas práticas para implementação de layouts responsivos.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1. O que é Layout Responsivo?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pt-BR" altLang="en-US"/>
              <a:t>Layout responsivo é uma técnica de design web que permite que o layout de uma página se adapte de forma fluida a diferentes tamanhos de tela. Isso garante que os usuários, seja em computadores, tablets ou smartphones, tenham uma experiência visual e de navegação consistente.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1.1. O Problema da Inconsistência de Tamanhos</a:t>
            </a:r>
            <a:endParaRPr lang="pt-BR" altLang="en-US" b="1"/>
          </a:p>
          <a:p>
            <a:pPr algn="just"/>
            <a:r>
              <a:rPr lang="pt-BR" altLang="en-US"/>
              <a:t>Dispositivos possuem diferentes resoluções, densidades de pixels, orientações e tamanhos de tela. Um design rígido que só funciona bem em desktops não atenderá bem a usuários de dispositivos móveis. Isso leva à necessidade de um layout flexível que se adapte a diferentes condições.</a:t>
            </a:r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1. O que é Layout Responsivo?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algn="just"/>
            <a:r>
              <a:rPr lang="pt-BR" altLang="en-US" sz="2200" b="1">
                <a:sym typeface="+mn-ea"/>
              </a:rPr>
              <a:t>1.2. O Que é Layout Responsivo?</a:t>
            </a:r>
            <a:endParaRPr lang="pt-BR" altLang="en-US" sz="2200" b="1">
              <a:sym typeface="+mn-ea"/>
            </a:endParaRPr>
          </a:p>
          <a:p>
            <a:pPr algn="just"/>
            <a:r>
              <a:rPr lang="pt-BR" altLang="en-US" sz="2200">
                <a:sym typeface="+mn-ea"/>
              </a:rPr>
              <a:t>Layout responsivo utiliza técnicas como media queries, unidades relativas (como em ou rem), e flexbox ou grid layout para construir páginas que:</a:t>
            </a:r>
            <a:endParaRPr lang="pt-BR" altLang="en-US" sz="2200"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200">
                <a:sym typeface="+mn-ea"/>
              </a:rPr>
              <a:t>Redimensionam de acordo com a largura da janela do navegador.</a:t>
            </a:r>
            <a:endParaRPr lang="pt-BR" altLang="en-US" sz="2200"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200">
                <a:sym typeface="+mn-ea"/>
              </a:rPr>
              <a:t>Reorganizam o layout conforme necessário para evitar deslocamentos ou zoom excessivos.</a:t>
            </a:r>
            <a:endParaRPr lang="pt-BR" altLang="en-US" sz="2200"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en-US" sz="2200">
              <a:sym typeface="+mn-ea"/>
            </a:endParaRPr>
          </a:p>
          <a:p>
            <a:pPr algn="just"/>
            <a:r>
              <a:rPr lang="pt-BR" altLang="en-US" sz="2200" b="1">
                <a:sym typeface="+mn-ea"/>
              </a:rPr>
              <a:t>1.3. Vantagens do Layout Responsivo:</a:t>
            </a:r>
            <a:endParaRPr lang="pt-BR" altLang="en-US" sz="2200" b="1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200">
                <a:sym typeface="+mn-ea"/>
              </a:rPr>
              <a:t>Melhor experiência do usuário em múltiplos dispositivos.</a:t>
            </a:r>
            <a:endParaRPr lang="pt-BR" altLang="en-US" sz="22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200">
                <a:sym typeface="+mn-ea"/>
              </a:rPr>
              <a:t>Redução de manutenção de código (um único site que funciona em vários dispositivos).</a:t>
            </a:r>
            <a:endParaRPr lang="pt-BR" altLang="en-US" sz="22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200">
                <a:sym typeface="+mn-ea"/>
              </a:rPr>
              <a:t>Melhor ranqueamento em mecanismos de busca (Google favorece sites responsivos).</a:t>
            </a:r>
            <a:endParaRPr lang="pt-BR" altLang="en-US" sz="2200"/>
          </a:p>
          <a:p>
            <a:endParaRPr lang="pt-BR" altLang="en-US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2. Introdução às Media Queries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algn="just"/>
            <a:r>
              <a:rPr lang="pt-BR" altLang="en-US"/>
              <a:t>Media queries são regras CSS que permitem aplicar estilos diferentes com base nas características do dispositivo, como largura da tela, orientação (retrato ou paisagem) e resolução.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Neste exemplo, se a largura da tela </a:t>
            </a:r>
            <a:endParaRPr lang="pt-BR" altLang="en-US"/>
          </a:p>
          <a:p>
            <a:pPr algn="just"/>
            <a:r>
              <a:rPr lang="pt-BR" altLang="en-US"/>
              <a:t>for 600px ou menor, o fundo do body</a:t>
            </a:r>
            <a:endParaRPr lang="pt-BR" altLang="en-US"/>
          </a:p>
          <a:p>
            <a:pPr algn="just"/>
            <a:r>
              <a:rPr lang="pt-BR" altLang="en-US"/>
              <a:t>será alterado para a cor azul-claro.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Esse é o ponto chave para criar </a:t>
            </a:r>
            <a:endParaRPr lang="pt-BR" altLang="en-US"/>
          </a:p>
          <a:p>
            <a:pPr algn="just"/>
            <a:r>
              <a:rPr lang="pt-BR" altLang="en-US"/>
              <a:t>designs que se adaptem a diferentes </a:t>
            </a:r>
            <a:endParaRPr lang="pt-BR" altLang="en-US"/>
          </a:p>
          <a:p>
            <a:pPr algn="just"/>
            <a:r>
              <a:rPr lang="pt-BR" altLang="en-US"/>
              <a:t>resoluções.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0690" y="2707640"/>
            <a:ext cx="6671310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2.1. Condições em Media Queries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315720"/>
            <a:ext cx="10515600" cy="4861560"/>
          </a:xfrm>
        </p:spPr>
        <p:txBody>
          <a:bodyPr>
            <a:noAutofit/>
          </a:bodyPr>
          <a:p>
            <a:pPr algn="just"/>
            <a:r>
              <a:rPr lang="pt-BR" altLang="en-US" sz="2000"/>
              <a:t>As condições em Media Queries são chamadas de features. Algumas das features mais comuns são: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width</a:t>
            </a:r>
            <a:r>
              <a:rPr lang="pt-BR" altLang="en-US" sz="2000"/>
              <a:t>: Largura da viewport (área visível da página).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height</a:t>
            </a:r>
            <a:r>
              <a:rPr lang="pt-BR" altLang="en-US" sz="2000"/>
              <a:t>: Altura da viewport.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orientation</a:t>
            </a:r>
            <a:r>
              <a:rPr lang="pt-BR" altLang="en-US" sz="2000"/>
              <a:t>: Define estilos com base na orientação do dispositivo (portrait ou landscape).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resolution</a:t>
            </a:r>
            <a:r>
              <a:rPr lang="pt-BR" altLang="en-US" sz="2000"/>
              <a:t>: Define estilos com base na resolução do dispositivo (DPI ou DPPX).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device-width</a:t>
            </a:r>
            <a:r>
              <a:rPr lang="pt-BR" altLang="en-US" sz="2000"/>
              <a:t>: Largura física do dispositivo.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device-height</a:t>
            </a:r>
            <a:r>
              <a:rPr lang="pt-BR" altLang="en-US" sz="2000"/>
              <a:t>: Altura física do dispositivo.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min-width</a:t>
            </a:r>
            <a:r>
              <a:rPr lang="pt-BR" altLang="en-US" sz="2000"/>
              <a:t>: Largura mínima da viewport.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max-width</a:t>
            </a:r>
            <a:r>
              <a:rPr lang="pt-BR" altLang="en-US" sz="2000"/>
              <a:t>: Largura máxima da viewport.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min-height</a:t>
            </a:r>
            <a:r>
              <a:rPr lang="pt-BR" altLang="en-US" sz="2000"/>
              <a:t>: Altura mínima da viewport. Define um estilo se a largura da janela for maior ou igual a um valor específico.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max-height</a:t>
            </a:r>
            <a:r>
              <a:rPr lang="pt-BR" altLang="en-US" sz="2000"/>
              <a:t>: Altura máxima da viewport. Define um estilo se a largura da janela for menor ou igual a um valor específico.</a:t>
            </a:r>
            <a:endParaRPr lang="pt-BR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2.2. Exemplo com diferentes condições</a:t>
            </a: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68700" y="1825625"/>
            <a:ext cx="46723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2.3. Operadores Lógicos em Media Queries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É possível combinar condições em uma media query utilizando operadores lógicos como </a:t>
            </a:r>
            <a:r>
              <a:rPr lang="pt-BR" altLang="en-US" b="1"/>
              <a:t>and</a:t>
            </a:r>
            <a:r>
              <a:rPr lang="pt-BR" altLang="en-US"/>
              <a:t>, </a:t>
            </a:r>
            <a:r>
              <a:rPr lang="pt-BR" altLang="en-US" b="1"/>
              <a:t>not </a:t>
            </a:r>
            <a:r>
              <a:rPr lang="pt-BR" altLang="en-US"/>
              <a:t>e </a:t>
            </a:r>
            <a:r>
              <a:rPr lang="pt-BR" altLang="en-US" b="1"/>
              <a:t>only</a:t>
            </a:r>
            <a:r>
              <a:rPr lang="pt-BR" altLang="en-US"/>
              <a:t>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and</a:t>
            </a:r>
            <a:r>
              <a:rPr lang="pt-BR" altLang="en-US"/>
              <a:t>: Combina duas ou mais condições.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not</a:t>
            </a:r>
            <a:r>
              <a:rPr lang="pt-BR" altLang="en-US"/>
              <a:t>: Exclui uma condição específica.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only</a:t>
            </a:r>
            <a:r>
              <a:rPr lang="pt-BR" altLang="en-US"/>
              <a:t>: Aplica a regra apenas em dispositivos que suportam media queries.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8705" y="4241800"/>
            <a:ext cx="6284595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 Técnicas para Design Responsivo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algn="just"/>
            <a:r>
              <a:rPr lang="pt-BR" altLang="en-US"/>
              <a:t>Além de usar media queries, existem várias outras técnicas que complementam o design responsivo.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3.1. Unidades Relativas</a:t>
            </a:r>
            <a:endParaRPr lang="pt-BR" altLang="en-US" b="1"/>
          </a:p>
          <a:p>
            <a:pPr algn="just"/>
            <a:r>
              <a:rPr lang="pt-BR" altLang="en-US"/>
              <a:t>Unidades relativas como </a:t>
            </a:r>
            <a:r>
              <a:rPr lang="pt-BR" altLang="en-US" b="1"/>
              <a:t>%</a:t>
            </a:r>
            <a:r>
              <a:rPr lang="pt-BR" altLang="en-US"/>
              <a:t>, </a:t>
            </a:r>
            <a:r>
              <a:rPr lang="pt-BR" altLang="en-US" b="1"/>
              <a:t>em</a:t>
            </a:r>
            <a:r>
              <a:rPr lang="pt-BR" altLang="en-US"/>
              <a:t>, </a:t>
            </a:r>
            <a:r>
              <a:rPr lang="pt-BR" altLang="en-US" b="1"/>
              <a:t>rem </a:t>
            </a:r>
            <a:r>
              <a:rPr lang="pt-BR" altLang="en-US"/>
              <a:t>e </a:t>
            </a:r>
            <a:r>
              <a:rPr lang="pt-BR" altLang="en-US" b="1"/>
              <a:t>vw/vh </a:t>
            </a:r>
            <a:r>
              <a:rPr lang="pt-BR" altLang="en-US"/>
              <a:t>são essenciais para garantir que os elementos se ajustem proporcionalmente ao redimensionamento da tela.</a:t>
            </a:r>
            <a:endParaRPr lang="pt-BR" altLang="en-US"/>
          </a:p>
          <a:p>
            <a:pPr algn="just"/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b="1"/>
              <a:t>Porcentagem (%)</a:t>
            </a:r>
            <a:r>
              <a:rPr lang="pt-BR" altLang="en-US"/>
              <a:t>: Usada para definir larguras e alturas como uma fração do elemento pai.</a:t>
            </a:r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b="1"/>
              <a:t>Em </a:t>
            </a:r>
            <a:r>
              <a:rPr lang="pt-BR" altLang="en-US"/>
              <a:t>e </a:t>
            </a:r>
            <a:r>
              <a:rPr lang="pt-BR" altLang="en-US" b="1"/>
              <a:t>Rem</a:t>
            </a:r>
            <a:r>
              <a:rPr lang="pt-BR" altLang="en-US"/>
              <a:t>: Relacionam-se ao tamanho da fonte do elemento pai ou do root.</a:t>
            </a:r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b="1"/>
              <a:t>VW </a:t>
            </a:r>
            <a:r>
              <a:rPr lang="pt-BR" altLang="en-US"/>
              <a:t>e </a:t>
            </a:r>
            <a:r>
              <a:rPr lang="pt-BR" altLang="en-US" b="1"/>
              <a:t>VH</a:t>
            </a:r>
            <a:r>
              <a:rPr lang="pt-BR" altLang="en-US"/>
              <a:t>: Representam 1% da largura e altura da janela de visualização, respectivamente.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7613</Words>
  <Application>WPS Presentation</Application>
  <PresentationFormat>宽屏</PresentationFormat>
  <Paragraphs>155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Programação Web I</vt:lpstr>
      <vt:lpstr>Tópicos importantes</vt:lpstr>
      <vt:lpstr>1. O que é Layout Responsivo?</vt:lpstr>
      <vt:lpstr>1. O que é Layout Responsivo?</vt:lpstr>
      <vt:lpstr>2. Introdução às Media Queries</vt:lpstr>
      <vt:lpstr>2.1. Condições em Media Queries</vt:lpstr>
      <vt:lpstr>2.2. Exemplo com diferentes condições</vt:lpstr>
      <vt:lpstr>2.3. Operadores Lógicos em Media Queries</vt:lpstr>
      <vt:lpstr>3. Técnicas para Design Responsivo</vt:lpstr>
      <vt:lpstr>3.1. Como são calculados EM e REM em CSS?</vt:lpstr>
      <vt:lpstr>3.2. Cálculo básico</vt:lpstr>
      <vt:lpstr>3.3. Exemplo de uso de unidades relativas</vt:lpstr>
      <vt:lpstr>3.4. Quando usar EM e REM?</vt:lpstr>
      <vt:lpstr>3.5. Exemplos</vt:lpstr>
      <vt:lpstr>3. Abordagem Mobile-First</vt:lpstr>
      <vt:lpstr>Exemplo básico de Mobile-First</vt:lpstr>
      <vt:lpstr>4. Estrutura de Layout Responsivo</vt:lpstr>
      <vt:lpstr>5. Grid Responsivo com Mobile-First</vt:lpstr>
      <vt:lpstr>5.1. O que é Mobile-First?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</dc:creator>
  <cp:lastModifiedBy>jacques</cp:lastModifiedBy>
  <cp:revision>11</cp:revision>
  <dcterms:created xsi:type="dcterms:W3CDTF">2024-09-20T17:46:00Z</dcterms:created>
  <dcterms:modified xsi:type="dcterms:W3CDTF">2024-10-18T22:32:02Z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1046-12.2.0.18607</vt:lpwstr>
  </property>
  <property fmtid="{D5CDD505-2E9C-101B-9397-08002B2CF9AE}" pid="3" name="ICV">
    <vt:lpwstr>A46A7BB98346410EB60C638561C9784D_11</vt:lpwstr>
  </property>
</Properties>
</file>