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4"/>
  </p:handoutMasterIdLst>
  <p:sldIdLst>
    <p:sldId id="256" r:id="rId3"/>
    <p:sldId id="257" r:id="rId4"/>
    <p:sldId id="307" r:id="rId5"/>
    <p:sldId id="279" r:id="rId6"/>
    <p:sldId id="280" r:id="rId7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1" r:id="rId29"/>
    <p:sldId id="302" r:id="rId30"/>
    <p:sldId id="303" r:id="rId31"/>
    <p:sldId id="305" r:id="rId32"/>
    <p:sldId id="304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// Seleciona o elemento com id "titulo"</a:t>
            </a:r>
            <a:endParaRPr lang="pt-BR" altLang="en-US"/>
          </a:p>
          <a:p>
            <a:r>
              <a:rPr lang="pt-BR" altLang="en-US"/>
              <a:t>var titulo = document.getElementById("titulo");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// Altera o conteúdo textual do elemento</a:t>
            </a:r>
            <a:endParaRPr lang="pt-BR" altLang="en-US"/>
          </a:p>
          <a:p>
            <a:r>
              <a:rPr lang="pt-BR" altLang="en-US"/>
              <a:t>titulo.textContent = "Novo Título";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// Acessa o estilo do elemento</a:t>
            </a:r>
            <a:endParaRPr lang="pt-BR" altLang="en-US"/>
          </a:p>
          <a:p>
            <a:r>
              <a:rPr lang="pt-BR" altLang="en-US"/>
              <a:t>var estiloTitulo = titulo.style;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// Altera a cor da fonte do título para vermelho</a:t>
            </a:r>
            <a:endParaRPr lang="pt-BR" altLang="en-US"/>
          </a:p>
          <a:p>
            <a:r>
              <a:rPr lang="pt-BR" altLang="en-US"/>
              <a:t>estiloTitulo.color = "red";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altLang="en-US"/>
              <a:t>Javascript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Os operadores são usados para realizar operações em valores. No JavaScript, existem </a:t>
            </a:r>
            <a:r>
              <a:rPr lang="pt-BR" altLang="en-US" b="1"/>
              <a:t>operadores aritméticos</a:t>
            </a:r>
            <a:r>
              <a:rPr lang="pt-BR" altLang="en-US"/>
              <a:t>, </a:t>
            </a:r>
            <a:r>
              <a:rPr lang="pt-BR" altLang="en-US" b="1"/>
              <a:t>lógicos</a:t>
            </a:r>
            <a:r>
              <a:rPr lang="pt-BR" altLang="en-US"/>
              <a:t>, de </a:t>
            </a:r>
            <a:r>
              <a:rPr lang="pt-BR" altLang="en-US" b="1"/>
              <a:t>comparação </a:t>
            </a:r>
            <a:r>
              <a:rPr lang="pt-BR" altLang="en-US"/>
              <a:t>e de </a:t>
            </a:r>
            <a:r>
              <a:rPr lang="pt-BR" altLang="en-US" b="1"/>
              <a:t>atribuição</a:t>
            </a:r>
            <a:r>
              <a:rPr lang="pt-BR" altLang="en-US"/>
              <a:t>.</a:t>
            </a:r>
            <a:endParaRPr lang="pt-BR" altLang="en-US"/>
          </a:p>
          <a:p>
            <a:pPr algn="just"/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Operadores aritméticos</a:t>
            </a:r>
            <a:r>
              <a:rPr lang="pt-BR" altLang="en-US"/>
              <a:t>: +, -, *, /, % (resto de divisão), ** (potência).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Operadores lógicos</a:t>
            </a:r>
            <a:r>
              <a:rPr lang="pt-BR" altLang="en-US"/>
              <a:t>: &amp;&amp; (e), || (ou), ! (não).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Operadores de comparação</a:t>
            </a:r>
            <a:r>
              <a:rPr lang="pt-BR" altLang="en-US"/>
              <a:t>: == (igual), != (diferente), &gt; (maior que), &lt; (menor que), &gt;= (maior ou igual que), &lt;= (menor ou igual que).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Operador de atribuição</a:t>
            </a:r>
            <a:r>
              <a:rPr lang="pt-BR" altLang="en-US"/>
              <a:t>: = (atribui um valor a uma variável).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Aritméticos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77315"/>
            <a:ext cx="10515600" cy="5064760"/>
          </a:xfrm>
        </p:spPr>
        <p:txBody>
          <a:bodyPr>
            <a:no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Soma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soma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+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Subtração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diferenca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10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-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Multiplicação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produto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4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*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pt-BR" altLang="en-US" sz="2400">
              <a:latin typeface="Consolas" panose="020B0609020204030204" charset="0"/>
              <a:cs typeface="Consolas" panose="020B060902020403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Divisão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quociente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16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/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pt-BR" altLang="en-US" sz="2400"/>
              <a:t> </a:t>
            </a: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Resto de Divisão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resto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11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%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pt-BR" altLang="en-US" sz="2400"/>
              <a:t> </a:t>
            </a: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sz="240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sz="2400" b="1"/>
              <a:t>Potência</a:t>
            </a:r>
            <a:r>
              <a:rPr lang="pt-BR" altLang="en-US" sz="2400"/>
              <a:t>: </a:t>
            </a:r>
            <a:r>
              <a:rPr lang="pt-BR" altLang="en-US" sz="2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potencia =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2 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** </a:t>
            </a:r>
            <a:r>
              <a:rPr lang="pt-BR" altLang="en-US" sz="2400">
                <a:solidFill>
                  <a:schemeClr val="accent2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pt-BR" altLang="en-US" sz="2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Atribuição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Atribuição Simples (=)</a:t>
            </a:r>
            <a:r>
              <a:rPr lang="pt-BR" altLang="en-US"/>
              <a:t>: Atribui um valor a uma variável.</a:t>
            </a: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numero = 12;</a:t>
            </a:r>
            <a:endParaRPr lang="pt-BR" altLang="en-US"/>
          </a:p>
          <a:p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Atribuição com Adição (+=)</a:t>
            </a:r>
            <a:r>
              <a:rPr lang="pt-BR" altLang="en-US"/>
              <a:t>: Adiciona e atribui um valor à variável.</a:t>
            </a: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contador = 1;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contador += 5; // contador agora é 6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Atribuição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Atribuição com Multiplicação (=)</a:t>
            </a:r>
            <a:r>
              <a:rPr lang="pt-BR" altLang="en-US"/>
              <a:t>: Multiplica e atribui um valor à variável.</a:t>
            </a: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total = 4;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total *= 3; // total agora é 12</a:t>
            </a:r>
            <a:endParaRPr lang="pt-BR" altLang="en-US"/>
          </a:p>
          <a:p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Atribuição com Divisão (/=)</a:t>
            </a:r>
            <a:r>
              <a:rPr lang="pt-BR" altLang="en-US"/>
              <a:t>: Divide e atribui um valor à variável.</a:t>
            </a: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dividendo = 20;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dividendo /= 4; // dividendo agora é 5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Atribuição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 b="1"/>
              <a:t>Atribuição com Resto (%=)</a:t>
            </a:r>
            <a:r>
              <a:rPr lang="pt-BR" altLang="en-US"/>
              <a:t>: Atribui o resto da divisão à variável.</a:t>
            </a:r>
            <a:endParaRPr lang="pt-BR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numeroPar = 15;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numeroPar %= 2; // numeroPar agora é 1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Igualdade (==)</a:t>
            </a:r>
            <a:r>
              <a:rPr lang="pt-BR" altLang="en-US"/>
              <a:t>: Verifica se dois valores são iguais, independentemente do tipo.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algn="just">
              <a:buFont typeface="Arial" panose="020B0604020202020204" pitchFamily="34" charset="0"/>
            </a:pP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valor1 = 10;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buFont typeface="Arial" panose="020B0604020202020204" pitchFamily="34" charset="0"/>
            </a:pP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valor2 = "10";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>
              <a:buFont typeface="Arial" panose="020B0604020202020204" pitchFamily="34" charset="0"/>
            </a:pPr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igualdade = valor1 == valor2; // Resultado: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Igualdade Estrita (===)</a:t>
            </a:r>
            <a:r>
              <a:rPr lang="pt-BR" altLang="en-US"/>
              <a:t>: Verifica se dois valores são iguais e do mesmo tipo.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valor3 = 10;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valor4 = "10";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igualdadeEstreita = valor3 === valor4; // Resultado: false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Desigualdade (!=)</a:t>
            </a:r>
            <a:r>
              <a:rPr lang="pt-BR" altLang="en-US"/>
              <a:t>: Verifica se dois valores são diferentes, independentemente do tipo.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numero5 = 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numero6 = 7;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desigualdade = numero5 != numero6; // Resultado: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Desigualdade Estrita (!==)</a:t>
            </a:r>
            <a:r>
              <a:rPr lang="pt-BR" altLang="en-US"/>
              <a:t>: Verifica se dois valores são diferentes e/ou de tipos distintos.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texto7 = "Oi";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texto8 = "Oi";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desigualdadeEstreita = texto7 !== texto8; // Resultado: false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Comparação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Maior que (&gt;)</a:t>
            </a:r>
            <a:r>
              <a:rPr lang="pt-BR" altLang="en-US"/>
              <a:t>: Verifica se um valor é maior que outro.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idade1 = 25;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idade2 = 20;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maiorIdade = idade1 &gt; idade2; // Resultado: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pt-BR" altLang="en-US"/>
              <a:t> JavaScript foi criada na Netscape na fase inicial da Web e, tecnicamente, “JavaScript” é marca registrada, licenciada pela Sun Microsystems (agora Oracle), usada para descrever a implementação da linguagem pelo Netscape (agora Mozilla). A Netscape enviou a linguagem para a ECMA – European Computer Manufacturer’s Association – para padronização e, devido a questões relacionadas à marca registrada, a versão padronizada manteve o nome estranho “ECMAScript”. Pelos mesmos motivos ligados à marca registrada, a versão da Microsoft da linguagem é formalmente conhecida como “JScript”. Na prática, quase todo mundo chama a linguagem de JavaScript.</a:t>
            </a:r>
            <a:endParaRPr lang="pt-B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Menor que (&lt;)</a:t>
            </a:r>
            <a:r>
              <a:rPr lang="pt-BR" altLang="en-US"/>
              <a:t>: Verifica se um valor é menor que outro.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altura1 = 1.70;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altura2 = 1.85;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menorAltura = altura1 &lt; altura2; // Resultado: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Maior ou igual a (&gt;=)</a:t>
            </a:r>
            <a:r>
              <a:rPr lang="pt-BR" altLang="en-US"/>
              <a:t>:Verifica se um valor é maior ou igual a outro.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nota1 = 90;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notaMinima = 70;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aprovado = nota1 &gt;= notaMinima; //Resultado: true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de Comparação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Menor ou igual a (&lt;=)</a:t>
            </a:r>
            <a:r>
              <a:rPr lang="pt-BR" altLang="en-US"/>
              <a:t>: Verifica se um valor é menor ou igual a outro.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tempoRestante = 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tempoLimite = 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tempoEsgotado = tempoRestante &lt;= tempoLimite; // Resultado: true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Lógicos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AND (&amp;&amp;)</a:t>
            </a:r>
            <a:r>
              <a:rPr lang="pt-BR" altLang="en-US"/>
              <a:t>: Verifica se ambas as condições são verdadeiras.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login = "admin";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senha = "12345";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acesso = login === "admin" &amp;&amp; senha === "12345"; // Resultado: true (somente se ambas as condições forem verdadeiras)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Lógicos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OR (||): Verifica se pelo menos uma condição é verdadeira.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maiorIdade = 18;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emancipado = true;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podeAssinar = maiorIdade &gt;= 18 || emancipado === true; // Resultado: true (condição 1 ou 2 verdadeira)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Operadores Lógicos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NOT (!)</a:t>
            </a:r>
            <a:r>
              <a:rPr lang="pt-BR" altLang="en-US"/>
              <a:t>: Inverte o valor booleano (true vira false e vice-versa).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estaChovendo = false;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var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precisaDeGuardaChuva = !estaChovendo; // Resultado: true (condição invertida)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Tipo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typeof</a:t>
            </a:r>
            <a:r>
              <a:rPr lang="pt-BR" altLang="en-US"/>
              <a:t>: Retorna o tipo de dado de uma variável.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var nome = "Fulano";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tipoNome = typeof nome; // Resultado: "string" 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Tipo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 b="1"/>
              <a:t>Operador Ternário (?:)</a:t>
            </a:r>
            <a:r>
              <a:rPr lang="pt-BR" altLang="en-US"/>
              <a:t>: Condicional simplificada em uma linha.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   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var idade = 15;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pPr algn="just"/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podeDirigir = (idade &gt;= 18) ? "Sim" : "Não"; // Resultado: "Não"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Cadeia de Caracteres (+)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 b="1"/>
              <a:t>Concatenação</a:t>
            </a:r>
            <a:r>
              <a:rPr lang="pt-BR" altLang="en-US"/>
              <a:t>:Une duas strings para formar uma nova.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var saudacao = "Olá, 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nome = "Pedro";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mensagem = saudacao + nome; // Resultado: "Olá, Pedro"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Incremento e Decremento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pt-BR" altLang="en-US" b="1"/>
              <a:t>Pré-incremento (++x)</a:t>
            </a:r>
            <a:r>
              <a:rPr lang="pt-BR" altLang="en-US"/>
              <a:t>: Incrementa o valor da variável antes de usá-lo.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contador = 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valor = ++contador; // valor será 1 (contador incrementado para 1 antes da atribuição)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Pós-incremento (x++)</a:t>
            </a:r>
            <a:r>
              <a:rPr lang="pt-BR" altLang="en-US"/>
              <a:t>: Incrementa o valor da variável depois de usá-lo no valor atual.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contador = 0;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valor = contador++; // valor será 0 (contador incrementado para 1 depois da atribuição)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Definição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algn="just"/>
            <a:r>
              <a:rPr lang="pt-BR" altLang="en-US">
                <a:sym typeface="+mn-ea"/>
              </a:rPr>
              <a:t>JavaScript é a linguagem de programação da Web. A ampla maioria dos sites modernos usam JavaScript e todos os navegadores modernos – em desktop, consoles de jogos, tablets e smartphones – incluem interpretadores JavaScript, tornando-a a linguagem de programação mais onipresente da história.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ym typeface="+mn-ea"/>
              </a:rPr>
              <a:t>JavaScript faz parte da tríade de tecnologias que todos os desenvolvedores Web devem conhecer: HTML, para especificar o conteúdo de páginas Web; CSS, para especificar a apresentação dessas páginas; e JavaScript, para especificar o comportamento delas.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>
                <a:sym typeface="+mn-ea"/>
              </a:rPr>
              <a:t>Seu funcionamento é como uma </a:t>
            </a:r>
            <a:r>
              <a:rPr lang="pt-BR" altLang="en-US" b="1">
                <a:sym typeface="+mn-ea"/>
              </a:rPr>
              <a:t>linguagem de scripts não compilados</a:t>
            </a:r>
            <a:r>
              <a:rPr lang="pt-BR" altLang="en-US">
                <a:sym typeface="+mn-ea"/>
              </a:rPr>
              <a:t>, ou seja, os códigos são enviados para o browser do cliente e sua interpretação é feita </a:t>
            </a:r>
            <a:r>
              <a:rPr lang="pt-BR" altLang="en-US" b="1">
                <a:sym typeface="+mn-ea"/>
              </a:rPr>
              <a:t>linha por linha</a:t>
            </a:r>
            <a:r>
              <a:rPr lang="pt-BR" altLang="en-US">
                <a:sym typeface="+mn-ea"/>
              </a:rPr>
              <a:t>.​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Na verdade, o nome “JavaScript” é um pouco enganoso. A não ser pela semelhança sintática superficial, JavaScript é completamente diferente da linguagem de programação Java. E JavaScript já deixou para trás suas raízes como linguagem de script há muito tempo, tornando-se uma linguagem de uso geral robusta e eficiente.</a:t>
            </a:r>
            <a:endParaRPr lang="pt-B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Operadores de Incremento e Decremento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pt-BR" altLang="en-US" b="1"/>
              <a:t>Pré-decremento (--x)</a:t>
            </a:r>
            <a:r>
              <a:rPr lang="pt-BR" altLang="en-US"/>
              <a:t>: Decrementa o valor da variável antes de usá-lo.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vidas = 3;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vidaPerdida = --vidas; // vidaPerdida será 2 (vidas decrementado para 2 antes da atribuição)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Pós-decremento (x--)</a:t>
            </a:r>
            <a:r>
              <a:rPr lang="pt-BR" altLang="en-US"/>
              <a:t>: Decrementa o valor da variável depois de usá-lo no valor atual.</a:t>
            </a:r>
            <a:endParaRPr lang="pt-BR" altLang="en-US"/>
          </a:p>
          <a:p>
            <a:endParaRPr lang="pt-BR" altLang="en-US"/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vidas = 3;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    var vidaPerdida = vidas--; // vidaPerdida será 3 (vidas decrementado para 2 depois da atribuição)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Manipulação do DOM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DOM (</a:t>
            </a:r>
            <a:r>
              <a:rPr lang="pt-BR" altLang="en-US" i="1"/>
              <a:t>Document Object Model</a:t>
            </a:r>
            <a:r>
              <a:rPr lang="pt-BR" altLang="en-US"/>
              <a:t>) é uma representação em árvore da estrutura e do conteúdo de um documento HTML.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Imagine a página web como uma grande árvore, com cada elemento HTML representado por um </a:t>
            </a:r>
            <a:r>
              <a:rPr lang="pt-BR" altLang="en-US" b="1"/>
              <a:t>nó </a:t>
            </a:r>
            <a:r>
              <a:rPr lang="pt-BR" altLang="en-US"/>
              <a:t>na árvore. Através do DOM, o JavaScript pode acessar e modificar cada nó dessa árvore, permitindo um controle completo sobre a página.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Elementos HTML (DOM)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algn="just"/>
            <a:r>
              <a:rPr lang="pt-BR" altLang="en-US"/>
              <a:t>Para interagir com os elementos HTML na página, o JavaScript utiliza </a:t>
            </a:r>
            <a:r>
              <a:rPr lang="pt-BR" altLang="en-US" b="1"/>
              <a:t>métodos</a:t>
            </a:r>
            <a:r>
              <a:rPr lang="pt-BR" altLang="en-US"/>
              <a:t> e </a:t>
            </a:r>
            <a:r>
              <a:rPr lang="pt-BR" altLang="en-US" b="1"/>
              <a:t>propriedades </a:t>
            </a:r>
            <a:r>
              <a:rPr lang="pt-BR" altLang="en-US"/>
              <a:t>do DOM. Esses métodos e propriedades permitem:</a:t>
            </a:r>
            <a:endParaRPr lang="pt-BR" altLang="en-US"/>
          </a:p>
          <a:p>
            <a:pPr algn="just"/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Selecionar elementos</a:t>
            </a:r>
            <a:r>
              <a:rPr lang="pt-BR" altLang="en-US"/>
              <a:t>: Encontre elementos específicos na página utilizando diferentes técnicas, como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getElementById()</a:t>
            </a:r>
            <a:r>
              <a:rPr lang="pt-BR" altLang="en-US"/>
              <a:t>,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querySelector()</a:t>
            </a:r>
            <a:r>
              <a:rPr lang="pt-BR" altLang="en-US"/>
              <a:t>,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getElementsByTagName()</a:t>
            </a:r>
            <a:r>
              <a:rPr lang="pt-BR" altLang="en-US"/>
              <a:t> e </a:t>
            </a: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getElementsByClassName()</a:t>
            </a:r>
            <a:r>
              <a:rPr lang="pt-BR" altLang="en-US"/>
              <a:t>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Acessar propriedades</a:t>
            </a:r>
            <a:r>
              <a:rPr lang="pt-BR" altLang="en-US"/>
              <a:t>: Obtenha informações sobre os elementos, como seus atributos, conteúdo textual e estilo.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Modificar propriedades</a:t>
            </a:r>
            <a:r>
              <a:rPr lang="pt-BR" altLang="en-US"/>
              <a:t>: Altere o conteúdo, os atributos e o estilo dos elementos para criar efeitos dinâmicos e interativos.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Conceitos Básicos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552315"/>
          </a:xfrm>
        </p:spPr>
        <p:txBody>
          <a:bodyPr>
            <a:noAutofit/>
          </a:bodyPr>
          <a:p>
            <a:pPr algn="just"/>
            <a:r>
              <a:rPr lang="pt-BR" altLang="en-US" sz="2400"/>
              <a:t>O JavaScript é usado para adicionar uma variedade de interatividade às páginas da web, como:</a:t>
            </a:r>
            <a:endParaRPr lang="pt-BR" altLang="en-US" sz="2400"/>
          </a:p>
          <a:p>
            <a:pPr algn="just"/>
            <a:endParaRPr lang="pt-BR" altLang="en-US" sz="2400"/>
          </a:p>
          <a:p>
            <a:pPr algn="just"/>
            <a:r>
              <a:rPr lang="pt-BR" altLang="en-US" sz="2400" b="1"/>
              <a:t>Manipular elementos HTML</a:t>
            </a:r>
            <a:r>
              <a:rPr lang="pt-BR" altLang="en-US" sz="2400"/>
              <a:t>: É possível usar JavaScript para alterar o </a:t>
            </a:r>
            <a:r>
              <a:rPr lang="pt-BR" altLang="en-US" sz="2400" b="1"/>
              <a:t>conteúdo</a:t>
            </a:r>
            <a:r>
              <a:rPr lang="pt-BR" altLang="en-US" sz="2400"/>
              <a:t>, o </a:t>
            </a:r>
            <a:r>
              <a:rPr lang="pt-BR" altLang="en-US" sz="2400" b="1"/>
              <a:t>estilo </a:t>
            </a:r>
            <a:r>
              <a:rPr lang="pt-BR" altLang="en-US" sz="2400"/>
              <a:t>e o </a:t>
            </a:r>
            <a:r>
              <a:rPr lang="pt-BR" altLang="en-US" sz="2400" b="1"/>
              <a:t>comportamento de elementos HTML </a:t>
            </a:r>
            <a:r>
              <a:rPr lang="pt-BR" altLang="en-US" sz="2400"/>
              <a:t>na página. </a:t>
            </a:r>
            <a:endParaRPr lang="pt-BR" altLang="en-US" sz="2400"/>
          </a:p>
          <a:p>
            <a:pPr algn="just"/>
            <a:r>
              <a:rPr lang="pt-BR" altLang="en-US" sz="2400"/>
              <a:t>Isso permite criar efeitos interativos, como menus suspensos, botões clicáveis e animações.</a:t>
            </a:r>
            <a:endParaRPr lang="pt-BR" altLang="en-US" sz="2400"/>
          </a:p>
          <a:p>
            <a:pPr algn="just"/>
            <a:endParaRPr lang="pt-BR" altLang="en-US" sz="2400" b="1"/>
          </a:p>
          <a:p>
            <a:pPr algn="just"/>
            <a:r>
              <a:rPr lang="pt-BR" altLang="en-US" sz="2400" b="1"/>
              <a:t>Responder a eventos do usuário</a:t>
            </a:r>
            <a:r>
              <a:rPr lang="pt-BR" altLang="en-US" sz="2400"/>
              <a:t>: O JavaScript permite que você </a:t>
            </a:r>
            <a:r>
              <a:rPr lang="pt-BR" altLang="en-US" sz="2400" b="1"/>
              <a:t>capture eventos do usuário</a:t>
            </a:r>
            <a:r>
              <a:rPr lang="pt-BR" altLang="en-US" sz="2400"/>
              <a:t>, como </a:t>
            </a:r>
            <a:r>
              <a:rPr lang="pt-BR" altLang="en-US" sz="2400" b="1"/>
              <a:t>cliques do mouse</a:t>
            </a:r>
            <a:r>
              <a:rPr lang="pt-BR" altLang="en-US" sz="2400"/>
              <a:t>, </a:t>
            </a:r>
            <a:r>
              <a:rPr lang="pt-BR" altLang="en-US" sz="2400" b="1"/>
              <a:t>pressionamentos de teclas </a:t>
            </a:r>
            <a:r>
              <a:rPr lang="pt-BR" altLang="en-US" sz="2400"/>
              <a:t>e </a:t>
            </a:r>
            <a:r>
              <a:rPr lang="pt-BR" altLang="en-US" sz="2400" b="1"/>
              <a:t>mudanças de foco</a:t>
            </a:r>
            <a:r>
              <a:rPr lang="pt-BR" altLang="en-US" sz="2400"/>
              <a:t>. </a:t>
            </a:r>
            <a:endParaRPr lang="pt-BR" altLang="en-US" sz="2400"/>
          </a:p>
          <a:p>
            <a:pPr algn="just"/>
            <a:r>
              <a:rPr lang="pt-BR" altLang="en-US" sz="2400"/>
              <a:t>Isso permite que você crie interfaces dinâmicas que respondem às ações do usuário.</a:t>
            </a:r>
            <a:endParaRPr lang="pt-BR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Conceitos Básicos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 b="1">
                <a:sym typeface="+mn-ea"/>
              </a:rPr>
              <a:t>Fazer solicitações HTTP</a:t>
            </a:r>
            <a:r>
              <a:rPr lang="pt-BR" altLang="en-US">
                <a:sym typeface="+mn-ea"/>
              </a:rPr>
              <a:t>: O JavaScript pode ser usado para fazer </a:t>
            </a:r>
            <a:r>
              <a:rPr lang="pt-BR" altLang="en-US" b="1">
                <a:sym typeface="+mn-ea"/>
              </a:rPr>
              <a:t>solicitações HTTP </a:t>
            </a:r>
            <a:r>
              <a:rPr lang="pt-BR" altLang="en-US">
                <a:sym typeface="+mn-ea"/>
              </a:rPr>
              <a:t>a servidores, o que permite que você </a:t>
            </a:r>
            <a:r>
              <a:rPr lang="pt-BR" altLang="en-US" b="1">
                <a:sym typeface="+mn-ea"/>
              </a:rPr>
              <a:t>recupere dados de APIs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bancos de dados</a:t>
            </a:r>
            <a:r>
              <a:rPr lang="pt-BR" altLang="en-US">
                <a:sym typeface="+mn-ea"/>
              </a:rPr>
              <a:t>. </a:t>
            </a:r>
            <a:endParaRPr lang="pt-BR" altLang="en-US">
              <a:sym typeface="+mn-ea"/>
            </a:endParaRPr>
          </a:p>
          <a:p>
            <a:pPr algn="just"/>
            <a:r>
              <a:rPr lang="pt-BR" altLang="en-US">
                <a:sym typeface="+mn-ea"/>
              </a:rPr>
              <a:t>Isso permite que você crie aplicativos web dinâmicos que </a:t>
            </a:r>
            <a:r>
              <a:rPr lang="pt-BR" altLang="en-US" b="1">
                <a:sym typeface="+mn-ea"/>
              </a:rPr>
              <a:t>acessam dados externos</a:t>
            </a:r>
            <a:r>
              <a:rPr lang="pt-BR" altLang="en-US">
                <a:sym typeface="+mn-ea"/>
              </a:rPr>
              <a:t>.</a:t>
            </a:r>
            <a:endParaRPr lang="pt-BR" altLang="en-US"/>
          </a:p>
          <a:p>
            <a:pPr algn="just"/>
            <a:endParaRPr lang="pt-BR" altLang="en-US">
              <a:sym typeface="+mn-ea"/>
            </a:endParaRPr>
          </a:p>
          <a:p>
            <a:pPr algn="just"/>
            <a:r>
              <a:rPr lang="pt-BR" altLang="en-US" b="1">
                <a:sym typeface="+mn-ea"/>
              </a:rPr>
              <a:t>Criar jogos e animações</a:t>
            </a:r>
            <a:r>
              <a:rPr lang="pt-BR" altLang="en-US">
                <a:sym typeface="+mn-ea"/>
              </a:rPr>
              <a:t>: O JavaScript é uma linguagem poderosa para </a:t>
            </a:r>
            <a:r>
              <a:rPr lang="pt-BR" altLang="en-US" b="1">
                <a:sym typeface="+mn-ea"/>
              </a:rPr>
              <a:t>criar jogos</a:t>
            </a:r>
            <a:r>
              <a:rPr lang="pt-BR" altLang="en-US">
                <a:sym typeface="+mn-ea"/>
              </a:rPr>
              <a:t> e </a:t>
            </a:r>
            <a:r>
              <a:rPr lang="pt-BR" altLang="en-US" b="1">
                <a:sym typeface="+mn-ea"/>
              </a:rPr>
              <a:t>animações 2D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3D</a:t>
            </a:r>
            <a:r>
              <a:rPr lang="pt-BR" altLang="en-US">
                <a:sym typeface="+mn-ea"/>
              </a:rPr>
              <a:t>. </a:t>
            </a:r>
            <a:endParaRPr lang="pt-BR" altLang="en-US">
              <a:sym typeface="+mn-ea"/>
            </a:endParaRPr>
          </a:p>
          <a:p>
            <a:pPr algn="just"/>
            <a:r>
              <a:rPr lang="pt-BR" altLang="en-US">
                <a:sym typeface="+mn-ea"/>
              </a:rPr>
              <a:t>Você pode usar JavaScript para criar </a:t>
            </a:r>
            <a:r>
              <a:rPr lang="pt-BR" altLang="en-US" b="1">
                <a:sym typeface="+mn-ea"/>
              </a:rPr>
              <a:t>gráficos</a:t>
            </a:r>
            <a:r>
              <a:rPr lang="pt-BR" altLang="en-US">
                <a:sym typeface="+mn-ea"/>
              </a:rPr>
              <a:t>, </a:t>
            </a:r>
            <a:r>
              <a:rPr lang="pt-BR" altLang="en-US" b="1">
                <a:sym typeface="+mn-ea"/>
              </a:rPr>
              <a:t>física </a:t>
            </a:r>
            <a:r>
              <a:rPr lang="pt-BR" altLang="en-US">
                <a:sym typeface="+mn-ea"/>
              </a:rPr>
              <a:t>e </a:t>
            </a:r>
            <a:r>
              <a:rPr lang="pt-BR" altLang="en-US" b="1">
                <a:sym typeface="+mn-ea"/>
              </a:rPr>
              <a:t>efeitos sonoros </a:t>
            </a:r>
            <a:r>
              <a:rPr lang="pt-BR" altLang="en-US">
                <a:sym typeface="+mn-ea"/>
              </a:rPr>
              <a:t>para seus jogos.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Variáveis e Tipos de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As variáveis são usadas para armazenar informações na memória do computador, existem vários tipos de dados:</a:t>
            </a:r>
            <a:endParaRPr lang="pt-BR" altLang="en-US"/>
          </a:p>
          <a:p>
            <a:pPr algn="just"/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Números</a:t>
            </a:r>
            <a:r>
              <a:rPr lang="pt-BR" altLang="en-US"/>
              <a:t>: Números inteiros (por exemplo, 10, 25) e números de ponto flutuante (por exemplo, 3.14, 1.5).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var numero = 21;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Strings</a:t>
            </a:r>
            <a:r>
              <a:rPr lang="pt-BR" altLang="en-US"/>
              <a:t>: Sequências de caracteres de texto (por exemplo, "Olá, mundo!").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var texto = “olá mundo!”</a:t>
            </a:r>
            <a:endParaRPr lang="pt-BR" alt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Variáveis e Tipos de Dados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Booleanos</a:t>
            </a:r>
            <a:r>
              <a:rPr lang="pt-BR" altLang="en-US"/>
              <a:t>: Valores que podem ser verdadeiro ou falso (</a:t>
            </a:r>
            <a:r>
              <a:rPr lang="pt-BR" altLang="en-US" i="1"/>
              <a:t>true </a:t>
            </a:r>
            <a:r>
              <a:rPr lang="pt-BR" altLang="en-US"/>
              <a:t>ou </a:t>
            </a:r>
            <a:r>
              <a:rPr lang="pt-BR" altLang="en-US" i="1"/>
              <a:t>false</a:t>
            </a:r>
            <a:r>
              <a:rPr lang="pt-BR" altLang="en-US"/>
              <a:t>)</a:t>
            </a:r>
            <a:r>
              <a:rPr lang="pt-BR" altLang="en-US" i="1"/>
              <a:t>.</a:t>
            </a:r>
            <a:endParaRPr lang="pt-BR" altLang="en-US" i="1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 sz="2400">
                <a:latin typeface="Consolas" panose="020B0609020204030204" charset="0"/>
                <a:cs typeface="Consolas" panose="020B0609020204030204" charset="0"/>
              </a:rPr>
              <a:t>var verdadeiro = true;</a:t>
            </a:r>
            <a:r>
              <a:rPr lang="pt-BR" altLang="en-US" i="1"/>
              <a:t> 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Objetos</a:t>
            </a:r>
            <a:r>
              <a:rPr lang="pt-BR" altLang="en-US"/>
              <a:t>: Coleções de dados chave-valor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{ nome: "Jacques", idade: 28 }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Arrays</a:t>
            </a:r>
            <a:r>
              <a:rPr lang="pt-BR" altLang="en-US"/>
              <a:t>: Listas ordenadas de valores</a:t>
            </a:r>
            <a:endParaRPr lang="pt-BR" altLang="en-US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pt-BR" altLang="en-US">
                <a:latin typeface="Consolas" panose="020B0609020204030204" charset="0"/>
                <a:cs typeface="Consolas" panose="020B0609020204030204" charset="0"/>
              </a:rPr>
              <a:t>["carro", "moto", "bicicleta"]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9119</Words>
  <Application>WPS Presentation</Application>
  <PresentationFormat>宽屏</PresentationFormat>
  <Paragraphs>262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Consolas</vt:lpstr>
      <vt:lpstr>Microsoft YaHei</vt:lpstr>
      <vt:lpstr>Arial Unicode MS</vt:lpstr>
      <vt:lpstr>Calibri</vt:lpstr>
      <vt:lpstr>Office Theme</vt:lpstr>
      <vt:lpstr>Programação Web I</vt:lpstr>
      <vt:lpstr>Definição</vt:lpstr>
      <vt:lpstr>Definição</vt:lpstr>
      <vt:lpstr>Manipulação do DOM</vt:lpstr>
      <vt:lpstr>Elementos HTML (DOM)</vt:lpstr>
      <vt:lpstr>Conceitos Básicos </vt:lpstr>
      <vt:lpstr>Conceitos Básicos</vt:lpstr>
      <vt:lpstr>Variáveis e Tipos de Dados</vt:lpstr>
      <vt:lpstr>Variáveis e Tipos de Dados</vt:lpstr>
      <vt:lpstr>Operadores</vt:lpstr>
      <vt:lpstr>Operadores Aritméticos</vt:lpstr>
      <vt:lpstr>Operadores de Atribuição</vt:lpstr>
      <vt:lpstr>Operadores de Atribuição</vt:lpstr>
      <vt:lpstr>Operadores de Atribuição </vt:lpstr>
      <vt:lpstr>Operadores de Comparação</vt:lpstr>
      <vt:lpstr>Operadores de Comparação</vt:lpstr>
      <vt:lpstr>Operadores de Comparação</vt:lpstr>
      <vt:lpstr>Operadores de Comparação</vt:lpstr>
      <vt:lpstr>Operadores de Comparação </vt:lpstr>
      <vt:lpstr>Operadores de Comparação</vt:lpstr>
      <vt:lpstr>Operadores de Comparação</vt:lpstr>
      <vt:lpstr>Operadores de Comparação</vt:lpstr>
      <vt:lpstr>Operadores Lógicos</vt:lpstr>
      <vt:lpstr>Operadores Lógicos</vt:lpstr>
      <vt:lpstr>Operadores Lógicos</vt:lpstr>
      <vt:lpstr>Operadores de Tipo</vt:lpstr>
      <vt:lpstr>Operadores de Tipo</vt:lpstr>
      <vt:lpstr>Operadores de Cadeia de Caracteres (+)</vt:lpstr>
      <vt:lpstr>Operadores de Incremento e Decremento</vt:lpstr>
      <vt:lpstr>Operadores de Incremento e Decremento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jacques</cp:lastModifiedBy>
  <cp:revision>10</cp:revision>
  <dcterms:created xsi:type="dcterms:W3CDTF">2024-04-17T12:26:00Z</dcterms:created>
  <dcterms:modified xsi:type="dcterms:W3CDTF">2024-11-08T22:21:12Z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79502DACA26C4A078514D842987E966A_13</vt:lpwstr>
  </property>
</Properties>
</file>