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38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2" r:id="rId12"/>
    <p:sldId id="273" r:id="rId13"/>
    <p:sldId id="287" r:id="rId14"/>
    <p:sldId id="284" r:id="rId15"/>
    <p:sldId id="285" r:id="rId17"/>
    <p:sldId id="286" r:id="rId18"/>
    <p:sldId id="288" r:id="rId19"/>
    <p:sldId id="289" r:id="rId20"/>
    <p:sldId id="269" r:id="rId21"/>
    <p:sldId id="270" r:id="rId22"/>
    <p:sldId id="271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65" r:id="rId34"/>
    <p:sldId id="266" r:id="rId35"/>
    <p:sldId id="267" r:id="rId36"/>
    <p:sldId id="268" r:id="rId3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handoutMaster" Target="handoutMasters/handoutMaster1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pt-BR" altLang="en-US">
                <a:latin typeface="Consolas" panose="020B0609020204030204" charset="0"/>
                <a:cs typeface="Consolas" panose="020B0609020204030204" charset="0"/>
                <a:sym typeface="+mn-ea"/>
              </a:rPr>
              <a:t>// {chave1: "valor1", chave2: "valor4", chave3: "valor3"}</a:t>
            </a:r>
            <a:endParaRPr lang="pt-B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>
            <a:spLocks noGrp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</p:spPr>
      </p:sp>
      <p:sp>
        <p:nvSpPr>
          <p:cNvPr id="3" name="Espaço Reservado para Texto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pt-BR" altLang="en-US">
                <a:sym typeface="+mn-ea"/>
              </a:rPr>
              <a:t>// {chave2: "valor4", chave3: "valor6"}</a:t>
            </a:r>
            <a:endParaRPr lang="pt-BR" altLang="en-US"/>
          </a:p>
          <a:p>
            <a:endParaRPr lang="pt-B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pt-BR" altLang="en-US">
                <a:latin typeface="Consolas" panose="020B0609020204030204" charset="0"/>
                <a:cs typeface="Consolas" panose="020B0609020204030204" charset="0"/>
                <a:sym typeface="+mn-ea"/>
              </a:rPr>
              <a:t>// {chave1: "valor1", chave3: "valor3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endParaRPr lang="pt-B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pt-BR" altLang="en-US">
                <a:latin typeface="Consolas" panose="020B0609020204030204" charset="0"/>
                <a:cs typeface="Consolas" panose="020B0609020204030204" charset="0"/>
                <a:sym typeface="+mn-ea"/>
              </a:rPr>
              <a:t>// Output: Map { 'nome' =&gt; 'João', 'idade' =&gt; 30, 'cidade' =&gt; 'São Paulo' }</a:t>
            </a:r>
            <a:endParaRPr lang="pt-B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pt-BR" altLang="en-US"/>
              <a:t>const temCidade = meuMapa.has("cidade");</a:t>
            </a:r>
            <a:endParaRPr lang="pt-BR" altLang="en-US"/>
          </a:p>
          <a:p>
            <a:r>
              <a:rPr lang="pt-BR" altLang="en-US"/>
              <a:t>console.log(temCidade); // Output: true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const temEmail = meuMapa.has("email");</a:t>
            </a:r>
            <a:endParaRPr lang="pt-BR" altLang="en-US"/>
          </a:p>
          <a:p>
            <a:r>
              <a:rPr lang="pt-BR" altLang="en-US"/>
              <a:t>console.log(temEmail); // Output: false</a:t>
            </a:r>
            <a:endParaRPr lang="pt-B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pt-BR" altLang="en-US">
                <a:latin typeface="Consolas" panose="020B0609020204030204" charset="0"/>
                <a:cs typeface="Consolas" panose="020B0609020204030204" charset="0"/>
                <a:sym typeface="+mn-ea"/>
              </a:rPr>
              <a:t>// Output: Map { 'nome' =&gt; 'João', 'idade' =&gt; 30 }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endParaRPr lang="pt-B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pt-BR" altLang="en-US">
                <a:latin typeface="Consolas" panose="020B0609020204030204" charset="0"/>
                <a:cs typeface="Consolas" panose="020B0609020204030204" charset="0"/>
                <a:sym typeface="+mn-ea"/>
              </a:rPr>
              <a:t>// Output: {}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endParaRPr lang="pt-B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pt-BR" altLang="en-US">
                <a:sym typeface="+mn-ea"/>
              </a:rPr>
              <a:t>// Output: 0 (se o mapa estiver vazio)</a:t>
            </a:r>
            <a:endParaRPr lang="pt-BR" altLang="en-US"/>
          </a:p>
          <a:p>
            <a:endParaRPr lang="pt-B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pt-BR" altLang="en-US"/>
              <a:t>Programação Web II</a:t>
            </a:r>
            <a:endParaRPr lang="pt-BR" alt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pt-BR" altLang="en-US"/>
              <a:t>Estrutura de Dados em Javascript</a:t>
            </a:r>
            <a:endParaRPr lang="pt-B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Tipos e chaves e funcionalidades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pt-BR" altLang="en-US" b="1"/>
              <a:t>Chaves Compostas</a:t>
            </a:r>
            <a:r>
              <a:rPr lang="pt-BR" altLang="en-US"/>
              <a:t>: Um par chave-valor pode ser composto por um array ou outro objeto, permitindo estruturas de dados mais complexas.</a:t>
            </a:r>
            <a:endParaRPr lang="pt-BR" altLang="en-US"/>
          </a:p>
          <a:p>
            <a:pPr algn="just"/>
            <a:endParaRPr lang="pt-BR" altLang="en-US"/>
          </a:p>
          <a:p>
            <a:pPr algn="just"/>
            <a:r>
              <a:rPr lang="pt-BR" altLang="en-US" b="1"/>
              <a:t>Chaves Personalizadas</a:t>
            </a:r>
            <a:r>
              <a:rPr lang="pt-BR" altLang="en-US"/>
              <a:t>: É possível definir uma função de comparação personalizada para determinar a igualdade das chaves, permitindo maior flexibilidade.</a:t>
            </a:r>
            <a:endParaRPr lang="pt-BR" altLang="en-US"/>
          </a:p>
          <a:p>
            <a:pPr algn="just"/>
            <a:endParaRPr lang="pt-B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>
                <a:sym typeface="+mn-ea"/>
              </a:rPr>
              <a:t>Tipos e chaves e funcionalidades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pt-BR" altLang="en-US" b="1">
                <a:sym typeface="+mn-ea"/>
              </a:rPr>
              <a:t>Mapas Aninhados</a:t>
            </a:r>
            <a:r>
              <a:rPr lang="pt-BR" altLang="en-US">
                <a:sym typeface="+mn-ea"/>
              </a:rPr>
              <a:t>: Essa funcionalidade abre um leque de possibilidades para estruturas de dados complexas, hierarquias organizadas e representações sofisticadas de informações. Mapas podem ser aninhados dentro de outros mapas, criando hierarquias complexas de dados.</a:t>
            </a:r>
            <a:endParaRPr lang="pt-BR" altLang="en-US"/>
          </a:p>
          <a:p>
            <a:pPr algn="just"/>
            <a:endParaRPr lang="pt-BR" altLang="en-US" b="1">
              <a:sym typeface="+mn-ea"/>
            </a:endParaRPr>
          </a:p>
          <a:p>
            <a:pPr algn="just"/>
            <a:r>
              <a:rPr lang="pt-BR" altLang="en-US" b="1">
                <a:sym typeface="+mn-ea"/>
              </a:rPr>
              <a:t>Combinação de Mapas</a:t>
            </a:r>
            <a:r>
              <a:rPr lang="pt-BR" altLang="en-US">
                <a:sym typeface="+mn-ea"/>
              </a:rPr>
              <a:t>: Os mapas em JavaScript oferecem operações poderosas para combinar conjuntos de dados, como </a:t>
            </a:r>
            <a:r>
              <a:rPr lang="pt-BR" altLang="en-US" b="1">
                <a:sym typeface="+mn-ea"/>
              </a:rPr>
              <a:t>união</a:t>
            </a:r>
            <a:r>
              <a:rPr lang="pt-BR" altLang="en-US">
                <a:sym typeface="+mn-ea"/>
              </a:rPr>
              <a:t>, </a:t>
            </a:r>
            <a:r>
              <a:rPr lang="pt-BR" altLang="en-US" b="1">
                <a:sym typeface="+mn-ea"/>
              </a:rPr>
              <a:t>interseção </a:t>
            </a:r>
            <a:r>
              <a:rPr lang="pt-BR" altLang="en-US">
                <a:sym typeface="+mn-ea"/>
              </a:rPr>
              <a:t>e </a:t>
            </a:r>
            <a:r>
              <a:rPr lang="pt-BR" altLang="en-US" b="1">
                <a:sym typeface="+mn-ea"/>
              </a:rPr>
              <a:t>diferença</a:t>
            </a:r>
            <a:r>
              <a:rPr lang="pt-BR" altLang="en-US">
                <a:sym typeface="+mn-ea"/>
              </a:rPr>
              <a:t>. Essas operações permitem manipular coleções de forma eficiente e realizar análises complexas.</a:t>
            </a:r>
            <a:endParaRPr lang="pt-BR" altLang="en-US">
              <a:sym typeface="+mn-ea"/>
            </a:endParaRPr>
          </a:p>
          <a:p>
            <a:pPr algn="just"/>
            <a:endParaRPr lang="pt-BR" altLang="en-US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União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pt-BR" altLang="en-US"/>
              <a:t>A união de dois mapas resulta em um novo mapa que contém todos os pares chave-valor de ambos os mapas originais. </a:t>
            </a:r>
            <a:endParaRPr lang="pt-BR" altLang="en-US"/>
          </a:p>
          <a:p>
            <a:pPr algn="just"/>
            <a:endParaRPr lang="pt-BR" altLang="en-US"/>
          </a:p>
          <a:p>
            <a:pPr algn="just"/>
            <a:r>
              <a:rPr lang="pt-BR" altLang="en-US" b="1"/>
              <a:t>Chaves duplicadas são preservadas</a:t>
            </a:r>
            <a:r>
              <a:rPr lang="pt-BR" altLang="en-US"/>
              <a:t>, com o valor do último mapa sobrescrevendo o anterior.</a:t>
            </a:r>
            <a:endParaRPr lang="pt-BR" altLang="en-US"/>
          </a:p>
          <a:p>
            <a:pPr algn="just"/>
            <a:endParaRPr lang="pt-B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984885"/>
          </a:xfrm>
        </p:spPr>
        <p:txBody>
          <a:bodyPr/>
          <a:p>
            <a:r>
              <a:rPr lang="pt-BR" altLang="en-US"/>
              <a:t>União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7700" y="1242695"/>
            <a:ext cx="10515600" cy="4934585"/>
          </a:xfrm>
        </p:spPr>
        <p:txBody>
          <a:bodyPr>
            <a:normAutofit fontScale="90000"/>
          </a:bodyPr>
          <a:p>
            <a:r>
              <a:rPr lang="pt-BR" altLang="en-US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const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mapa1 = </a:t>
            </a:r>
            <a:r>
              <a:rPr lang="pt-BR" altLang="en-US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new </a:t>
            </a:r>
            <a:r>
              <a:rPr lang="pt-BR" altLang="en-US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</a:rPr>
              <a:t>Map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([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  [</a:t>
            </a:r>
            <a:r>
              <a:rPr lang="pt-BR" altLang="en-US">
                <a:solidFill>
                  <a:schemeClr val="accent6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'chave1'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pt-BR" altLang="en-US">
                <a:solidFill>
                  <a:schemeClr val="accent6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'valor1'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],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  [</a:t>
            </a:r>
            <a:r>
              <a:rPr lang="pt-BR" altLang="en-US">
                <a:solidFill>
                  <a:schemeClr val="accent6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'chave2'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pt-BR" altLang="en-US">
                <a:solidFill>
                  <a:schemeClr val="accent6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'valor2'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],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]);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const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mapa2 = </a:t>
            </a:r>
            <a:r>
              <a:rPr lang="pt-BR" altLang="en-US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new </a:t>
            </a:r>
            <a:r>
              <a:rPr lang="pt-BR" altLang="en-US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</a:rPr>
              <a:t>Map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([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  [</a:t>
            </a:r>
            <a:r>
              <a:rPr lang="pt-BR" altLang="en-US">
                <a:solidFill>
                  <a:schemeClr val="accent6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'chave3'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pt-BR" altLang="en-US">
                <a:solidFill>
                  <a:schemeClr val="accent6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'valor3'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],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  [</a:t>
            </a:r>
            <a:r>
              <a:rPr lang="pt-BR" altLang="en-US">
                <a:solidFill>
                  <a:schemeClr val="accent6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'chave2'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pt-BR" altLang="en-US">
                <a:solidFill>
                  <a:schemeClr val="accent6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'valor4'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],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]);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const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mapaCombinado = </a:t>
            </a:r>
            <a:r>
              <a:rPr lang="pt-BR" altLang="en-US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new </a:t>
            </a:r>
            <a:r>
              <a:rPr lang="pt-BR" altLang="en-US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</a:rPr>
              <a:t>Map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([...mapa1, ...mapa2]);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</a:rPr>
              <a:t>console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.log(mapaCombinado); 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Interseção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A interseção de dois mapas resulta em um novo mapa que contém apenas os pares chave-valor presentes em ambos os mapas originais. </a:t>
            </a:r>
            <a:endParaRPr lang="pt-BR" altLang="en-US"/>
          </a:p>
          <a:p>
            <a:endParaRPr lang="pt-BR" altLang="en-US"/>
          </a:p>
          <a:p>
            <a:r>
              <a:rPr lang="pt-BR" altLang="en-US" b="1"/>
              <a:t>Chaves duplicadas são mantidas.</a:t>
            </a:r>
            <a:endParaRPr lang="pt-BR" altLang="en-US" b="1"/>
          </a:p>
          <a:p>
            <a:endParaRPr lang="pt-BR" altLang="en-US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970915"/>
          </a:xfrm>
        </p:spPr>
        <p:txBody>
          <a:bodyPr/>
          <a:p>
            <a:r>
              <a:rPr lang="pt-BR" altLang="en-US"/>
              <a:t>Intersecção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3520" y="1229360"/>
            <a:ext cx="11775440" cy="5371465"/>
          </a:xfrm>
        </p:spPr>
        <p:txBody>
          <a:bodyPr>
            <a:normAutofit fontScale="90000" lnSpcReduction="20000"/>
          </a:bodyPr>
          <a:p>
            <a:r>
              <a:rPr lang="pt-BR" altLang="en-US" sz="3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const </a:t>
            </a:r>
            <a:r>
              <a:rPr lang="pt-BR" altLang="en-US" sz="3000">
                <a:latin typeface="Consolas" panose="020B0609020204030204" charset="0"/>
                <a:cs typeface="Consolas" panose="020B0609020204030204" charset="0"/>
              </a:rPr>
              <a:t>mapa1 = </a:t>
            </a:r>
            <a:r>
              <a:rPr lang="pt-BR" altLang="en-US" sz="3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new </a:t>
            </a:r>
            <a:r>
              <a:rPr lang="pt-BR" altLang="en-US" sz="3000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</a:rPr>
              <a:t>Map</a:t>
            </a:r>
            <a:r>
              <a:rPr lang="pt-BR" altLang="en-US" sz="3000">
                <a:latin typeface="Consolas" panose="020B0609020204030204" charset="0"/>
                <a:cs typeface="Consolas" panose="020B0609020204030204" charset="0"/>
              </a:rPr>
              <a:t>([</a:t>
            </a:r>
            <a:endParaRPr lang="pt-BR" altLang="en-US" sz="3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 sz="3000">
                <a:latin typeface="Consolas" panose="020B0609020204030204" charset="0"/>
                <a:cs typeface="Consolas" panose="020B0609020204030204" charset="0"/>
              </a:rPr>
              <a:t>  [</a:t>
            </a:r>
            <a:r>
              <a:rPr lang="pt-BR" altLang="en-US" sz="3000">
                <a:solidFill>
                  <a:schemeClr val="accent6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'chave1'</a:t>
            </a:r>
            <a:r>
              <a:rPr lang="pt-BR" altLang="en-US" sz="3000"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pt-BR" altLang="en-US" sz="3000">
                <a:solidFill>
                  <a:schemeClr val="accent6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'valor1'</a:t>
            </a:r>
            <a:r>
              <a:rPr lang="pt-BR" altLang="en-US" sz="3000">
                <a:latin typeface="Consolas" panose="020B0609020204030204" charset="0"/>
                <a:cs typeface="Consolas" panose="020B0609020204030204" charset="0"/>
              </a:rPr>
              <a:t>],</a:t>
            </a:r>
            <a:endParaRPr lang="pt-BR" altLang="en-US" sz="3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 sz="3000">
                <a:latin typeface="Consolas" panose="020B0609020204030204" charset="0"/>
                <a:cs typeface="Consolas" panose="020B0609020204030204" charset="0"/>
              </a:rPr>
              <a:t>  [</a:t>
            </a:r>
            <a:r>
              <a:rPr lang="pt-BR" altLang="en-US" sz="3000">
                <a:solidFill>
                  <a:schemeClr val="accent6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'chave2'</a:t>
            </a:r>
            <a:r>
              <a:rPr lang="pt-BR" altLang="en-US" sz="3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pt-BR" altLang="en-US" sz="3000">
                <a:solidFill>
                  <a:schemeClr val="accent6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'valor2'</a:t>
            </a:r>
            <a:r>
              <a:rPr lang="pt-BR" altLang="en-US" sz="3000">
                <a:latin typeface="Consolas" panose="020B0609020204030204" charset="0"/>
                <a:cs typeface="Consolas" panose="020B0609020204030204" charset="0"/>
              </a:rPr>
              <a:t>],</a:t>
            </a:r>
            <a:endParaRPr lang="pt-BR" altLang="en-US" sz="3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 sz="3000">
                <a:latin typeface="Consolas" panose="020B0609020204030204" charset="0"/>
                <a:cs typeface="Consolas" panose="020B0609020204030204" charset="0"/>
              </a:rPr>
              <a:t>  [</a:t>
            </a:r>
            <a:r>
              <a:rPr lang="pt-BR" altLang="en-US" sz="3000">
                <a:solidFill>
                  <a:schemeClr val="accent6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'chave3'</a:t>
            </a:r>
            <a:r>
              <a:rPr lang="pt-BR" altLang="en-US" sz="3000"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pt-BR" altLang="en-US" sz="3000">
                <a:solidFill>
                  <a:schemeClr val="accent6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'valor3'</a:t>
            </a:r>
            <a:r>
              <a:rPr lang="pt-BR" altLang="en-US" sz="3000">
                <a:latin typeface="Consolas" panose="020B0609020204030204" charset="0"/>
                <a:cs typeface="Consolas" panose="020B0609020204030204" charset="0"/>
              </a:rPr>
              <a:t>],</a:t>
            </a:r>
            <a:endParaRPr lang="pt-BR" altLang="en-US" sz="3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 sz="3000">
                <a:latin typeface="Consolas" panose="020B0609020204030204" charset="0"/>
                <a:cs typeface="Consolas" panose="020B0609020204030204" charset="0"/>
              </a:rPr>
              <a:t>]);</a:t>
            </a:r>
            <a:endParaRPr lang="pt-BR" altLang="en-US" sz="3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 sz="3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const </a:t>
            </a:r>
            <a:r>
              <a:rPr lang="pt-BR" altLang="en-US" sz="3000">
                <a:latin typeface="Consolas" panose="020B0609020204030204" charset="0"/>
                <a:cs typeface="Consolas" panose="020B0609020204030204" charset="0"/>
              </a:rPr>
              <a:t>mapa2 = </a:t>
            </a:r>
            <a:r>
              <a:rPr lang="pt-BR" altLang="en-US" sz="3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new </a:t>
            </a:r>
            <a:r>
              <a:rPr lang="pt-BR" altLang="en-US" sz="3000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</a:rPr>
              <a:t>Map</a:t>
            </a:r>
            <a:r>
              <a:rPr lang="pt-BR" altLang="en-US" sz="3000">
                <a:latin typeface="Consolas" panose="020B0609020204030204" charset="0"/>
                <a:cs typeface="Consolas" panose="020B0609020204030204" charset="0"/>
              </a:rPr>
              <a:t>([</a:t>
            </a:r>
            <a:endParaRPr lang="pt-BR" altLang="en-US" sz="3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 sz="3000">
                <a:latin typeface="Consolas" panose="020B0609020204030204" charset="0"/>
                <a:cs typeface="Consolas" panose="020B0609020204030204" charset="0"/>
              </a:rPr>
              <a:t>  [</a:t>
            </a:r>
            <a:r>
              <a:rPr lang="pt-BR" altLang="en-US" sz="3000">
                <a:solidFill>
                  <a:schemeClr val="accent6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'chave2'</a:t>
            </a:r>
            <a:r>
              <a:rPr lang="pt-BR" altLang="en-US" sz="3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pt-BR" altLang="en-US" sz="3000">
                <a:solidFill>
                  <a:schemeClr val="accent6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'valor4'</a:t>
            </a:r>
            <a:r>
              <a:rPr lang="pt-BR" altLang="en-US" sz="3000">
                <a:latin typeface="Consolas" panose="020B0609020204030204" charset="0"/>
                <a:cs typeface="Consolas" panose="020B0609020204030204" charset="0"/>
              </a:rPr>
              <a:t>],</a:t>
            </a:r>
            <a:endParaRPr lang="pt-BR" altLang="en-US" sz="3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 sz="3000">
                <a:latin typeface="Consolas" panose="020B0609020204030204" charset="0"/>
                <a:cs typeface="Consolas" panose="020B0609020204030204" charset="0"/>
              </a:rPr>
              <a:t>  [</a:t>
            </a:r>
            <a:r>
              <a:rPr lang="pt-BR" altLang="en-US" sz="3000">
                <a:solidFill>
                  <a:schemeClr val="accent6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'chave4'</a:t>
            </a:r>
            <a:r>
              <a:rPr lang="pt-BR" altLang="en-US" sz="3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pt-BR" altLang="en-US" sz="3000">
                <a:solidFill>
                  <a:schemeClr val="accent6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'valor5'</a:t>
            </a:r>
            <a:r>
              <a:rPr lang="pt-BR" altLang="en-US" sz="3000">
                <a:latin typeface="Consolas" panose="020B0609020204030204" charset="0"/>
                <a:cs typeface="Consolas" panose="020B0609020204030204" charset="0"/>
              </a:rPr>
              <a:t>],</a:t>
            </a:r>
            <a:endParaRPr lang="pt-BR" altLang="en-US" sz="3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 sz="3000">
                <a:latin typeface="Consolas" panose="020B0609020204030204" charset="0"/>
                <a:cs typeface="Consolas" panose="020B0609020204030204" charset="0"/>
              </a:rPr>
              <a:t>  [</a:t>
            </a:r>
            <a:r>
              <a:rPr lang="pt-BR" altLang="en-US" sz="3000">
                <a:solidFill>
                  <a:schemeClr val="accent6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'chave3'</a:t>
            </a:r>
            <a:r>
              <a:rPr lang="pt-BR" altLang="en-US" sz="3000"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pt-BR" altLang="en-US" sz="3000">
                <a:solidFill>
                  <a:schemeClr val="accent6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'valor6'</a:t>
            </a:r>
            <a:r>
              <a:rPr lang="pt-BR" altLang="en-US" sz="3000">
                <a:latin typeface="Consolas" panose="020B0609020204030204" charset="0"/>
                <a:cs typeface="Consolas" panose="020B0609020204030204" charset="0"/>
              </a:rPr>
              <a:t>],</a:t>
            </a:r>
            <a:endParaRPr lang="pt-BR" altLang="en-US" sz="3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 sz="3000">
                <a:latin typeface="Consolas" panose="020B0609020204030204" charset="0"/>
                <a:cs typeface="Consolas" panose="020B0609020204030204" charset="0"/>
              </a:rPr>
              <a:t>]);</a:t>
            </a:r>
            <a:endParaRPr lang="pt-BR" altLang="en-US" sz="3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 sz="3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const </a:t>
            </a:r>
            <a:r>
              <a:rPr lang="pt-BR" altLang="en-US" sz="3000">
                <a:latin typeface="Consolas" panose="020B0609020204030204" charset="0"/>
                <a:cs typeface="Consolas" panose="020B0609020204030204" charset="0"/>
              </a:rPr>
              <a:t>mapaIntersecao = </a:t>
            </a:r>
            <a:r>
              <a:rPr lang="pt-BR" altLang="en-US" sz="3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new </a:t>
            </a:r>
            <a:r>
              <a:rPr lang="pt-BR" altLang="en-US" sz="3000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</a:rPr>
              <a:t>Map</a:t>
            </a:r>
            <a:r>
              <a:rPr lang="pt-BR" altLang="en-US" sz="3000">
                <a:latin typeface="Consolas" panose="020B0609020204030204" charset="0"/>
                <a:cs typeface="Consolas" panose="020B0609020204030204" charset="0"/>
              </a:rPr>
              <a:t>([...mapa1].filter(([chave, valor]) =&gt; mapa2.has(chave)));</a:t>
            </a:r>
            <a:endParaRPr lang="pt-BR" altLang="en-US" sz="3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 sz="3000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</a:rPr>
              <a:t>console</a:t>
            </a:r>
            <a:r>
              <a:rPr lang="pt-BR" altLang="en-US" sz="3000">
                <a:latin typeface="Consolas" panose="020B0609020204030204" charset="0"/>
                <a:cs typeface="Consolas" panose="020B0609020204030204" charset="0"/>
              </a:rPr>
              <a:t>.log(mapaIntersecao); </a:t>
            </a:r>
            <a:endParaRPr lang="pt-BR" altLang="en-US" sz="30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Diferença 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pt-BR" altLang="en-US"/>
              <a:t>A diferença entre dois mapas resulta em um novo mapa que contém apenas os pares chave-valor presentes no primeiro mapa, mas ausentes no segundo. </a:t>
            </a:r>
            <a:endParaRPr lang="pt-BR" altLang="en-US"/>
          </a:p>
          <a:p>
            <a:pPr algn="just"/>
            <a:endParaRPr lang="pt-BR" altLang="en-US"/>
          </a:p>
          <a:p>
            <a:pPr algn="just"/>
            <a:r>
              <a:rPr lang="pt-BR" altLang="en-US" b="1"/>
              <a:t>Chaves duplicadas são ignoradas.</a:t>
            </a:r>
            <a:endParaRPr lang="pt-BR" altLang="en-US" b="1"/>
          </a:p>
          <a:p>
            <a:pPr algn="just"/>
            <a:endParaRPr lang="pt-BR" altLang="en-US"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944245"/>
          </a:xfrm>
        </p:spPr>
        <p:txBody>
          <a:bodyPr/>
          <a:p>
            <a:r>
              <a:rPr lang="pt-BR" altLang="en-US"/>
              <a:t>Diferença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76860" y="1202690"/>
            <a:ext cx="11337290" cy="5424805"/>
          </a:xfrm>
        </p:spPr>
        <p:txBody>
          <a:bodyPr>
            <a:normAutofit fontScale="80000"/>
          </a:bodyPr>
          <a:p>
            <a:r>
              <a:rPr lang="pt-BR" altLang="en-US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const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  <a:sym typeface="+mn-ea"/>
              </a:rPr>
              <a:t>mapa1 = </a:t>
            </a:r>
            <a:r>
              <a:rPr lang="pt-BR" altLang="en-US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new </a:t>
            </a:r>
            <a:r>
              <a:rPr lang="pt-BR" altLang="en-US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Map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  <a:sym typeface="+mn-ea"/>
              </a:rPr>
              <a:t>([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latin typeface="Consolas" panose="020B0609020204030204" charset="0"/>
                <a:cs typeface="Consolas" panose="020B0609020204030204" charset="0"/>
                <a:sym typeface="+mn-ea"/>
              </a:rPr>
              <a:t>  [</a:t>
            </a:r>
            <a:r>
              <a:rPr lang="pt-BR" altLang="en-US">
                <a:solidFill>
                  <a:schemeClr val="accent6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'chave1'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pt-BR" altLang="en-US">
                <a:solidFill>
                  <a:schemeClr val="accent6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'valor1'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  <a:sym typeface="+mn-ea"/>
              </a:rPr>
              <a:t>],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latin typeface="Consolas" panose="020B0609020204030204" charset="0"/>
                <a:cs typeface="Consolas" panose="020B0609020204030204" charset="0"/>
                <a:sym typeface="+mn-ea"/>
              </a:rPr>
              <a:t>  [</a:t>
            </a:r>
            <a:r>
              <a:rPr lang="pt-BR" altLang="en-US">
                <a:solidFill>
                  <a:schemeClr val="accent6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'chave2'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pt-BR" altLang="en-US">
                <a:solidFill>
                  <a:schemeClr val="accent6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'valor2'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  <a:sym typeface="+mn-ea"/>
              </a:rPr>
              <a:t>],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latin typeface="Consolas" panose="020B0609020204030204" charset="0"/>
                <a:cs typeface="Consolas" panose="020B0609020204030204" charset="0"/>
                <a:sym typeface="+mn-ea"/>
              </a:rPr>
              <a:t>  [</a:t>
            </a:r>
            <a:r>
              <a:rPr lang="pt-BR" altLang="en-US">
                <a:solidFill>
                  <a:schemeClr val="accent6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'chave3'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pt-BR" altLang="en-US">
                <a:solidFill>
                  <a:schemeClr val="accent6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'valor3'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  <a:sym typeface="+mn-ea"/>
              </a:rPr>
              <a:t>],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latin typeface="Consolas" panose="020B0609020204030204" charset="0"/>
                <a:cs typeface="Consolas" panose="020B0609020204030204" charset="0"/>
                <a:sym typeface="+mn-ea"/>
              </a:rPr>
              <a:t>]);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const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  <a:sym typeface="+mn-ea"/>
              </a:rPr>
              <a:t>mapa2 = </a:t>
            </a:r>
            <a:r>
              <a:rPr lang="pt-BR" altLang="en-US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new </a:t>
            </a:r>
            <a:r>
              <a:rPr lang="pt-BR" altLang="en-US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Map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  <a:sym typeface="+mn-ea"/>
              </a:rPr>
              <a:t>([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latin typeface="Consolas" panose="020B0609020204030204" charset="0"/>
                <a:cs typeface="Consolas" panose="020B0609020204030204" charset="0"/>
                <a:sym typeface="+mn-ea"/>
              </a:rPr>
              <a:t>  [</a:t>
            </a:r>
            <a:r>
              <a:rPr lang="pt-BR" altLang="en-US">
                <a:solidFill>
                  <a:schemeClr val="accent6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'chave2'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pt-BR" altLang="en-US">
                <a:solidFill>
                  <a:schemeClr val="accent6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'valor4'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  <a:sym typeface="+mn-ea"/>
              </a:rPr>
              <a:t>],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latin typeface="Consolas" panose="020B0609020204030204" charset="0"/>
                <a:cs typeface="Consolas" panose="020B0609020204030204" charset="0"/>
                <a:sym typeface="+mn-ea"/>
              </a:rPr>
              <a:t>  [</a:t>
            </a:r>
            <a:r>
              <a:rPr lang="pt-BR" altLang="en-US">
                <a:solidFill>
                  <a:schemeClr val="accent6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'chave4'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pt-BR" altLang="en-US">
                <a:solidFill>
                  <a:schemeClr val="accent6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'valor5'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  <a:sym typeface="+mn-ea"/>
              </a:rPr>
              <a:t>],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latin typeface="Consolas" panose="020B0609020204030204" charset="0"/>
                <a:cs typeface="Consolas" panose="020B0609020204030204" charset="0"/>
                <a:sym typeface="+mn-ea"/>
              </a:rPr>
              <a:t>]);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const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mapaDiferenca = </a:t>
            </a:r>
            <a:r>
              <a:rPr lang="pt-BR" altLang="en-US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new </a:t>
            </a:r>
            <a:r>
              <a:rPr lang="pt-BR" altLang="en-US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</a:rPr>
              <a:t>Map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([...mapa1].filter(([chave, valor]) =&gt; !mapa2.has(chave)));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</a:rPr>
              <a:t>console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.log(mapaDiferenca); 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Sintaxe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pt-BR" altLang="en-US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const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  <a:sym typeface="+mn-ea"/>
              </a:rPr>
              <a:t>cidades = </a:t>
            </a:r>
            <a:r>
              <a:rPr lang="pt-BR" altLang="en-US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new </a:t>
            </a:r>
            <a:r>
              <a:rPr lang="pt-BR" altLang="en-US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Map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  <a:sym typeface="+mn-ea"/>
              </a:rPr>
              <a:t>();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latin typeface="Consolas" panose="020B0609020204030204" charset="0"/>
                <a:cs typeface="Consolas" panose="020B0609020204030204" charset="0"/>
                <a:sym typeface="+mn-ea"/>
              </a:rPr>
              <a:t>cidades.set(</a:t>
            </a:r>
            <a:r>
              <a:rPr lang="pt-BR" altLang="en-US">
                <a:solidFill>
                  <a:schemeClr val="accent6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"São Paulo"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  <a:sym typeface="+mn-ea"/>
              </a:rPr>
              <a:t>, [</a:t>
            </a:r>
            <a:r>
              <a:rPr lang="pt-BR" altLang="en-US">
                <a:solidFill>
                  <a:schemeClr val="accent2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-23.55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pt-BR" altLang="en-US">
                <a:solidFill>
                  <a:schemeClr val="accent2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-46.63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  <a:sym typeface="+mn-ea"/>
              </a:rPr>
              <a:t>]);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console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  <a:sym typeface="+mn-ea"/>
              </a:rPr>
              <a:t>.log(cidades.get(</a:t>
            </a:r>
            <a:r>
              <a:rPr lang="pt-BR" altLang="en-US">
                <a:solidFill>
                  <a:schemeClr val="accent6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"São Paulo"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  <a:sym typeface="+mn-ea"/>
              </a:rPr>
              <a:t>));</a:t>
            </a:r>
            <a:endParaRPr lang="pt-BR" altLang="en-US"/>
          </a:p>
          <a:p>
            <a:endParaRPr lang="pt-BR" altLang="en-US"/>
          </a:p>
          <a:p>
            <a:r>
              <a:rPr lang="pt-BR" altLang="en-US" b="1">
                <a:sym typeface="+mn-ea"/>
              </a:rPr>
              <a:t>Acessar valores usando o método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  <a:sym typeface="+mn-ea"/>
              </a:rPr>
              <a:t>get</a:t>
            </a:r>
            <a:r>
              <a:rPr lang="pt-BR" altLang="en-US">
                <a:sym typeface="+mn-ea"/>
              </a:rPr>
              <a:t>: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  <a:sym typeface="+mn-ea"/>
              </a:rPr>
              <a:t>cidades.get("São Paulo")</a:t>
            </a:r>
            <a:r>
              <a:rPr lang="pt-BR" altLang="en-US">
                <a:sym typeface="+mn-ea"/>
              </a:rPr>
              <a:t> retorna o valor da chave "São Paulo".</a:t>
            </a:r>
            <a:endParaRPr lang="pt-BR" altLang="en-US"/>
          </a:p>
          <a:p>
            <a:r>
              <a:rPr lang="pt-BR" altLang="en-US" b="1">
                <a:sym typeface="+mn-ea"/>
              </a:rPr>
              <a:t>Adicionar pares usando o método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  <a:sym typeface="+mn-ea"/>
              </a:rPr>
              <a:t>set</a:t>
            </a:r>
            <a:r>
              <a:rPr lang="pt-BR" altLang="en-US">
                <a:sym typeface="+mn-ea"/>
              </a:rPr>
              <a:t>: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  <a:sym typeface="+mn-ea"/>
              </a:rPr>
              <a:t>cidades.set("Rio de Janeiro", [-22.91, -43.20]) </a:t>
            </a:r>
            <a:r>
              <a:rPr lang="pt-BR" altLang="en-US">
                <a:sym typeface="+mn-ea"/>
              </a:rPr>
              <a:t>adiciona um novo par chave-valor.</a:t>
            </a:r>
            <a:endParaRPr lang="pt-BR" altLang="en-US"/>
          </a:p>
          <a:p>
            <a:r>
              <a:rPr lang="pt-BR" altLang="en-US" b="1">
                <a:sym typeface="+mn-ea"/>
              </a:rPr>
              <a:t>Removendo pares usando o método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  <a:sym typeface="+mn-ea"/>
              </a:rPr>
              <a:t>delete</a:t>
            </a:r>
            <a:r>
              <a:rPr lang="pt-BR" altLang="en-US">
                <a:sym typeface="+mn-ea"/>
              </a:rPr>
              <a:t>: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  <a:sym typeface="+mn-ea"/>
              </a:rPr>
              <a:t>cidades.delete("São Paulo")</a:t>
            </a:r>
            <a:r>
              <a:rPr lang="pt-BR" altLang="en-US">
                <a:sym typeface="+mn-ea"/>
              </a:rPr>
              <a:t> remove o par chave-valor com a chave "São Paulo".</a:t>
            </a:r>
            <a:endParaRPr lang="pt-BR" altLang="en-US"/>
          </a:p>
          <a:p>
            <a:endParaRPr lang="pt-B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Manipulação de Mapas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pt-BR" altLang="en-US" b="1"/>
              <a:t>new Map()</a:t>
            </a:r>
            <a:r>
              <a:rPr lang="pt-BR" altLang="en-US"/>
              <a:t>: Cria um novo mapa vazio.</a:t>
            </a:r>
            <a:endParaRPr lang="pt-BR" altLang="en-US"/>
          </a:p>
          <a:p>
            <a:endParaRPr lang="pt-BR" altLang="en-US" b="1"/>
          </a:p>
          <a:p>
            <a:r>
              <a:rPr lang="pt-BR" altLang="en-US" b="1"/>
              <a:t>map.set(chave, valor)</a:t>
            </a:r>
            <a:r>
              <a:rPr lang="pt-BR" altLang="en-US"/>
              <a:t>: Insere ou atualiza um par chave-valor no mapa.</a:t>
            </a:r>
            <a:endParaRPr lang="pt-BR" altLang="en-US"/>
          </a:p>
          <a:p>
            <a:endParaRPr lang="pt-BR" altLang="en-US" b="1"/>
          </a:p>
          <a:p>
            <a:r>
              <a:rPr lang="pt-BR" altLang="en-US" b="1"/>
              <a:t>map.get(chave)</a:t>
            </a:r>
            <a:r>
              <a:rPr lang="pt-BR" altLang="en-US"/>
              <a:t>: Retorna o valor associado à chave especificada.</a:t>
            </a:r>
            <a:endParaRPr lang="pt-BR" altLang="en-US"/>
          </a:p>
          <a:p>
            <a:endParaRPr lang="pt-BR" altLang="en-US" b="1"/>
          </a:p>
          <a:p>
            <a:r>
              <a:rPr lang="pt-BR" altLang="en-US" b="1"/>
              <a:t>map.has(chave)</a:t>
            </a:r>
            <a:r>
              <a:rPr lang="pt-BR" altLang="en-US"/>
              <a:t>: Verifica se a chave especificada existe no mapa.</a:t>
            </a:r>
            <a:endParaRPr lang="pt-BR" altLang="en-US"/>
          </a:p>
          <a:p>
            <a:endParaRPr lang="pt-BR" altLang="en-US"/>
          </a:p>
          <a:p>
            <a:r>
              <a:rPr lang="pt-BR" altLang="en-US" b="1">
                <a:sym typeface="+mn-ea"/>
              </a:rPr>
              <a:t>map.delete(chave)</a:t>
            </a:r>
            <a:r>
              <a:rPr lang="pt-BR" altLang="en-US">
                <a:sym typeface="+mn-ea"/>
              </a:rPr>
              <a:t>: Remove o par chave-valor associado à chave especificada.</a:t>
            </a:r>
            <a:endParaRPr lang="pt-B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Definição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pt-BR" altLang="en-US"/>
              <a:t>As estruturas de dados são como os </a:t>
            </a:r>
            <a:r>
              <a:rPr lang="pt-BR" altLang="en-US" b="1"/>
              <a:t>blocos de construção fundamentais </a:t>
            </a:r>
            <a:r>
              <a:rPr lang="pt-BR" altLang="en-US"/>
              <a:t>da programação, responsáveis por organizar e gerenciar informações de forma eficiente na memória do computador. </a:t>
            </a:r>
            <a:endParaRPr lang="pt-BR" altLang="en-US"/>
          </a:p>
          <a:p>
            <a:pPr algn="just"/>
            <a:endParaRPr lang="pt-BR" altLang="en-US"/>
          </a:p>
          <a:p>
            <a:pPr algn="just"/>
            <a:r>
              <a:rPr lang="pt-BR" altLang="en-US"/>
              <a:t>Sem elas, nossos programas seriam um amontoado caótico de dados, impossibilitando a execução de tarefas complexas.</a:t>
            </a:r>
            <a:endParaRPr lang="pt-BR" altLang="en-US"/>
          </a:p>
          <a:p>
            <a:pPr algn="just"/>
            <a:endParaRPr lang="pt-B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>
                <a:sym typeface="+mn-ea"/>
              </a:rPr>
              <a:t>Manipulação de Mapas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pt-BR" altLang="en-US" b="1">
                <a:sym typeface="+mn-ea"/>
              </a:rPr>
              <a:t>map.clear()</a:t>
            </a:r>
            <a:r>
              <a:rPr lang="pt-BR" altLang="en-US">
                <a:sym typeface="+mn-ea"/>
              </a:rPr>
              <a:t>: Remove todos os pares chave-valor do mapa.</a:t>
            </a:r>
            <a:endParaRPr lang="pt-BR" altLang="en-US" b="1"/>
          </a:p>
          <a:p>
            <a:endParaRPr lang="pt-BR" altLang="en-US" b="1"/>
          </a:p>
          <a:p>
            <a:r>
              <a:rPr lang="pt-BR" altLang="en-US" b="1"/>
              <a:t>map.size</a:t>
            </a:r>
            <a:r>
              <a:rPr lang="pt-BR" altLang="en-US"/>
              <a:t>: Retorna o número de pares chave-valor no mapa.</a:t>
            </a:r>
            <a:endParaRPr lang="pt-BR" altLang="en-US"/>
          </a:p>
          <a:p>
            <a:endParaRPr lang="pt-BR" altLang="en-US" b="1"/>
          </a:p>
          <a:p>
            <a:r>
              <a:rPr lang="pt-BR" altLang="en-US" b="1"/>
              <a:t>map.entries()</a:t>
            </a:r>
            <a:r>
              <a:rPr lang="pt-BR" altLang="en-US"/>
              <a:t>: Retorna um iterador que gera pares chave-valor do mapa.</a:t>
            </a:r>
            <a:endParaRPr lang="pt-BR" altLang="en-US"/>
          </a:p>
          <a:p>
            <a:endParaRPr lang="pt-BR" altLang="en-US" b="1"/>
          </a:p>
          <a:p>
            <a:r>
              <a:rPr lang="pt-BR" altLang="en-US" b="1"/>
              <a:t>map.keys()</a:t>
            </a:r>
            <a:r>
              <a:rPr lang="pt-BR" altLang="en-US"/>
              <a:t>: Retorna um iterador que gera as chaves do mapa.</a:t>
            </a:r>
            <a:endParaRPr lang="pt-BR" altLang="en-US"/>
          </a:p>
          <a:p>
            <a:endParaRPr lang="pt-BR" altLang="en-US" b="1"/>
          </a:p>
          <a:p>
            <a:r>
              <a:rPr lang="pt-BR" altLang="en-US" b="1"/>
              <a:t>map.values()</a:t>
            </a:r>
            <a:r>
              <a:rPr lang="pt-BR" altLang="en-US"/>
              <a:t>: Retorna um iterador que gera os valores do mapa.</a:t>
            </a:r>
            <a:endParaRPr lang="pt-BR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Mapa vazio - new Map()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const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meuMapa = </a:t>
            </a:r>
            <a:r>
              <a:rPr lang="pt-BR" altLang="en-US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new </a:t>
            </a:r>
            <a:r>
              <a:rPr lang="pt-BR" altLang="en-US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</a:rPr>
              <a:t>Map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();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</a:rPr>
              <a:t>console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.log(meuMapa); // Output: {}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>
                <a:sym typeface="+mn-ea"/>
              </a:rPr>
              <a:t>Adicionando pares - map.set(chave, valor)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meuMapa.set(</a:t>
            </a:r>
            <a:r>
              <a:rPr lang="pt-BR" altLang="en-US">
                <a:solidFill>
                  <a:schemeClr val="accent6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"nome"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pt-BR" altLang="en-US">
                <a:solidFill>
                  <a:schemeClr val="accent6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"João"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);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meuMapa.set(</a:t>
            </a:r>
            <a:r>
              <a:rPr lang="pt-BR" altLang="en-US">
                <a:solidFill>
                  <a:schemeClr val="accent6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"idade"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pt-BR" altLang="en-US">
                <a:solidFill>
                  <a:schemeClr val="accent2"/>
                </a:solidFill>
                <a:latin typeface="Consolas" panose="020B0609020204030204" charset="0"/>
                <a:cs typeface="Consolas" panose="020B0609020204030204" charset="0"/>
              </a:rPr>
              <a:t>30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);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meuMapa.set(</a:t>
            </a:r>
            <a:r>
              <a:rPr lang="pt-BR" altLang="en-US">
                <a:solidFill>
                  <a:schemeClr val="accent6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"cidade"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pt-BR" altLang="en-US">
                <a:solidFill>
                  <a:schemeClr val="accent6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"São Paulo"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);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</a:rPr>
              <a:t>console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.log(meuMapa); 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>
                <a:sym typeface="+mn-ea"/>
              </a:rPr>
              <a:t>Acessando valores - map.get(chave)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const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nome = meuMapa.get(</a:t>
            </a:r>
            <a:r>
              <a:rPr lang="pt-BR" altLang="en-US">
                <a:solidFill>
                  <a:schemeClr val="accent6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"nome"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);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</a:rPr>
              <a:t>console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.log(nome); 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const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idade = meuMapa.get(</a:t>
            </a:r>
            <a:r>
              <a:rPr lang="pt-BR" altLang="en-US">
                <a:solidFill>
                  <a:schemeClr val="accent6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"idade"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);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</a:rPr>
              <a:t>console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.log(idade); 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Verificar - </a:t>
            </a:r>
            <a:r>
              <a:rPr lang="pt-BR" altLang="en-US">
                <a:sym typeface="+mn-ea"/>
              </a:rPr>
              <a:t>map.has(chave)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const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temCidade = meuMapa.has(</a:t>
            </a:r>
            <a:r>
              <a:rPr lang="pt-BR" altLang="en-US">
                <a:solidFill>
                  <a:schemeClr val="accent6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"cidade"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);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</a:rPr>
              <a:t>console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.log(temCidade); // Output: true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const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temEmail = meuMapa.has(</a:t>
            </a:r>
            <a:r>
              <a:rPr lang="pt-BR" altLang="en-US">
                <a:solidFill>
                  <a:schemeClr val="accent6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"email"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);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</a:rPr>
              <a:t>console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.log(temEmail); // Output: false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>
                <a:sym typeface="+mn-ea"/>
              </a:rPr>
              <a:t>Remover - map.delete(chave)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meuMapa.delete(</a:t>
            </a:r>
            <a:r>
              <a:rPr lang="pt-BR" altLang="en-US">
                <a:solidFill>
                  <a:schemeClr val="accent6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"cidade"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);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</a:rPr>
              <a:t>console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.log(meuMapa); 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>
                <a:sym typeface="+mn-ea"/>
              </a:rPr>
              <a:t>Limpar - map.clear()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meuMapa.clear();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</a:rPr>
              <a:t>console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.log(meuMapa); 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>
                <a:sym typeface="+mn-ea"/>
              </a:rPr>
              <a:t>Tamanho - map.size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const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tamanhoMapa = meuMapa.size;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</a:rPr>
              <a:t>console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.log(tamanhoMapa); 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>
                <a:sym typeface="+mn-ea"/>
              </a:rPr>
              <a:t>Iterador pares chave-valor - map.entries()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for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pt-BR" altLang="en-US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const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[chave, valor] </a:t>
            </a:r>
            <a:r>
              <a:rPr lang="pt-BR" altLang="en-US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of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meuMapa.entries()) {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  </a:t>
            </a:r>
            <a:r>
              <a:rPr lang="pt-BR" altLang="en-US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</a:rPr>
              <a:t>console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.log(</a:t>
            </a:r>
            <a:r>
              <a:rPr lang="pt-BR" altLang="en-US">
                <a:solidFill>
                  <a:schemeClr val="accent6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`Chave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: ${chave}</a:t>
            </a:r>
            <a:r>
              <a:rPr lang="pt-BR" altLang="en-US">
                <a:solidFill>
                  <a:schemeClr val="accent6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 Valor: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 ${valor}</a:t>
            </a:r>
            <a:r>
              <a:rPr lang="pt-BR" altLang="en-US">
                <a:solidFill>
                  <a:schemeClr val="accent6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`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);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}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Iterador chaves - map.keys()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for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pt-BR" altLang="en-US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const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chave </a:t>
            </a:r>
            <a:r>
              <a:rPr lang="pt-BR" altLang="en-US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of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meuMapa.keys()) {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  </a:t>
            </a:r>
            <a:r>
              <a:rPr lang="pt-BR" altLang="en-US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</a:rPr>
              <a:t>console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.log(</a:t>
            </a:r>
            <a:r>
              <a:rPr lang="pt-BR" altLang="en-US">
                <a:solidFill>
                  <a:schemeClr val="accent6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`Chave: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 ${chave}</a:t>
            </a:r>
            <a:r>
              <a:rPr lang="pt-BR" altLang="en-US">
                <a:solidFill>
                  <a:schemeClr val="accent6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`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);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}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Vantagens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algn="just"/>
            <a:r>
              <a:rPr lang="pt-BR" altLang="en-US" b="1"/>
              <a:t>Acesso e manipulação dados com rapidez e agilidade</a:t>
            </a:r>
            <a:r>
              <a:rPr lang="pt-BR" altLang="en-US"/>
              <a:t>: Facilidade para encontrar um item específico em uma lista grande.</a:t>
            </a:r>
            <a:endParaRPr lang="pt-BR" altLang="en-US"/>
          </a:p>
          <a:p>
            <a:pPr algn="just"/>
            <a:endParaRPr lang="pt-BR" altLang="en-US"/>
          </a:p>
          <a:p>
            <a:pPr algn="just"/>
            <a:r>
              <a:rPr lang="pt-BR" altLang="en-US" b="1"/>
              <a:t>Ocupa menos espaço na memória</a:t>
            </a:r>
            <a:r>
              <a:rPr lang="pt-BR" altLang="en-US"/>
              <a:t>: Armazenar dados de maneira organizada</a:t>
            </a:r>
            <a:r>
              <a:rPr lang="pt-BR" altLang="en-US" b="1"/>
              <a:t> </a:t>
            </a:r>
            <a:r>
              <a:rPr lang="pt-BR" altLang="en-US"/>
              <a:t>otimiza o uso da memória, permitindo executar mais tarefas com menos recursos.</a:t>
            </a:r>
            <a:endParaRPr lang="pt-BR" altLang="en-US"/>
          </a:p>
          <a:p>
            <a:pPr algn="just"/>
            <a:endParaRPr lang="pt-BR" altLang="en-US" b="1"/>
          </a:p>
          <a:p>
            <a:pPr algn="just"/>
            <a:r>
              <a:rPr lang="pt-BR" altLang="en-US" b="1"/>
              <a:t>Leitura e Compreensão</a:t>
            </a:r>
            <a:r>
              <a:rPr lang="pt-BR" altLang="en-US"/>
              <a:t>: Um código bem estruturado com dados organizados facilita a compreensão e a manutenção do programa, economizando tempo.</a:t>
            </a:r>
            <a:endParaRPr lang="pt-BR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Iterador valores = map.values()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for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pt-BR" altLang="en-US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const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valor </a:t>
            </a:r>
            <a:r>
              <a:rPr lang="pt-BR" altLang="en-US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of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meuMapa.values()) {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  </a:t>
            </a:r>
            <a:r>
              <a:rPr lang="pt-BR" altLang="en-US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</a:rPr>
              <a:t>console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.log(</a:t>
            </a:r>
            <a:r>
              <a:rPr lang="pt-BR" altLang="en-US">
                <a:solidFill>
                  <a:schemeClr val="accent6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`Valor: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 ${valor}</a:t>
            </a:r>
            <a:r>
              <a:rPr lang="pt-BR" altLang="en-US">
                <a:solidFill>
                  <a:schemeClr val="accent6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`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);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}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Conjuntos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pt-BR" altLang="en-US"/>
              <a:t>Em JavaScript, os conjuntos (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Sets</a:t>
            </a:r>
            <a:r>
              <a:rPr lang="pt-BR" altLang="en-US"/>
              <a:t>) são coleções poderosas que armazenam valores únicos de maneira ordenada de inserção, ou seja, são estruturas de dados poderosas que armazenam </a:t>
            </a:r>
            <a:r>
              <a:rPr lang="pt-BR" altLang="en-US" b="1"/>
              <a:t>coleções de valores únicos</a:t>
            </a:r>
            <a:r>
              <a:rPr lang="pt-BR" altLang="en-US"/>
              <a:t>, sem duplicatas.</a:t>
            </a:r>
            <a:endParaRPr lang="pt-BR" altLang="en-US"/>
          </a:p>
          <a:p>
            <a:pPr algn="just"/>
            <a:endParaRPr lang="pt-BR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Características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algn="just"/>
            <a:r>
              <a:rPr lang="pt-BR" altLang="en-US" b="1"/>
              <a:t>Valores únicos</a:t>
            </a:r>
            <a:r>
              <a:rPr lang="pt-BR" altLang="en-US"/>
              <a:t>: Cada valor só pode aparecer </a:t>
            </a:r>
            <a:r>
              <a:rPr lang="pt-BR" altLang="en-US" b="1"/>
              <a:t>uma vez no conjunto</a:t>
            </a:r>
            <a:r>
              <a:rPr lang="pt-BR" altLang="en-US"/>
              <a:t>. Se você adicionar um elemento duplicado, </a:t>
            </a:r>
            <a:r>
              <a:rPr lang="pt-BR" altLang="en-US" b="1"/>
              <a:t>ele será ignorado</a:t>
            </a:r>
            <a:r>
              <a:rPr lang="pt-BR" altLang="en-US"/>
              <a:t>.</a:t>
            </a:r>
            <a:endParaRPr lang="pt-BR" altLang="en-US"/>
          </a:p>
          <a:p>
            <a:pPr algn="just"/>
            <a:endParaRPr lang="pt-BR" altLang="en-US" b="1"/>
          </a:p>
          <a:p>
            <a:pPr algn="just"/>
            <a:r>
              <a:rPr lang="pt-BR" altLang="en-US" b="1"/>
              <a:t>Ordem de inserção</a:t>
            </a:r>
            <a:r>
              <a:rPr lang="pt-BR" altLang="en-US"/>
              <a:t>: A </a:t>
            </a:r>
            <a:r>
              <a:rPr lang="pt-BR" altLang="en-US" b="1"/>
              <a:t>ordem</a:t>
            </a:r>
            <a:r>
              <a:rPr lang="pt-BR" altLang="en-US"/>
              <a:t> dos elementos no conjunto é </a:t>
            </a:r>
            <a:r>
              <a:rPr lang="pt-BR" altLang="en-US" b="1"/>
              <a:t>preservada </a:t>
            </a:r>
            <a:r>
              <a:rPr lang="pt-BR" altLang="en-US"/>
              <a:t>de acordo com a ordem em que foram inseridos.</a:t>
            </a:r>
            <a:endParaRPr lang="pt-BR" altLang="en-US"/>
          </a:p>
          <a:p>
            <a:pPr algn="just"/>
            <a:endParaRPr lang="pt-BR" altLang="en-US" b="1"/>
          </a:p>
          <a:p>
            <a:pPr algn="just"/>
            <a:r>
              <a:rPr lang="pt-BR" altLang="en-US" b="1"/>
              <a:t>Sem chaves</a:t>
            </a:r>
            <a:r>
              <a:rPr lang="pt-BR" altLang="en-US"/>
              <a:t>: Ao contrário de objetos e mapas, os conjuntos </a:t>
            </a:r>
            <a:r>
              <a:rPr lang="pt-BR" altLang="en-US" b="1"/>
              <a:t>não possuem chaves</a:t>
            </a:r>
            <a:r>
              <a:rPr lang="pt-BR" altLang="en-US"/>
              <a:t> para acessar os valores.</a:t>
            </a:r>
            <a:endParaRPr lang="pt-BR" altLang="en-US"/>
          </a:p>
          <a:p>
            <a:pPr algn="just"/>
            <a:endParaRPr lang="pt-BR" altLang="en-US" b="1"/>
          </a:p>
          <a:p>
            <a:pPr algn="just"/>
            <a:r>
              <a:rPr lang="pt-BR" altLang="en-US" b="1"/>
              <a:t>Operações eficientes</a:t>
            </a:r>
            <a:r>
              <a:rPr lang="pt-BR" altLang="en-US"/>
              <a:t>: Conjuntos oferecem </a:t>
            </a:r>
            <a:r>
              <a:rPr lang="pt-BR" altLang="en-US" b="1"/>
              <a:t>operações eficientes</a:t>
            </a:r>
            <a:r>
              <a:rPr lang="pt-BR" altLang="en-US"/>
              <a:t> para verificar se um elemento existe, adicionar ou remover elementos.</a:t>
            </a:r>
            <a:endParaRPr lang="pt-BR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Sintaxe utilizando o construtor SET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6235" cy="4351655"/>
          </a:xfrm>
        </p:spPr>
        <p:txBody>
          <a:bodyPr/>
          <a:p>
            <a:r>
              <a:rPr lang="pt-BR" altLang="en-US">
                <a:solidFill>
                  <a:srgbClr val="7030A0"/>
                </a:solidFill>
              </a:rPr>
              <a:t>const </a:t>
            </a:r>
            <a:r>
              <a:rPr lang="pt-BR" altLang="en-US"/>
              <a:t>frutas = </a:t>
            </a:r>
            <a:r>
              <a:rPr lang="pt-BR" altLang="en-US">
                <a:solidFill>
                  <a:srgbClr val="7030A0"/>
                </a:solidFill>
              </a:rPr>
              <a:t>new </a:t>
            </a:r>
            <a:r>
              <a:rPr lang="pt-BR" altLang="en-US">
                <a:solidFill>
                  <a:srgbClr val="0070C0"/>
                </a:solidFill>
              </a:rPr>
              <a:t>Set</a:t>
            </a:r>
            <a:r>
              <a:rPr lang="pt-BR" altLang="en-US"/>
              <a:t>([</a:t>
            </a:r>
            <a:r>
              <a:rPr lang="pt-BR" altLang="en-US">
                <a:solidFill>
                  <a:schemeClr val="accent6">
                    <a:lumMod val="75000"/>
                  </a:schemeClr>
                </a:solidFill>
              </a:rPr>
              <a:t>"Maçã"</a:t>
            </a:r>
            <a:r>
              <a:rPr lang="pt-BR" altLang="en-US"/>
              <a:t>, </a:t>
            </a:r>
            <a:r>
              <a:rPr lang="pt-BR" altLang="en-US">
                <a:solidFill>
                  <a:schemeClr val="accent6">
                    <a:lumMod val="75000"/>
                  </a:schemeClr>
                </a:solidFill>
              </a:rPr>
              <a:t>"Laranja"</a:t>
            </a:r>
            <a:r>
              <a:rPr lang="pt-BR" altLang="en-US"/>
              <a:t>, </a:t>
            </a:r>
            <a:r>
              <a:rPr lang="pt-BR" altLang="en-US">
                <a:solidFill>
                  <a:schemeClr val="accent6">
                    <a:lumMod val="75000"/>
                  </a:schemeClr>
                </a:solidFill>
              </a:rPr>
              <a:t>"Banana"</a:t>
            </a:r>
            <a:r>
              <a:rPr lang="pt-BR" altLang="en-US"/>
              <a:t>, </a:t>
            </a:r>
            <a:r>
              <a:rPr lang="pt-BR" altLang="en-US">
                <a:solidFill>
                  <a:schemeClr val="accent6">
                    <a:lumMod val="75000"/>
                  </a:schemeClr>
                </a:solidFill>
              </a:rPr>
              <a:t>"Maçã"</a:t>
            </a:r>
            <a:r>
              <a:rPr lang="pt-BR" altLang="en-US"/>
              <a:t>]); </a:t>
            </a:r>
            <a:endParaRPr lang="pt-BR" altLang="en-US"/>
          </a:p>
          <a:p>
            <a:r>
              <a:rPr lang="pt-BR" altLang="en-US"/>
              <a:t>// Apenas uma maçã será armazenada</a:t>
            </a:r>
            <a:endParaRPr lang="pt-BR" altLang="en-US"/>
          </a:p>
          <a:p>
            <a:r>
              <a:rPr lang="pt-BR" altLang="en-US">
                <a:solidFill>
                  <a:srgbClr val="0070C0"/>
                </a:solidFill>
              </a:rPr>
              <a:t>console</a:t>
            </a:r>
            <a:r>
              <a:rPr lang="pt-BR" altLang="en-US"/>
              <a:t>.log(frutas); </a:t>
            </a:r>
            <a:endParaRPr lang="pt-BR" altLang="en-US"/>
          </a:p>
          <a:p>
            <a:r>
              <a:rPr lang="pt-BR" altLang="en-US"/>
              <a:t>// Exibe Set { "Maçã", "Laranja", "Banana" }</a:t>
            </a:r>
            <a:endParaRPr lang="pt-BR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Conversão de outras estruturas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4785" y="1825625"/>
            <a:ext cx="11828145" cy="4351655"/>
          </a:xfrm>
        </p:spPr>
        <p:txBody>
          <a:bodyPr/>
          <a:p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const arrayComDuplicatas = [</a:t>
            </a:r>
            <a:r>
              <a:rPr lang="pt-BR" altLang="en-US">
                <a:solidFill>
                  <a:schemeClr val="accent6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"Maçã"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pt-BR" altLang="en-US">
                <a:solidFill>
                  <a:schemeClr val="accent6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"Laranja"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pt-BR" altLang="en-US">
                <a:solidFill>
                  <a:schemeClr val="accent6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"Banana"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, "Maçã"];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const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frutasSemDuplicatas = </a:t>
            </a:r>
            <a:r>
              <a:rPr lang="pt-BR" altLang="en-US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new </a:t>
            </a:r>
            <a:r>
              <a:rPr lang="pt-BR" altLang="en-US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</a:rPr>
              <a:t>Set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(arrayComDuplicatas);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</a:rPr>
              <a:t>console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.log(frutasSemDuplicatas); 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// Exibe Set { "Maçã", "Laranja", "Banana" }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Array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pt-BR" altLang="en-US" b="1"/>
              <a:t>Coleções ordenadas de valores</a:t>
            </a:r>
            <a:r>
              <a:rPr lang="pt-BR" altLang="en-US"/>
              <a:t>: Arrays são perfeitos para armazenar e gerenciar essa lista de forma eficiente utilizando qualquer tipo de dado.</a:t>
            </a:r>
            <a:endParaRPr lang="pt-BR" altLang="en-US"/>
          </a:p>
          <a:p>
            <a:pPr algn="just"/>
            <a:endParaRPr lang="pt-BR" altLang="en-US" b="1"/>
          </a:p>
          <a:p>
            <a:pPr algn="just"/>
            <a:r>
              <a:rPr lang="pt-BR" altLang="en-US" b="1"/>
              <a:t>Operações básicas</a:t>
            </a:r>
            <a:r>
              <a:rPr lang="pt-BR" altLang="en-US"/>
              <a:t>: Adicionar, remover, consultar e buscar elementos com facilidade.</a:t>
            </a:r>
            <a:endParaRPr lang="pt-BR" altLang="en-US"/>
          </a:p>
          <a:p>
            <a:pPr algn="just"/>
            <a:endParaRPr lang="pt-BR" altLang="en-US" b="1"/>
          </a:p>
          <a:p>
            <a:pPr algn="just"/>
            <a:r>
              <a:rPr lang="pt-BR" altLang="en-US" b="1"/>
              <a:t>Versáteis</a:t>
            </a:r>
            <a:r>
              <a:rPr lang="pt-BR" altLang="en-US"/>
              <a:t>: Arrays podem armazenar qualquer tipo de dado, desde números e strings até objetos e funções.</a:t>
            </a:r>
            <a:endParaRPr lang="pt-BR" altLang="en-US"/>
          </a:p>
          <a:p>
            <a:pPr algn="just"/>
            <a:endParaRPr lang="pt-B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Sintaxe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pt-BR" altLang="en-US">
              <a:solidFill>
                <a:srgbClr val="7030A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const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nomes = [</a:t>
            </a:r>
            <a:r>
              <a:rPr lang="pt-BR" altLang="en-US">
                <a:solidFill>
                  <a:schemeClr val="accent6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"João", "Maria", "Pedro"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];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solidFill>
                  <a:schemeClr val="accent5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console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.log(nomes[</a:t>
            </a:r>
            <a:r>
              <a:rPr lang="pt-BR" altLang="en-US">
                <a:solidFill>
                  <a:schemeClr val="accent2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]);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Objetos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algn="just"/>
            <a:r>
              <a:rPr lang="pt-BR" altLang="en-US"/>
              <a:t>Os objetos são a forma mais comum de </a:t>
            </a:r>
            <a:r>
              <a:rPr lang="pt-BR" altLang="en-US" b="1"/>
              <a:t>coleções chave-valor</a:t>
            </a:r>
            <a:r>
              <a:rPr lang="pt-BR" altLang="en-US"/>
              <a:t> em JavaScript. Eles armazenam pares de chave e valor, onde a chave é uma </a:t>
            </a:r>
            <a:r>
              <a:rPr lang="pt-BR" altLang="en-US" b="1"/>
              <a:t>string </a:t>
            </a:r>
            <a:r>
              <a:rPr lang="pt-BR" altLang="en-US"/>
              <a:t>e o valor pode ser </a:t>
            </a:r>
            <a:r>
              <a:rPr lang="pt-BR" altLang="en-US" b="1"/>
              <a:t>qualquer tipo de dado</a:t>
            </a:r>
            <a:r>
              <a:rPr lang="pt-BR" altLang="en-US"/>
              <a:t>.</a:t>
            </a:r>
            <a:endParaRPr lang="pt-BR" altLang="en-US" b="1"/>
          </a:p>
          <a:p>
            <a:pPr algn="just"/>
            <a:endParaRPr lang="pt-BR" altLang="en-US" b="1"/>
          </a:p>
          <a:p>
            <a:pPr algn="just"/>
            <a:r>
              <a:rPr lang="pt-BR" altLang="en-US" b="1"/>
              <a:t>Coleções de pares chave-valor</a:t>
            </a:r>
            <a:r>
              <a:rPr lang="pt-BR" altLang="en-US"/>
              <a:t>: Em JavaScript, as coleções de pares chave-valor são estruturas de dados importantes para organizar e gerenciar informações de maneira eficiente. Elas permitem associar um valor a uma chave única, facilitando o acesso e a recuperação de dados. </a:t>
            </a:r>
            <a:endParaRPr lang="pt-BR" altLang="en-US"/>
          </a:p>
          <a:p>
            <a:pPr algn="just"/>
            <a:endParaRPr lang="pt-BR" altLang="en-US" b="1"/>
          </a:p>
          <a:p>
            <a:pPr algn="just"/>
            <a:r>
              <a:rPr lang="pt-BR" altLang="en-US" b="1"/>
              <a:t>Estrutura flexível</a:t>
            </a:r>
            <a:r>
              <a:rPr lang="pt-BR" altLang="en-US"/>
              <a:t>: Estruturas complexas com diversas propriedades e métodos.</a:t>
            </a:r>
            <a:endParaRPr lang="pt-BR" altLang="en-US" b="1"/>
          </a:p>
          <a:p>
            <a:pPr algn="just"/>
            <a:r>
              <a:rPr lang="pt-BR" altLang="en-US" b="1"/>
              <a:t>Chaves únicas</a:t>
            </a:r>
            <a:r>
              <a:rPr lang="pt-BR" altLang="en-US"/>
              <a:t>: Cada chave em um objeto deve ser única, como um identificador para cada valor.</a:t>
            </a:r>
            <a:endParaRPr lang="pt-B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Sintaxe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const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pessoa = {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pt-BR" altLang="en-US">
                <a:solidFill>
                  <a:schemeClr val="accent2"/>
                </a:solidFill>
                <a:latin typeface="Consolas" panose="020B0609020204030204" charset="0"/>
                <a:cs typeface="Consolas" panose="020B0609020204030204" charset="0"/>
              </a:rPr>
              <a:t>nome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pt-BR" altLang="en-US">
                <a:solidFill>
                  <a:schemeClr val="accent6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"João"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,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pt-BR" altLang="en-US">
                <a:solidFill>
                  <a:schemeClr val="accent2"/>
                </a:solidFill>
                <a:latin typeface="Consolas" panose="020B0609020204030204" charset="0"/>
                <a:cs typeface="Consolas" panose="020B0609020204030204" charset="0"/>
              </a:rPr>
              <a:t>idade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pt-BR" altLang="en-US">
                <a:solidFill>
                  <a:schemeClr val="accent2"/>
                </a:solidFill>
                <a:latin typeface="Consolas" panose="020B0609020204030204" charset="0"/>
                <a:cs typeface="Consolas" panose="020B0609020204030204" charset="0"/>
              </a:rPr>
              <a:t>30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,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pt-BR" altLang="en-US">
                <a:solidFill>
                  <a:schemeClr val="accent2"/>
                </a:solidFill>
                <a:latin typeface="Consolas" panose="020B0609020204030204" charset="0"/>
                <a:cs typeface="Consolas" panose="020B0609020204030204" charset="0"/>
              </a:rPr>
              <a:t>profissao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pt-BR" altLang="en-US">
                <a:solidFill>
                  <a:schemeClr val="accent6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"Desenvolvedor"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};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</a:rPr>
              <a:t>console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.log(pessoa.nome);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Mapas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pPr algn="just"/>
            <a:r>
              <a:rPr lang="pt-BR" altLang="en-US"/>
              <a:t>Em JavaScript, os mapas assumem o papel de estruturas de dados </a:t>
            </a:r>
            <a:r>
              <a:rPr lang="pt-BR" altLang="en-US" b="1"/>
              <a:t>robustas </a:t>
            </a:r>
            <a:r>
              <a:rPr lang="pt-BR" altLang="en-US"/>
              <a:t>e </a:t>
            </a:r>
            <a:r>
              <a:rPr lang="pt-BR" altLang="en-US" b="1"/>
              <a:t>versáteis</a:t>
            </a:r>
            <a:r>
              <a:rPr lang="pt-BR" altLang="en-US"/>
              <a:t>, permitindo a organização e manipulação eficiente de </a:t>
            </a:r>
            <a:r>
              <a:rPr lang="pt-BR" altLang="en-US" b="1"/>
              <a:t>pares chave-valor</a:t>
            </a:r>
            <a:r>
              <a:rPr lang="pt-BR" altLang="en-US"/>
              <a:t>. Ao contrário dos objetos tradicionais, os mapas garantem a unicidade das chaves, oferecendo diversas vantagens para o desenvolvimento web moderno.</a:t>
            </a:r>
            <a:endParaRPr lang="pt-BR" altLang="en-US"/>
          </a:p>
          <a:p>
            <a:pPr algn="just"/>
            <a:endParaRPr lang="pt-BR" altLang="en-US"/>
          </a:p>
          <a:p>
            <a:pPr algn="just"/>
            <a:r>
              <a:rPr lang="pt-BR" altLang="en-US" b="1"/>
              <a:t>Chaves podem ser de qualquer tipo</a:t>
            </a:r>
            <a:r>
              <a:rPr lang="pt-BR" altLang="en-US"/>
              <a:t>: Em mapas, as chaves podem ser </a:t>
            </a:r>
            <a:r>
              <a:rPr lang="pt-BR" altLang="en-US" b="1"/>
              <a:t>strings</a:t>
            </a:r>
            <a:r>
              <a:rPr lang="pt-BR" altLang="en-US"/>
              <a:t>, </a:t>
            </a:r>
            <a:r>
              <a:rPr lang="pt-BR" altLang="en-US" b="1"/>
              <a:t>números</a:t>
            </a:r>
            <a:r>
              <a:rPr lang="pt-BR" altLang="en-US"/>
              <a:t>, </a:t>
            </a:r>
            <a:r>
              <a:rPr lang="pt-BR" altLang="en-US" b="1"/>
              <a:t>objetos </a:t>
            </a:r>
            <a:r>
              <a:rPr lang="pt-BR" altLang="en-US"/>
              <a:t>ou até </a:t>
            </a:r>
            <a:r>
              <a:rPr lang="pt-BR" altLang="en-US" b="1"/>
              <a:t>funções</a:t>
            </a:r>
            <a:r>
              <a:rPr lang="pt-BR" altLang="en-US"/>
              <a:t>, enquanto em objetos, as chaves devem ser strings.</a:t>
            </a:r>
            <a:endParaRPr lang="pt-BR" altLang="en-US"/>
          </a:p>
          <a:p>
            <a:pPr algn="just"/>
            <a:endParaRPr lang="pt-BR" altLang="en-US" b="1"/>
          </a:p>
          <a:p>
            <a:pPr algn="just"/>
            <a:r>
              <a:rPr lang="pt-BR" altLang="en-US" b="1"/>
              <a:t>Desempenho superior</a:t>
            </a:r>
            <a:r>
              <a:rPr lang="pt-BR" altLang="en-US"/>
              <a:t>: Mapas geralmente são </a:t>
            </a:r>
            <a:r>
              <a:rPr lang="pt-BR" altLang="en-US" b="1"/>
              <a:t>mais rápidos para buscar </a:t>
            </a:r>
            <a:r>
              <a:rPr lang="pt-BR" altLang="en-US"/>
              <a:t>valores por chave do que objetos, especialmente para grandes conjuntos de dados.</a:t>
            </a:r>
            <a:endParaRPr lang="pt-B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Sintaxe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7700" y="1583690"/>
            <a:ext cx="10515600" cy="4879340"/>
          </a:xfrm>
        </p:spPr>
        <p:txBody>
          <a:bodyPr>
            <a:normAutofit/>
          </a:bodyPr>
          <a:p>
            <a:r>
              <a:rPr lang="pt-BR" altLang="en-US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const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cidades = </a:t>
            </a:r>
            <a:r>
              <a:rPr lang="pt-BR" altLang="en-US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new </a:t>
            </a:r>
            <a:r>
              <a:rPr lang="pt-BR" altLang="en-US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</a:rPr>
              <a:t>Map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();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cidades.set(</a:t>
            </a:r>
            <a:r>
              <a:rPr lang="pt-BR" altLang="en-US">
                <a:solidFill>
                  <a:schemeClr val="accent6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"São Paulo"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, [</a:t>
            </a:r>
            <a:r>
              <a:rPr lang="pt-BR" altLang="en-US">
                <a:solidFill>
                  <a:schemeClr val="accent2"/>
                </a:solidFill>
                <a:latin typeface="Consolas" panose="020B0609020204030204" charset="0"/>
                <a:cs typeface="Consolas" panose="020B0609020204030204" charset="0"/>
              </a:rPr>
              <a:t>-23.55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pt-BR" altLang="en-US">
                <a:solidFill>
                  <a:schemeClr val="accent2"/>
                </a:solidFill>
                <a:latin typeface="Consolas" panose="020B0609020204030204" charset="0"/>
                <a:cs typeface="Consolas" panose="020B0609020204030204" charset="0"/>
              </a:rPr>
              <a:t>-46.63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]);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</a:rPr>
              <a:t>console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.log(cidades.get(</a:t>
            </a:r>
            <a:r>
              <a:rPr lang="pt-BR" altLang="en-US">
                <a:solidFill>
                  <a:schemeClr val="accent6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"São Paulo"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));</a:t>
            </a:r>
            <a:endParaRPr lang="pt-BR" altLang="en-US"/>
          </a:p>
          <a:p>
            <a:endParaRPr lang="pt-BR" altLang="en-US"/>
          </a:p>
          <a:p>
            <a:endParaRPr lang="pt-B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8230</Words>
  <Application>WPS Presentation</Application>
  <PresentationFormat>宽屏</PresentationFormat>
  <Paragraphs>274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3" baseType="lpstr">
      <vt:lpstr>Arial</vt:lpstr>
      <vt:lpstr>SimSun</vt:lpstr>
      <vt:lpstr>Wingdings</vt:lpstr>
      <vt:lpstr>Calibri Light</vt:lpstr>
      <vt:lpstr>Consolas</vt:lpstr>
      <vt:lpstr>Microsoft YaHei</vt:lpstr>
      <vt:lpstr>Arial Unicode MS</vt:lpstr>
      <vt:lpstr>Calibri</vt:lpstr>
      <vt:lpstr>Office Theme</vt:lpstr>
      <vt:lpstr>Programação Web II</vt:lpstr>
      <vt:lpstr>Definição</vt:lpstr>
      <vt:lpstr>Vantagens</vt:lpstr>
      <vt:lpstr>Array</vt:lpstr>
      <vt:lpstr>Sintaxe</vt:lpstr>
      <vt:lpstr>Objetos</vt:lpstr>
      <vt:lpstr>Sintaxe</vt:lpstr>
      <vt:lpstr>Mapas</vt:lpstr>
      <vt:lpstr>Sintaxe</vt:lpstr>
      <vt:lpstr>Tipos e chaves e funcionalidades</vt:lpstr>
      <vt:lpstr>Tipos e chaves e funcionalidades</vt:lpstr>
      <vt:lpstr>União</vt:lpstr>
      <vt:lpstr>União</vt:lpstr>
      <vt:lpstr>Interseção</vt:lpstr>
      <vt:lpstr>Intersecção</vt:lpstr>
      <vt:lpstr>Diferença </vt:lpstr>
      <vt:lpstr>Diferença</vt:lpstr>
      <vt:lpstr>Sintaxe</vt:lpstr>
      <vt:lpstr>Manipulação de Mapas</vt:lpstr>
      <vt:lpstr>Manipulação de Mapas</vt:lpstr>
      <vt:lpstr>Mapa vazio - new Map()</vt:lpstr>
      <vt:lpstr>Adicionando pares - map.set(chave, valor)</vt:lpstr>
      <vt:lpstr>Acessando valores - map.get(chave)</vt:lpstr>
      <vt:lpstr>Verificar - map.has(chave)</vt:lpstr>
      <vt:lpstr>Remover - map.delete(chave)</vt:lpstr>
      <vt:lpstr>Limpar - map.clear()</vt:lpstr>
      <vt:lpstr>Tamanho - map.size</vt:lpstr>
      <vt:lpstr>Iterador pares chave-valor - map.entries()</vt:lpstr>
      <vt:lpstr>Iterador chaves - map.keys()</vt:lpstr>
      <vt:lpstr>Iterador valores = map.values()</vt:lpstr>
      <vt:lpstr>Conjuntos</vt:lpstr>
      <vt:lpstr>Características</vt:lpstr>
      <vt:lpstr>Sintaxe utilizando o construtor SET</vt:lpstr>
      <vt:lpstr>Conversão de outras estruturas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Prof. Jacques</dc:creator>
  <cp:lastModifiedBy>jacques</cp:lastModifiedBy>
  <cp:revision>13</cp:revision>
  <dcterms:created xsi:type="dcterms:W3CDTF">2024-04-24T11:21:00Z</dcterms:created>
  <dcterms:modified xsi:type="dcterms:W3CDTF">2024-11-08T22:21:30Z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1046-12.2.0.18607</vt:lpwstr>
  </property>
  <property fmtid="{D5CDD505-2E9C-101B-9397-08002B2CF9AE}" pid="3" name="ICV">
    <vt:lpwstr>F43844C1DC73427DB0D63624F76D83DA_13</vt:lpwstr>
  </property>
</Properties>
</file>