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3/13/2023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65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3/13/2023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5835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3/13/2023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8238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3/13/2023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7888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3/13/2023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53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3/13/2023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4680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3/13/2023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52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3/13/2023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0281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3/13/2023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0028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3/13/2023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2225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3/13/2023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5361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3/13/2023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78983921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colorful explosion of powder on a black background">
            <a:extLst>
              <a:ext uri="{FF2B5EF4-FFF2-40B4-BE49-F238E27FC236}">
                <a16:creationId xmlns:a16="http://schemas.microsoft.com/office/drawing/2014/main" id="{61FB3EFB-B58D-FFEA-FE4B-BCE033D8D90D}"/>
              </a:ext>
            </a:extLst>
          </p:cNvPr>
          <p:cNvPicPr>
            <a:picLocks noChangeAspect="1"/>
          </p:cNvPicPr>
          <p:nvPr/>
        </p:nvPicPr>
        <p:blipFill rotWithShape="1">
          <a:blip r:embed="rId2">
            <a:alphaModFix/>
          </a:blip>
          <a:srcRect b="15750"/>
          <a:stretch/>
        </p:blipFill>
        <p:spPr>
          <a:xfrm>
            <a:off x="20" y="1571"/>
            <a:ext cx="12191980" cy="6856429"/>
          </a:xfrm>
          <a:prstGeom prst="rect">
            <a:avLst/>
          </a:prstGeom>
        </p:spPr>
      </p:pic>
      <p:sp>
        <p:nvSpPr>
          <p:cNvPr id="11" name="Rectangle 10">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DFB865-C6FB-9C75-C1DD-BC2BD0F55184}"/>
              </a:ext>
            </a:extLst>
          </p:cNvPr>
          <p:cNvSpPr>
            <a:spLocks noGrp="1"/>
          </p:cNvSpPr>
          <p:nvPr>
            <p:ph type="ctrTitle"/>
          </p:nvPr>
        </p:nvSpPr>
        <p:spPr>
          <a:xfrm>
            <a:off x="4328161" y="2211978"/>
            <a:ext cx="3535679" cy="1425728"/>
          </a:xfrm>
        </p:spPr>
        <p:txBody>
          <a:bodyPr anchor="b">
            <a:normAutofit/>
          </a:bodyPr>
          <a:lstStyle/>
          <a:p>
            <a:pPr algn="ctr"/>
            <a:r>
              <a:rPr lang="en-GB" dirty="0"/>
              <a:t>Solar system</a:t>
            </a:r>
            <a:br>
              <a:rPr lang="en-GB" dirty="0"/>
            </a:br>
            <a:r>
              <a:rPr lang="en-GB" dirty="0"/>
              <a:t>creator</a:t>
            </a:r>
          </a:p>
        </p:txBody>
      </p:sp>
      <p:sp>
        <p:nvSpPr>
          <p:cNvPr id="3" name="Subtitle 2">
            <a:extLst>
              <a:ext uri="{FF2B5EF4-FFF2-40B4-BE49-F238E27FC236}">
                <a16:creationId xmlns:a16="http://schemas.microsoft.com/office/drawing/2014/main" id="{687D1CBB-6724-C585-4F5E-989C38082A58}"/>
              </a:ext>
            </a:extLst>
          </p:cNvPr>
          <p:cNvSpPr>
            <a:spLocks noGrp="1"/>
          </p:cNvSpPr>
          <p:nvPr>
            <p:ph type="subTitle" idx="1"/>
          </p:nvPr>
        </p:nvSpPr>
        <p:spPr>
          <a:xfrm>
            <a:off x="4572000" y="4249360"/>
            <a:ext cx="3048000" cy="877585"/>
          </a:xfrm>
        </p:spPr>
        <p:txBody>
          <a:bodyPr>
            <a:normAutofit/>
          </a:bodyPr>
          <a:lstStyle/>
          <a:p>
            <a:pPr algn="ctr"/>
            <a:r>
              <a:rPr lang="en-GB" dirty="0"/>
              <a:t>Mayk Al-Ghrawi</a:t>
            </a:r>
          </a:p>
        </p:txBody>
      </p:sp>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43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DFCD-4D4F-CD2E-0D1C-85A1E531111C}"/>
              </a:ext>
            </a:extLst>
          </p:cNvPr>
          <p:cNvSpPr>
            <a:spLocks noGrp="1"/>
          </p:cNvSpPr>
          <p:nvPr>
            <p:ph type="title"/>
          </p:nvPr>
        </p:nvSpPr>
        <p:spPr/>
        <p:txBody>
          <a:bodyPr/>
          <a:lstStyle/>
          <a:p>
            <a:r>
              <a:rPr lang="en-GB" dirty="0"/>
              <a:t>Introduction: Solar System creator</a:t>
            </a:r>
          </a:p>
        </p:txBody>
      </p:sp>
      <p:sp>
        <p:nvSpPr>
          <p:cNvPr id="3" name="Content Placeholder 2">
            <a:extLst>
              <a:ext uri="{FF2B5EF4-FFF2-40B4-BE49-F238E27FC236}">
                <a16:creationId xmlns:a16="http://schemas.microsoft.com/office/drawing/2014/main" id="{18B5FBA1-FF10-940C-F3B7-2A52B0485007}"/>
              </a:ext>
            </a:extLst>
          </p:cNvPr>
          <p:cNvSpPr>
            <a:spLocks noGrp="1"/>
          </p:cNvSpPr>
          <p:nvPr>
            <p:ph idx="1"/>
          </p:nvPr>
        </p:nvSpPr>
        <p:spPr/>
        <p:txBody>
          <a:bodyPr>
            <a:normAutofit/>
          </a:bodyPr>
          <a:lstStyle/>
          <a:p>
            <a:pPr marL="0" indent="0">
              <a:buNone/>
            </a:pPr>
            <a:r>
              <a:rPr lang="en-GB" b="0" i="0" dirty="0">
                <a:effectLst/>
                <a:latin typeface="Söhne"/>
              </a:rPr>
              <a:t>The Solar System Creator is a C++ program that enables users to create and simulate their own solar systems. With a variety of customizable celestial bodies, users can build unique and dynamic systems that explore the fascinating properties of planets, moons, and other astronomical phenomena. By providing tools to calculate important astronomical parameters.</a:t>
            </a:r>
          </a:p>
          <a:p>
            <a:pPr marL="0" indent="0">
              <a:buNone/>
            </a:pPr>
            <a:r>
              <a:rPr lang="en-GB" dirty="0">
                <a:latin typeface="Söhne"/>
              </a:rPr>
              <a:t>T</a:t>
            </a:r>
            <a:r>
              <a:rPr lang="en-GB" b="0" i="0" dirty="0">
                <a:effectLst/>
                <a:latin typeface="Söhne"/>
              </a:rPr>
              <a:t>he Solar System Creator is fun to play around with but also learn from.</a:t>
            </a:r>
          </a:p>
        </p:txBody>
      </p:sp>
    </p:spTree>
    <p:extLst>
      <p:ext uri="{BB962C8B-B14F-4D97-AF65-F5344CB8AC3E}">
        <p14:creationId xmlns:p14="http://schemas.microsoft.com/office/powerpoint/2010/main" val="394480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0837-F8E4-A78A-FECC-639915CAFAD8}"/>
              </a:ext>
            </a:extLst>
          </p:cNvPr>
          <p:cNvSpPr>
            <a:spLocks noGrp="1"/>
          </p:cNvSpPr>
          <p:nvPr>
            <p:ph type="title"/>
          </p:nvPr>
        </p:nvSpPr>
        <p:spPr/>
        <p:txBody>
          <a:bodyPr/>
          <a:lstStyle/>
          <a:p>
            <a:r>
              <a:rPr lang="en-GB" dirty="0"/>
              <a:t>Overview: features and capabilities</a:t>
            </a:r>
          </a:p>
        </p:txBody>
      </p:sp>
      <p:sp>
        <p:nvSpPr>
          <p:cNvPr id="3" name="Content Placeholder 2">
            <a:extLst>
              <a:ext uri="{FF2B5EF4-FFF2-40B4-BE49-F238E27FC236}">
                <a16:creationId xmlns:a16="http://schemas.microsoft.com/office/drawing/2014/main" id="{5D6F35A5-72F1-475F-2688-C2ECA77083F9}"/>
              </a:ext>
            </a:extLst>
          </p:cNvPr>
          <p:cNvSpPr>
            <a:spLocks noGrp="1"/>
          </p:cNvSpPr>
          <p:nvPr>
            <p:ph idx="1"/>
          </p:nvPr>
        </p:nvSpPr>
        <p:spPr>
          <a:xfrm>
            <a:off x="1011767" y="2362197"/>
            <a:ext cx="10287000" cy="2988736"/>
          </a:xfrm>
        </p:spPr>
        <p:txBody>
          <a:bodyPr>
            <a:normAutofit fontScale="92500" lnSpcReduction="10000"/>
          </a:bodyPr>
          <a:lstStyle/>
          <a:p>
            <a:pPr marL="342900" indent="-342900">
              <a:buFont typeface="+mj-lt"/>
              <a:buAutoNum type="arabicPeriod"/>
            </a:pPr>
            <a:r>
              <a:rPr lang="en-GB" b="0" i="0" dirty="0">
                <a:effectLst/>
              </a:rPr>
              <a:t>Customizable celestial bodies: Add planets and moons with custom names, masses, and radii.</a:t>
            </a:r>
          </a:p>
          <a:p>
            <a:pPr marL="342900" indent="-342900">
              <a:buFont typeface="+mj-lt"/>
              <a:buAutoNum type="arabicPeriod"/>
            </a:pPr>
            <a:r>
              <a:rPr lang="en-GB" dirty="0"/>
              <a:t>Calculate orbital periods of each celestial body.</a:t>
            </a:r>
          </a:p>
          <a:p>
            <a:pPr marL="342900" indent="-342900">
              <a:buFont typeface="+mj-lt"/>
              <a:buAutoNum type="arabicPeriod"/>
            </a:pPr>
            <a:r>
              <a:rPr lang="en-GB" dirty="0"/>
              <a:t>Calculate escape velocity of each body. </a:t>
            </a:r>
          </a:p>
          <a:p>
            <a:pPr marL="342900" indent="-342900">
              <a:buFont typeface="+mj-lt"/>
              <a:buAutoNum type="arabicPeriod"/>
            </a:pPr>
            <a:r>
              <a:rPr lang="en-GB" dirty="0"/>
              <a:t>Calculate surface gravity of each body.</a:t>
            </a:r>
          </a:p>
          <a:p>
            <a:pPr marL="342900" indent="-342900">
              <a:buFont typeface="+mj-lt"/>
              <a:buAutoNum type="arabicPeriod"/>
            </a:pPr>
            <a:r>
              <a:rPr lang="en-GB" dirty="0"/>
              <a:t>Access all features through a terminal menu system.</a:t>
            </a:r>
          </a:p>
          <a:p>
            <a:pPr marL="342900" indent="-342900">
              <a:buFont typeface="+mj-lt"/>
              <a:buAutoNum type="arabicPeriod"/>
            </a:pPr>
            <a:r>
              <a:rPr lang="en-GB" dirty="0"/>
              <a:t>Ideal for students and educators to learn about astronomy and physics in a fun and engaging way.</a:t>
            </a:r>
          </a:p>
          <a:p>
            <a:pPr marL="342900" indent="-342900">
              <a:buFont typeface="+mj-lt"/>
              <a:buAutoNum type="arabicPeriod"/>
            </a:pPr>
            <a:r>
              <a:rPr lang="en-GB" dirty="0"/>
              <a:t>Encourages creative experimentation and design of new solar systems.</a:t>
            </a:r>
          </a:p>
        </p:txBody>
      </p:sp>
    </p:spTree>
    <p:extLst>
      <p:ext uri="{BB962C8B-B14F-4D97-AF65-F5344CB8AC3E}">
        <p14:creationId xmlns:p14="http://schemas.microsoft.com/office/powerpoint/2010/main" val="175950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FD5C-3ABE-5531-E9C6-556A73D171B7}"/>
              </a:ext>
            </a:extLst>
          </p:cNvPr>
          <p:cNvSpPr>
            <a:spLocks noGrp="1"/>
          </p:cNvSpPr>
          <p:nvPr>
            <p:ph type="title"/>
          </p:nvPr>
        </p:nvSpPr>
        <p:spPr/>
        <p:txBody>
          <a:bodyPr/>
          <a:lstStyle/>
          <a:p>
            <a:r>
              <a:rPr lang="en-GB" dirty="0"/>
              <a:t>Factors affecting calculation</a:t>
            </a:r>
          </a:p>
        </p:txBody>
      </p:sp>
      <p:sp>
        <p:nvSpPr>
          <p:cNvPr id="3" name="Content Placeholder 2">
            <a:extLst>
              <a:ext uri="{FF2B5EF4-FFF2-40B4-BE49-F238E27FC236}">
                <a16:creationId xmlns:a16="http://schemas.microsoft.com/office/drawing/2014/main" id="{7443A607-0F45-38CA-C163-2FE956652B67}"/>
              </a:ext>
            </a:extLst>
          </p:cNvPr>
          <p:cNvSpPr>
            <a:spLocks noGrp="1"/>
          </p:cNvSpPr>
          <p:nvPr>
            <p:ph idx="1"/>
          </p:nvPr>
        </p:nvSpPr>
        <p:spPr/>
        <p:txBody>
          <a:bodyPr/>
          <a:lstStyle/>
          <a:p>
            <a:pPr algn="l">
              <a:buFont typeface="+mj-lt"/>
              <a:buAutoNum type="arabicPeriod"/>
            </a:pPr>
            <a:r>
              <a:rPr lang="en-GB" b="0" i="0" dirty="0">
                <a:effectLst/>
              </a:rPr>
              <a:t>Orbital period: The orbital period of a celestial body is affected by its distance from the central body and the mass of the central body. The greater the distance from the central body, the longer the orbital period. Similarly, the greater the mass of the central body, the longer the orbital period.</a:t>
            </a:r>
          </a:p>
          <a:p>
            <a:pPr algn="l">
              <a:buFont typeface="+mj-lt"/>
              <a:buAutoNum type="arabicPeriod"/>
            </a:pPr>
            <a:r>
              <a:rPr lang="en-GB" b="0" i="0" dirty="0">
                <a:effectLst/>
              </a:rPr>
              <a:t>Escape velocity: The escape velocity of a celestial body is affected by its mass and radius. The greater the mass and radius, the higher the escape velocity required to escape its gravitational pull.</a:t>
            </a:r>
          </a:p>
          <a:p>
            <a:pPr algn="l">
              <a:buFont typeface="+mj-lt"/>
              <a:buAutoNum type="arabicPeriod"/>
            </a:pPr>
            <a:r>
              <a:rPr lang="en-GB" b="0" i="0" dirty="0">
                <a:effectLst/>
              </a:rPr>
              <a:t>Surface gravity: The surface gravity of a celestial body is affected by its mass and radius. The greater the mass and smaller the radius, the stronger the surface gravity.</a:t>
            </a:r>
          </a:p>
        </p:txBody>
      </p:sp>
    </p:spTree>
    <p:extLst>
      <p:ext uri="{BB962C8B-B14F-4D97-AF65-F5344CB8AC3E}">
        <p14:creationId xmlns:p14="http://schemas.microsoft.com/office/powerpoint/2010/main" val="345818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4B9C-AAB3-4C32-EF84-D57A77C3B3D0}"/>
              </a:ext>
            </a:extLst>
          </p:cNvPr>
          <p:cNvSpPr>
            <a:spLocks noGrp="1"/>
          </p:cNvSpPr>
          <p:nvPr>
            <p:ph type="title"/>
          </p:nvPr>
        </p:nvSpPr>
        <p:spPr>
          <a:xfrm>
            <a:off x="952500" y="-41739"/>
            <a:ext cx="10287000" cy="1147762"/>
          </a:xfrm>
        </p:spPr>
        <p:txBody>
          <a:bodyPr/>
          <a:lstStyle/>
          <a:p>
            <a:r>
              <a:rPr lang="en-GB" dirty="0"/>
              <a:t>Calculating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D82A88-DF59-3AA6-799C-6F9766414E29}"/>
                  </a:ext>
                </a:extLst>
              </p:cNvPr>
              <p:cNvSpPr>
                <a:spLocks noGrp="1"/>
              </p:cNvSpPr>
              <p:nvPr>
                <p:ph idx="1"/>
              </p:nvPr>
            </p:nvSpPr>
            <p:spPr>
              <a:xfrm>
                <a:off x="952500" y="1106023"/>
                <a:ext cx="10287000" cy="1752603"/>
              </a:xfrm>
            </p:spPr>
            <p:txBody>
              <a:bodyPr/>
              <a:lstStyle/>
              <a:p>
                <a:r>
                  <a:rPr lang="en-GB" b="1" u="sng" dirty="0"/>
                  <a:t>Orbital Period</a:t>
                </a:r>
                <a:r>
                  <a:rPr lang="en-GB" dirty="0"/>
                  <a:t>: Given by </a:t>
                </a:r>
                <a:r>
                  <a:rPr lang="en-GB" dirty="0" err="1"/>
                  <a:t>Keplers</a:t>
                </a:r>
                <a:r>
                  <a:rPr lang="en-GB" dirty="0"/>
                  <a:t> third law of motion which states the squares of the orbital periods of planets are directly proportional to the cubes of the semi-major axes of their orbits.</a:t>
                </a:r>
              </a:p>
              <a:p>
                <a:pPr lvl="2"/>
                <a:r>
                  <a:rPr lang="en-GB" dirty="0"/>
                  <a:t>Essentially the further the planet is, the further longer the orbit e.g., mercury (closest) takes 88 earth days and earth takes 365 days. We know the mass of the central celestial body and the distance of the planet from the central celestial body, the rest are constants so we can solve for T(orbital period). T = </a:t>
                </a:r>
                <a14:m>
                  <m:oMath xmlns:m="http://schemas.openxmlformats.org/officeDocument/2006/math">
                    <m:r>
                      <a:rPr lang="en-GB" i="1" smtClean="0">
                        <a:latin typeface="Cambria Math" panose="02040503050406030204" pitchFamily="18" charset="0"/>
                        <a:ea typeface="Cambria Math" panose="02040503050406030204" pitchFamily="18" charset="0"/>
                      </a:rPr>
                      <m:t>√</m:t>
                    </m:r>
                    <m:f>
                      <m:fPr>
                        <m:ctrlPr>
                          <a:rPr lang="en-GB"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4</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𝜋</m:t>
                            </m:r>
                          </m:e>
                          <m:sup>
                            <m:r>
                              <a:rPr lang="en-GB" b="0" i="1" smtClean="0">
                                <a:latin typeface="Cambria Math" panose="02040503050406030204" pitchFamily="18" charset="0"/>
                                <a:ea typeface="Cambria Math" panose="02040503050406030204" pitchFamily="18" charset="0"/>
                              </a:rPr>
                              <m:t>2</m:t>
                            </m:r>
                          </m:sup>
                        </m:sSup>
                      </m:num>
                      <m:den>
                        <m:r>
                          <a:rPr lang="en-GB" b="0" i="1" smtClean="0">
                            <a:latin typeface="Cambria Math" panose="02040503050406030204" pitchFamily="18" charset="0"/>
                            <a:ea typeface="Cambria Math" panose="02040503050406030204" pitchFamily="18" charset="0"/>
                          </a:rPr>
                          <m:t>𝐺𝑀</m:t>
                        </m:r>
                      </m:den>
                    </m:f>
                    <m:sSup>
                      <m:sSupPr>
                        <m:ctrlPr>
                          <a:rPr lang="en-GB"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𝑎</m:t>
                        </m:r>
                      </m:e>
                      <m:sup>
                        <m:r>
                          <a:rPr lang="en-GB" b="0" i="1" smtClean="0">
                            <a:latin typeface="Cambria Math" panose="02040503050406030204" pitchFamily="18" charset="0"/>
                            <a:ea typeface="Cambria Math" panose="02040503050406030204" pitchFamily="18" charset="0"/>
                          </a:rPr>
                          <m:t>3</m:t>
                        </m:r>
                      </m:sup>
                    </m:sSup>
                  </m:oMath>
                </a14:m>
                <a:endParaRPr lang="en-GB" dirty="0"/>
              </a:p>
            </p:txBody>
          </p:sp>
        </mc:Choice>
        <mc:Fallback>
          <p:sp>
            <p:nvSpPr>
              <p:cNvPr id="3" name="Content Placeholder 2">
                <a:extLst>
                  <a:ext uri="{FF2B5EF4-FFF2-40B4-BE49-F238E27FC236}">
                    <a16:creationId xmlns:a16="http://schemas.microsoft.com/office/drawing/2014/main" id="{02D82A88-DF59-3AA6-799C-6F9766414E29}"/>
                  </a:ext>
                </a:extLst>
              </p:cNvPr>
              <p:cNvSpPr>
                <a:spLocks noGrp="1" noRot="1" noChangeAspect="1" noMove="1" noResize="1" noEditPoints="1" noAdjustHandles="1" noChangeArrowheads="1" noChangeShapeType="1" noTextEdit="1"/>
              </p:cNvSpPr>
              <p:nvPr>
                <p:ph idx="1"/>
              </p:nvPr>
            </p:nvSpPr>
            <p:spPr>
              <a:xfrm>
                <a:off x="952500" y="1106023"/>
                <a:ext cx="10287000" cy="1752603"/>
              </a:xfrm>
              <a:blipFill>
                <a:blip r:embed="rId2"/>
                <a:stretch>
                  <a:fillRect l="-35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A305B17-A468-CDFE-2016-44007ECF2699}"/>
                  </a:ext>
                </a:extLst>
              </p:cNvPr>
              <p:cNvSpPr txBox="1"/>
              <p:nvPr/>
            </p:nvSpPr>
            <p:spPr>
              <a:xfrm>
                <a:off x="313268" y="2038598"/>
                <a:ext cx="888385" cy="430374"/>
              </a:xfrm>
              <a:prstGeom prst="rect">
                <a:avLst/>
              </a:prstGeom>
              <a:noFill/>
            </p:spPr>
            <p:txBody>
              <a:bodyPr wrap="none" lIns="0" tIns="0" rIns="0" bIns="0" rtlCol="0">
                <a:spAutoFit/>
              </a:bodyPr>
              <a:lstStyle/>
              <a:p>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𝑇</m:t>
                        </m:r>
                      </m:e>
                      <m:sup>
                        <m:r>
                          <a:rPr lang="en-GB" b="0" i="1" smtClean="0">
                            <a:latin typeface="Cambria Math" panose="02040503050406030204" pitchFamily="18" charset="0"/>
                          </a:rPr>
                          <m:t>2</m:t>
                        </m:r>
                      </m:sup>
                    </m:sSup>
                  </m:oMath>
                </a14:m>
                <a:r>
                  <a:rPr lang="en-GB" dirty="0"/>
                  <a:t>=</a:t>
                </a:r>
                <a14:m>
                  <m:oMath xmlns:m="http://schemas.openxmlformats.org/officeDocument/2006/math">
                    <m:f>
                      <m:fPr>
                        <m:ctrlPr>
                          <a:rPr lang="en-GB" i="1" dirty="0" smtClean="0">
                            <a:latin typeface="Cambria Math" panose="02040503050406030204" pitchFamily="18" charset="0"/>
                          </a:rPr>
                        </m:ctrlPr>
                      </m:fPr>
                      <m:num>
                        <m:r>
                          <a:rPr lang="en-GB" b="0" i="1" dirty="0" smtClean="0">
                            <a:latin typeface="Cambria Math" panose="02040503050406030204" pitchFamily="18" charset="0"/>
                          </a:rPr>
                          <m:t>4</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ea typeface="Cambria Math" panose="02040503050406030204" pitchFamily="18" charset="0"/>
                              </a:rPr>
                              <m:t>𝜋</m:t>
                            </m:r>
                          </m:e>
                          <m:sup>
                            <m:r>
                              <a:rPr lang="en-GB" b="0" i="1" dirty="0" smtClean="0">
                                <a:latin typeface="Cambria Math" panose="02040503050406030204" pitchFamily="18" charset="0"/>
                              </a:rPr>
                              <m:t>2</m:t>
                            </m:r>
                          </m:sup>
                        </m:sSup>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𝑎</m:t>
                            </m:r>
                          </m:e>
                          <m:sup>
                            <m:r>
                              <a:rPr lang="en-GB" b="0" i="1" dirty="0" smtClean="0">
                                <a:latin typeface="Cambria Math" panose="02040503050406030204" pitchFamily="18" charset="0"/>
                              </a:rPr>
                              <m:t>3</m:t>
                            </m:r>
                          </m:sup>
                        </m:sSup>
                      </m:num>
                      <m:den>
                        <m:r>
                          <a:rPr lang="en-GB" b="0" i="1" dirty="0" smtClean="0">
                            <a:latin typeface="Cambria Math" panose="02040503050406030204" pitchFamily="18" charset="0"/>
                          </a:rPr>
                          <m:t>𝐺𝑀</m:t>
                        </m:r>
                      </m:den>
                    </m:f>
                  </m:oMath>
                </a14:m>
                <a:endParaRPr lang="en-GB" dirty="0"/>
              </a:p>
            </p:txBody>
          </p:sp>
        </mc:Choice>
        <mc:Fallback>
          <p:sp>
            <p:nvSpPr>
              <p:cNvPr id="4" name="TextBox 3">
                <a:extLst>
                  <a:ext uri="{FF2B5EF4-FFF2-40B4-BE49-F238E27FC236}">
                    <a16:creationId xmlns:a16="http://schemas.microsoft.com/office/drawing/2014/main" id="{2A305B17-A468-CDFE-2016-44007ECF2699}"/>
                  </a:ext>
                </a:extLst>
              </p:cNvPr>
              <p:cNvSpPr txBox="1">
                <a:spLocks noRot="1" noChangeAspect="1" noMove="1" noResize="1" noEditPoints="1" noAdjustHandles="1" noChangeArrowheads="1" noChangeShapeType="1" noTextEdit="1"/>
              </p:cNvSpPr>
              <p:nvPr/>
            </p:nvSpPr>
            <p:spPr>
              <a:xfrm>
                <a:off x="313268" y="2038598"/>
                <a:ext cx="888385" cy="430374"/>
              </a:xfrm>
              <a:prstGeom prst="rect">
                <a:avLst/>
              </a:prstGeom>
              <a:blipFill>
                <a:blip r:embed="rId3"/>
                <a:stretch>
                  <a:fillRect b="-1831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6932E8FA-7ABC-B8F0-8535-F023060A983A}"/>
                  </a:ext>
                </a:extLst>
              </p:cNvPr>
              <p:cNvSpPr txBox="1">
                <a:spLocks/>
              </p:cNvSpPr>
              <p:nvPr/>
            </p:nvSpPr>
            <p:spPr>
              <a:xfrm>
                <a:off x="952500" y="2781148"/>
                <a:ext cx="10287000" cy="175260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u="sng" dirty="0"/>
                  <a:t>Escape Velocity</a:t>
                </a:r>
                <a:r>
                  <a:rPr lang="en-GB" dirty="0"/>
                  <a:t>: Minimum amount of energy required for an object to leave a celestial body, depends on the mass and radius of the celestial body you want to escape, as well as the altitude above the planets body the object begins 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𝑒𝑠𝑐𝑎𝑝𝑒</m:t>
                        </m:r>
                      </m:sub>
                    </m:sSub>
                    <m:r>
                      <a:rPr lang="en-GB" i="1" smtClean="0">
                        <a:latin typeface="Cambria Math" panose="02040503050406030204" pitchFamily="18" charset="0"/>
                        <a:ea typeface="Cambria Math" panose="02040503050406030204" pitchFamily="18" charset="0"/>
                      </a:rPr>
                      <m:t>=</m:t>
                    </m:r>
                    <m:rad>
                      <m:radPr>
                        <m:degHide m:val="on"/>
                        <m:ctrlPr>
                          <a:rPr lang="en-GB" i="1" smtClean="0">
                            <a:latin typeface="Cambria Math" panose="02040503050406030204" pitchFamily="18" charset="0"/>
                            <a:ea typeface="Cambria Math" panose="02040503050406030204" pitchFamily="18" charset="0"/>
                          </a:rPr>
                        </m:ctrlPr>
                      </m:radPr>
                      <m:deg/>
                      <m:e>
                        <m:f>
                          <m:fPr>
                            <m:ctrlPr>
                              <a:rPr lang="en-GB"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𝐺𝑀</m:t>
                            </m:r>
                          </m:num>
                          <m:den>
                            <m:r>
                              <a:rPr lang="en-GB" b="0" i="1" smtClean="0">
                                <a:latin typeface="Cambria Math" panose="02040503050406030204" pitchFamily="18" charset="0"/>
                                <a:ea typeface="Cambria Math" panose="02040503050406030204" pitchFamily="18" charset="0"/>
                              </a:rPr>
                              <m:t>𝑟</m:t>
                            </m:r>
                          </m:den>
                        </m:f>
                      </m:e>
                    </m:rad>
                  </m:oMath>
                </a14:m>
                <a:endParaRPr lang="en-GB" dirty="0">
                  <a:ea typeface="Cambria Math" panose="02040503050406030204" pitchFamily="18" charset="0"/>
                </a:endParaRPr>
              </a:p>
              <a:p>
                <a:pPr marL="541782" lvl="1" indent="-285750">
                  <a:buFont typeface="Arial" panose="020B0604020202020204" pitchFamily="34" charset="0"/>
                  <a:buChar char="•"/>
                </a:pPr>
                <a:r>
                  <a:rPr lang="en-GB" dirty="0"/>
                  <a:t>	</a:t>
                </a:r>
                <a:r>
                  <a:rPr lang="en-GB" b="0" dirty="0"/>
                  <a:t>Increases with the mass of the celestial object you’re leaving, decreases with radius</a:t>
                </a:r>
              </a:p>
              <a:p>
                <a:pPr marL="825246" lvl="3" indent="-285750"/>
                <a:r>
                  <a:rPr lang="en-GB" b="0" dirty="0"/>
                  <a:t>	Essentially requires more energy to escape from a larger and more massive planet. E.g., 11.2km/s for escaping surface of the earth and 617.5km/s for escaping the surface of the sun, which clearly requires much more energy to reach. </a:t>
                </a:r>
              </a:p>
            </p:txBody>
          </p:sp>
        </mc:Choice>
        <mc:Fallback>
          <p:sp>
            <p:nvSpPr>
              <p:cNvPr id="5" name="Content Placeholder 2">
                <a:extLst>
                  <a:ext uri="{FF2B5EF4-FFF2-40B4-BE49-F238E27FC236}">
                    <a16:creationId xmlns:a16="http://schemas.microsoft.com/office/drawing/2014/main" id="{6932E8FA-7ABC-B8F0-8535-F023060A983A}"/>
                  </a:ext>
                </a:extLst>
              </p:cNvPr>
              <p:cNvSpPr txBox="1">
                <a:spLocks noRot="1" noChangeAspect="1" noMove="1" noResize="1" noEditPoints="1" noAdjustHandles="1" noChangeArrowheads="1" noChangeShapeType="1" noTextEdit="1"/>
              </p:cNvSpPr>
              <p:nvPr/>
            </p:nvSpPr>
            <p:spPr>
              <a:xfrm>
                <a:off x="952500" y="2781148"/>
                <a:ext cx="10287000" cy="1752603"/>
              </a:xfrm>
              <a:prstGeom prst="rect">
                <a:avLst/>
              </a:prstGeom>
              <a:blipFill>
                <a:blip r:embed="rId4"/>
                <a:stretch>
                  <a:fillRect l="-178" t="-69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B07B0B9-F989-A9CC-228A-2DFE69100255}"/>
                  </a:ext>
                </a:extLst>
              </p:cNvPr>
              <p:cNvSpPr txBox="1"/>
              <p:nvPr/>
            </p:nvSpPr>
            <p:spPr>
              <a:xfrm>
                <a:off x="5160434" y="736691"/>
                <a:ext cx="6595533" cy="369332"/>
              </a:xfrm>
              <a:prstGeom prst="rect">
                <a:avLst/>
              </a:prstGeom>
              <a:noFill/>
            </p:spPr>
            <p:txBody>
              <a:bodyPr wrap="square" rtlCol="0">
                <a:spAutoFit/>
              </a:bodyPr>
              <a:lstStyle/>
              <a:p>
                <a:r>
                  <a:rPr lang="en-GB" dirty="0"/>
                  <a:t>Universal Gravitational Constant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 =6.6</m:t>
                    </m:r>
                    <m:r>
                      <a:rPr lang="en-GB" b="0" i="1" smtClean="0">
                        <a:latin typeface="Cambria Math" panose="02040503050406030204" pitchFamily="18" charset="0"/>
                        <a:ea typeface="Cambria Math" panose="02040503050406030204" pitchFamily="18" charset="0"/>
                      </a:rPr>
                      <m:t>7 ×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−11</m:t>
                        </m:r>
                      </m:sup>
                    </m:sSup>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𝑚</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𝑘𝑔</m:t>
                        </m:r>
                      </m:e>
                      <m:sup>
                        <m:r>
                          <a:rPr lang="en-GB" b="0" i="1" smtClean="0">
                            <a:latin typeface="Cambria Math" panose="02040503050406030204" pitchFamily="18" charset="0"/>
                            <a:ea typeface="Cambria Math" panose="02040503050406030204" pitchFamily="18" charset="0"/>
                          </a:rPr>
                          <m:t>−2</m:t>
                        </m:r>
                      </m:sup>
                    </m:sSup>
                  </m:oMath>
                </a14:m>
                <a:endParaRPr lang="en-GB" dirty="0"/>
              </a:p>
            </p:txBody>
          </p:sp>
        </mc:Choice>
        <mc:Fallback>
          <p:sp>
            <p:nvSpPr>
              <p:cNvPr id="8" name="TextBox 7">
                <a:extLst>
                  <a:ext uri="{FF2B5EF4-FFF2-40B4-BE49-F238E27FC236}">
                    <a16:creationId xmlns:a16="http://schemas.microsoft.com/office/drawing/2014/main" id="{EB07B0B9-F989-A9CC-228A-2DFE69100255}"/>
                  </a:ext>
                </a:extLst>
              </p:cNvPr>
              <p:cNvSpPr txBox="1">
                <a:spLocks noRot="1" noChangeAspect="1" noMove="1" noResize="1" noEditPoints="1" noAdjustHandles="1" noChangeArrowheads="1" noChangeShapeType="1" noTextEdit="1"/>
              </p:cNvSpPr>
              <p:nvPr/>
            </p:nvSpPr>
            <p:spPr>
              <a:xfrm>
                <a:off x="5160434" y="736691"/>
                <a:ext cx="6595533" cy="369332"/>
              </a:xfrm>
              <a:prstGeom prst="rect">
                <a:avLst/>
              </a:prstGeom>
              <a:blipFill>
                <a:blip r:embed="rId5"/>
                <a:stretch>
                  <a:fillRect l="-833"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D28755BB-B792-B057-9041-D79EFD422B5D}"/>
                  </a:ext>
                </a:extLst>
              </p:cNvPr>
              <p:cNvSpPr txBox="1">
                <a:spLocks/>
              </p:cNvSpPr>
              <p:nvPr/>
            </p:nvSpPr>
            <p:spPr>
              <a:xfrm>
                <a:off x="952500" y="4533751"/>
                <a:ext cx="10287000" cy="17526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u="sng" dirty="0"/>
                  <a:t>Surface Gravity</a:t>
                </a:r>
                <a:r>
                  <a:rPr lang="en-GB" dirty="0"/>
                  <a:t>: Directly proportional to the mass of the planet and inversely proportional to the square of its radius.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𝑠</m:t>
                        </m:r>
                      </m:sub>
                    </m:sSub>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𝐺𝑀</m:t>
                        </m:r>
                      </m:num>
                      <m:den>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𝑟</m:t>
                            </m:r>
                          </m:e>
                          <m:sup>
                            <m:r>
                              <a:rPr lang="en-GB" b="0" i="1" smtClean="0">
                                <a:latin typeface="Cambria Math" panose="02040503050406030204" pitchFamily="18" charset="0"/>
                                <a:ea typeface="Cambria Math" panose="02040503050406030204" pitchFamily="18" charset="0"/>
                              </a:rPr>
                              <m:t>2</m:t>
                            </m:r>
                          </m:sup>
                        </m:sSup>
                      </m:den>
                    </m:f>
                  </m:oMath>
                </a14:m>
                <a:endParaRPr lang="en-GB" dirty="0">
                  <a:ea typeface="Cambria Math" panose="02040503050406030204" pitchFamily="18" charset="0"/>
                </a:endParaRPr>
              </a:p>
              <a:p>
                <a:pPr marL="541782" lvl="1" indent="-285750">
                  <a:buFont typeface="Arial" panose="020B0604020202020204" pitchFamily="34" charset="0"/>
                  <a:buChar char="•"/>
                </a:pPr>
                <a:r>
                  <a:rPr lang="en-GB" dirty="0">
                    <a:ea typeface="Cambria Math" panose="02040503050406030204" pitchFamily="18" charset="0"/>
                  </a:rPr>
                  <a:t>	e.g., acceleration due to gravity on earth is approximately </a:t>
                </a:r>
                <a14:m>
                  <m:oMath xmlns:m="http://schemas.openxmlformats.org/officeDocument/2006/math">
                    <m:r>
                      <a:rPr lang="en-GB" b="1" i="1" smtClean="0">
                        <a:latin typeface="Cambria Math" panose="02040503050406030204" pitchFamily="18" charset="0"/>
                        <a:ea typeface="Cambria Math" panose="02040503050406030204" pitchFamily="18" charset="0"/>
                      </a:rPr>
                      <m:t>𝟗</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𝟖𝟏</m:t>
                    </m:r>
                    <m:r>
                      <a:rPr lang="en-GB" b="1" i="1" smtClean="0">
                        <a:latin typeface="Cambria Math" panose="02040503050406030204" pitchFamily="18" charset="0"/>
                        <a:ea typeface="Cambria Math" panose="02040503050406030204" pitchFamily="18" charset="0"/>
                      </a:rPr>
                      <m:t>𝒎</m:t>
                    </m:r>
                    <m:sSup>
                      <m:sSupPr>
                        <m:ctrlPr>
                          <a:rPr lang="en-GB" b="1" i="1" smtClean="0">
                            <a:latin typeface="Cambria Math" panose="02040503050406030204" pitchFamily="18" charset="0"/>
                            <a:ea typeface="Cambria Math" panose="02040503050406030204" pitchFamily="18" charset="0"/>
                          </a:rPr>
                        </m:ctrlPr>
                      </m:sSupPr>
                      <m:e>
                        <m:r>
                          <a:rPr lang="en-GB" b="1" i="1" smtClean="0">
                            <a:latin typeface="Cambria Math" panose="02040503050406030204" pitchFamily="18" charset="0"/>
                            <a:ea typeface="Cambria Math" panose="02040503050406030204" pitchFamily="18" charset="0"/>
                          </a:rPr>
                          <m:t>𝒔</m:t>
                        </m:r>
                      </m:e>
                      <m:sup>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𝟐</m:t>
                        </m:r>
                      </m:sup>
                    </m:sSup>
                  </m:oMath>
                </a14:m>
                <a:r>
                  <a:rPr lang="en-GB" dirty="0">
                    <a:ea typeface="Cambria Math" panose="02040503050406030204" pitchFamily="18" charset="0"/>
                  </a:rPr>
                  <a:t>, in contrast to Jupiter which is 2.528*earths gravity.</a:t>
                </a:r>
              </a:p>
            </p:txBody>
          </p:sp>
        </mc:Choice>
        <mc:Fallback>
          <p:sp>
            <p:nvSpPr>
              <p:cNvPr id="9" name="Content Placeholder 2">
                <a:extLst>
                  <a:ext uri="{FF2B5EF4-FFF2-40B4-BE49-F238E27FC236}">
                    <a16:creationId xmlns:a16="http://schemas.microsoft.com/office/drawing/2014/main" id="{D28755BB-B792-B057-9041-D79EFD422B5D}"/>
                  </a:ext>
                </a:extLst>
              </p:cNvPr>
              <p:cNvSpPr txBox="1">
                <a:spLocks noRot="1" noChangeAspect="1" noMove="1" noResize="1" noEditPoints="1" noAdjustHandles="1" noChangeArrowheads="1" noChangeShapeType="1" noTextEdit="1"/>
              </p:cNvSpPr>
              <p:nvPr/>
            </p:nvSpPr>
            <p:spPr>
              <a:xfrm>
                <a:off x="952500" y="4533751"/>
                <a:ext cx="10287000" cy="1752603"/>
              </a:xfrm>
              <a:prstGeom prst="rect">
                <a:avLst/>
              </a:prstGeom>
              <a:blipFill>
                <a:blip r:embed="rId6"/>
                <a:stretch>
                  <a:fillRect l="-355" t="-348"/>
                </a:stretch>
              </a:blipFill>
            </p:spPr>
            <p:txBody>
              <a:bodyPr/>
              <a:lstStyle/>
              <a:p>
                <a:r>
                  <a:rPr lang="en-GB">
                    <a:noFill/>
                  </a:rPr>
                  <a:t> </a:t>
                </a:r>
              </a:p>
            </p:txBody>
          </p:sp>
        </mc:Fallback>
      </mc:AlternateContent>
    </p:spTree>
    <p:extLst>
      <p:ext uri="{BB962C8B-B14F-4D97-AF65-F5344CB8AC3E}">
        <p14:creationId xmlns:p14="http://schemas.microsoft.com/office/powerpoint/2010/main" val="250107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77B4-4E58-AF7E-3C41-144D4545C481}"/>
              </a:ext>
            </a:extLst>
          </p:cNvPr>
          <p:cNvSpPr>
            <a:spLocks noGrp="1"/>
          </p:cNvSpPr>
          <p:nvPr>
            <p:ph type="title"/>
          </p:nvPr>
        </p:nvSpPr>
        <p:spPr/>
        <p:txBody>
          <a:bodyPr/>
          <a:lstStyle/>
          <a:p>
            <a:r>
              <a:rPr lang="en-GB" dirty="0"/>
              <a:t>Further functionality</a:t>
            </a:r>
          </a:p>
        </p:txBody>
      </p:sp>
      <p:sp>
        <p:nvSpPr>
          <p:cNvPr id="3" name="Content Placeholder 2">
            <a:extLst>
              <a:ext uri="{FF2B5EF4-FFF2-40B4-BE49-F238E27FC236}">
                <a16:creationId xmlns:a16="http://schemas.microsoft.com/office/drawing/2014/main" id="{1DE69222-6C59-ECC1-5B74-657EC989B253}"/>
              </a:ext>
            </a:extLst>
          </p:cNvPr>
          <p:cNvSpPr>
            <a:spLocks noGrp="1"/>
          </p:cNvSpPr>
          <p:nvPr>
            <p:ph idx="1"/>
          </p:nvPr>
        </p:nvSpPr>
        <p:spPr/>
        <p:txBody>
          <a:bodyPr/>
          <a:lstStyle/>
          <a:p>
            <a:r>
              <a:rPr lang="en-GB" dirty="0"/>
              <a:t>Code requires sanity checks to assure user inputs the correct things, otherwise it starts to bug out.</a:t>
            </a:r>
          </a:p>
          <a:p>
            <a:r>
              <a:rPr lang="en-GB" dirty="0"/>
              <a:t>More interesting implementations (more complex astrophysical concepts) that can be used to add further educational elements, i.e., galaxy creator, adding black holes, total energy output of a star etc.</a:t>
            </a:r>
          </a:p>
          <a:p>
            <a:r>
              <a:rPr lang="en-GB" dirty="0"/>
              <a:t>GUI/visual representation of your solar system in real time.</a:t>
            </a:r>
          </a:p>
          <a:p>
            <a:r>
              <a:rPr lang="en-GB" dirty="0"/>
              <a:t>Any other constructive feedback my great peers would be willing to offer!</a:t>
            </a:r>
          </a:p>
          <a:p>
            <a:endParaRPr lang="en-GB" dirty="0"/>
          </a:p>
        </p:txBody>
      </p:sp>
    </p:spTree>
    <p:extLst>
      <p:ext uri="{BB962C8B-B14F-4D97-AF65-F5344CB8AC3E}">
        <p14:creationId xmlns:p14="http://schemas.microsoft.com/office/powerpoint/2010/main" val="243524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26DD882-9EA6-DF4B-AF70-0C6166EA8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FB2E755-2902-3512-ABBE-E472FC038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0164"/>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2F3A4D-8BBD-ED85-C721-4F792ED39E77}"/>
              </a:ext>
            </a:extLst>
          </p:cNvPr>
          <p:cNvSpPr>
            <a:spLocks noGrp="1"/>
          </p:cNvSpPr>
          <p:nvPr>
            <p:ph type="title"/>
          </p:nvPr>
        </p:nvSpPr>
        <p:spPr>
          <a:xfrm>
            <a:off x="2238807" y="3826502"/>
            <a:ext cx="7714388" cy="1048007"/>
          </a:xfrm>
        </p:spPr>
        <p:txBody>
          <a:bodyPr vert="horz" lIns="91440" tIns="45720" rIns="91440" bIns="45720" rtlCol="0" anchor="b">
            <a:normAutofit/>
          </a:bodyPr>
          <a:lstStyle/>
          <a:p>
            <a:pPr algn="ctr">
              <a:lnSpc>
                <a:spcPct val="110000"/>
              </a:lnSpc>
            </a:pPr>
            <a:r>
              <a:rPr lang="en-US"/>
              <a:t>Thank you! Onto the demonstration..</a:t>
            </a:r>
          </a:p>
        </p:txBody>
      </p:sp>
      <p:pic>
        <p:nvPicPr>
          <p:cNvPr id="5" name="Picture 4" descr="A screenshot of a computer&#10;&#10;Description automatically generated with medium confidence">
            <a:extLst>
              <a:ext uri="{FF2B5EF4-FFF2-40B4-BE49-F238E27FC236}">
                <a16:creationId xmlns:a16="http://schemas.microsoft.com/office/drawing/2014/main" id="{FCABDD96-C284-61F9-D2CC-C00C5760C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849" y="761999"/>
            <a:ext cx="4905221" cy="2391295"/>
          </a:xfrm>
          <a:prstGeom prst="rect">
            <a:avLst/>
          </a:prstGeom>
        </p:spPr>
      </p:pic>
      <p:cxnSp>
        <p:nvCxnSpPr>
          <p:cNvPr id="18" name="Straight Connector 17">
            <a:extLst>
              <a:ext uri="{FF2B5EF4-FFF2-40B4-BE49-F238E27FC236}">
                <a16:creationId xmlns:a16="http://schemas.microsoft.com/office/drawing/2014/main" id="{5D6A2EB7-6350-58C2-B619-F0C3C0C06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4" y="517139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319136"/>
      </p:ext>
    </p:extLst>
  </p:cSld>
  <p:clrMapOvr>
    <a:masterClrMapping/>
  </p:clrMapOvr>
</p:sld>
</file>

<file path=ppt/theme/theme1.xml><?xml version="1.0" encoding="utf-8"?>
<a:theme xmlns:a="http://schemas.openxmlformats.org/drawingml/2006/main" name="AfterglowVTI">
  <a:themeElements>
    <a:clrScheme name="AnalogousFromRegularSeed_2SEEDS">
      <a:dk1>
        <a:srgbClr val="000000"/>
      </a:dk1>
      <a:lt1>
        <a:srgbClr val="FFFFFF"/>
      </a:lt1>
      <a:dk2>
        <a:srgbClr val="32271C"/>
      </a:dk2>
      <a:lt2>
        <a:srgbClr val="F0F2F3"/>
      </a:lt2>
      <a:accent1>
        <a:srgbClr val="D55B17"/>
      </a:accent1>
      <a:accent2>
        <a:srgbClr val="E72935"/>
      </a:accent2>
      <a:accent3>
        <a:srgbClr val="C39F23"/>
      </a:accent3>
      <a:accent4>
        <a:srgbClr val="13B3AD"/>
      </a:accent4>
      <a:accent5>
        <a:srgbClr val="299FE7"/>
      </a:accent5>
      <a:accent6>
        <a:srgbClr val="2247D7"/>
      </a:accent6>
      <a:hlink>
        <a:srgbClr val="3F91BF"/>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493</TotalTime>
  <Words>676</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Cambria Math</vt:lpstr>
      <vt:lpstr>Söhne</vt:lpstr>
      <vt:lpstr>Trade Gothic Next Cond</vt:lpstr>
      <vt:lpstr>Trade Gothic Next Light</vt:lpstr>
      <vt:lpstr>AfterglowVTI</vt:lpstr>
      <vt:lpstr>Solar system creator</vt:lpstr>
      <vt:lpstr>Introduction: Solar System creator</vt:lpstr>
      <vt:lpstr>Overview: features and capabilities</vt:lpstr>
      <vt:lpstr>Factors affecting calculation</vt:lpstr>
      <vt:lpstr>Calculating</vt:lpstr>
      <vt:lpstr>Further functionality</vt:lpstr>
      <vt:lpstr>Thank you! Onto the 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Snakes and ladders</dc:title>
  <dc:creator>Al-Ghrawi, Mayk</dc:creator>
  <cp:lastModifiedBy>Al-Ghrawi, Mayk</cp:lastModifiedBy>
  <cp:revision>54</cp:revision>
  <dcterms:created xsi:type="dcterms:W3CDTF">2023-02-24T11:44:51Z</dcterms:created>
  <dcterms:modified xsi:type="dcterms:W3CDTF">2023-03-13T06:06:15Z</dcterms:modified>
</cp:coreProperties>
</file>