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3/10/2023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655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3/10/2023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85835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3/10/2023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82386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3/10/2023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7888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3/10/2023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53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3/10/2023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4680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3/10/2023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52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3/10/2023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02816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3/10/2023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0028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3/10/2023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22225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3/10/2023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15361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3/10/2023</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78983921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colorful explosion of powder on a black background">
            <a:extLst>
              <a:ext uri="{FF2B5EF4-FFF2-40B4-BE49-F238E27FC236}">
                <a16:creationId xmlns:a16="http://schemas.microsoft.com/office/drawing/2014/main" id="{61FB3EFB-B58D-FFEA-FE4B-BCE033D8D90D}"/>
              </a:ext>
            </a:extLst>
          </p:cNvPr>
          <p:cNvPicPr>
            <a:picLocks noChangeAspect="1"/>
          </p:cNvPicPr>
          <p:nvPr/>
        </p:nvPicPr>
        <p:blipFill rotWithShape="1">
          <a:blip r:embed="rId2">
            <a:alphaModFix/>
          </a:blip>
          <a:srcRect b="15750"/>
          <a:stretch/>
        </p:blipFill>
        <p:spPr>
          <a:xfrm>
            <a:off x="20" y="1571"/>
            <a:ext cx="12191980" cy="6856429"/>
          </a:xfrm>
          <a:prstGeom prst="rect">
            <a:avLst/>
          </a:prstGeom>
        </p:spPr>
      </p:pic>
      <p:sp>
        <p:nvSpPr>
          <p:cNvPr id="11" name="Rectangle 10">
            <a:extLst>
              <a:ext uri="{FF2B5EF4-FFF2-40B4-BE49-F238E27FC236}">
                <a16:creationId xmlns:a16="http://schemas.microsoft.com/office/drawing/2014/main" id="{ED0A0432-F95F-6441-CC5D-B6BB755FA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42985"/>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DFB865-C6FB-9C75-C1DD-BC2BD0F55184}"/>
              </a:ext>
            </a:extLst>
          </p:cNvPr>
          <p:cNvSpPr>
            <a:spLocks noGrp="1"/>
          </p:cNvSpPr>
          <p:nvPr>
            <p:ph type="ctrTitle"/>
          </p:nvPr>
        </p:nvSpPr>
        <p:spPr>
          <a:xfrm>
            <a:off x="4328161" y="2211978"/>
            <a:ext cx="3535679" cy="1425728"/>
          </a:xfrm>
        </p:spPr>
        <p:txBody>
          <a:bodyPr anchor="b">
            <a:normAutofit/>
          </a:bodyPr>
          <a:lstStyle/>
          <a:p>
            <a:pPr algn="ctr"/>
            <a:r>
              <a:rPr lang="en-GB" dirty="0"/>
              <a:t>Solar system</a:t>
            </a:r>
            <a:br>
              <a:rPr lang="en-GB" dirty="0"/>
            </a:br>
            <a:r>
              <a:rPr lang="en-GB" dirty="0"/>
              <a:t>creator</a:t>
            </a:r>
          </a:p>
        </p:txBody>
      </p:sp>
      <p:sp>
        <p:nvSpPr>
          <p:cNvPr id="3" name="Subtitle 2">
            <a:extLst>
              <a:ext uri="{FF2B5EF4-FFF2-40B4-BE49-F238E27FC236}">
                <a16:creationId xmlns:a16="http://schemas.microsoft.com/office/drawing/2014/main" id="{687D1CBB-6724-C585-4F5E-989C38082A58}"/>
              </a:ext>
            </a:extLst>
          </p:cNvPr>
          <p:cNvSpPr>
            <a:spLocks noGrp="1"/>
          </p:cNvSpPr>
          <p:nvPr>
            <p:ph type="subTitle" idx="1"/>
          </p:nvPr>
        </p:nvSpPr>
        <p:spPr>
          <a:xfrm>
            <a:off x="4572000" y="4249360"/>
            <a:ext cx="3048000" cy="877585"/>
          </a:xfrm>
        </p:spPr>
        <p:txBody>
          <a:bodyPr>
            <a:normAutofit/>
          </a:bodyPr>
          <a:lstStyle/>
          <a:p>
            <a:pPr algn="ctr"/>
            <a:r>
              <a:rPr lang="en-GB" dirty="0"/>
              <a:t>Mayk Al-Ghrawi</a:t>
            </a:r>
          </a:p>
        </p:txBody>
      </p:sp>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430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DFCD-4D4F-CD2E-0D1C-85A1E531111C}"/>
              </a:ext>
            </a:extLst>
          </p:cNvPr>
          <p:cNvSpPr>
            <a:spLocks noGrp="1"/>
          </p:cNvSpPr>
          <p:nvPr>
            <p:ph type="title"/>
          </p:nvPr>
        </p:nvSpPr>
        <p:spPr/>
        <p:txBody>
          <a:bodyPr/>
          <a:lstStyle/>
          <a:p>
            <a:r>
              <a:rPr lang="en-GB" dirty="0"/>
              <a:t>Introduction: Solar System creator</a:t>
            </a:r>
          </a:p>
        </p:txBody>
      </p:sp>
      <p:sp>
        <p:nvSpPr>
          <p:cNvPr id="3" name="Content Placeholder 2">
            <a:extLst>
              <a:ext uri="{FF2B5EF4-FFF2-40B4-BE49-F238E27FC236}">
                <a16:creationId xmlns:a16="http://schemas.microsoft.com/office/drawing/2014/main" id="{18B5FBA1-FF10-940C-F3B7-2A52B0485007}"/>
              </a:ext>
            </a:extLst>
          </p:cNvPr>
          <p:cNvSpPr>
            <a:spLocks noGrp="1"/>
          </p:cNvSpPr>
          <p:nvPr>
            <p:ph idx="1"/>
          </p:nvPr>
        </p:nvSpPr>
        <p:spPr/>
        <p:txBody>
          <a:bodyPr>
            <a:normAutofit/>
          </a:bodyPr>
          <a:lstStyle/>
          <a:p>
            <a:pPr marL="0" indent="0">
              <a:buNone/>
            </a:pPr>
            <a:r>
              <a:rPr lang="en-GB" b="0" i="0" dirty="0">
                <a:effectLst/>
                <a:latin typeface="Söhne"/>
              </a:rPr>
              <a:t>The Solar System Creator is a C++ program that enables users to create and simulate their own solar systems. With a variety of customizable celestial bodies, users can build unique and dynamic systems that explore the fascinating properties of planets, moons, and other astronomical phenomena. By providing tools to calculate important astronomical parameters.</a:t>
            </a:r>
          </a:p>
          <a:p>
            <a:pPr marL="0" indent="0">
              <a:buNone/>
            </a:pPr>
            <a:r>
              <a:rPr lang="en-GB" dirty="0">
                <a:latin typeface="Söhne"/>
              </a:rPr>
              <a:t>T</a:t>
            </a:r>
            <a:r>
              <a:rPr lang="en-GB" b="0" i="0" dirty="0">
                <a:effectLst/>
                <a:latin typeface="Söhne"/>
              </a:rPr>
              <a:t>he Solar System Creator is fun to play around with but also learn from.</a:t>
            </a:r>
          </a:p>
        </p:txBody>
      </p:sp>
    </p:spTree>
    <p:extLst>
      <p:ext uri="{BB962C8B-B14F-4D97-AF65-F5344CB8AC3E}">
        <p14:creationId xmlns:p14="http://schemas.microsoft.com/office/powerpoint/2010/main" val="3944803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0837-F8E4-A78A-FECC-639915CAFAD8}"/>
              </a:ext>
            </a:extLst>
          </p:cNvPr>
          <p:cNvSpPr>
            <a:spLocks noGrp="1"/>
          </p:cNvSpPr>
          <p:nvPr>
            <p:ph type="title"/>
          </p:nvPr>
        </p:nvSpPr>
        <p:spPr/>
        <p:txBody>
          <a:bodyPr/>
          <a:lstStyle/>
          <a:p>
            <a:r>
              <a:rPr lang="en-GB" dirty="0"/>
              <a:t>Overview: features and capabilities</a:t>
            </a:r>
          </a:p>
        </p:txBody>
      </p:sp>
      <p:sp>
        <p:nvSpPr>
          <p:cNvPr id="3" name="Content Placeholder 2">
            <a:extLst>
              <a:ext uri="{FF2B5EF4-FFF2-40B4-BE49-F238E27FC236}">
                <a16:creationId xmlns:a16="http://schemas.microsoft.com/office/drawing/2014/main" id="{5D6F35A5-72F1-475F-2688-C2ECA77083F9}"/>
              </a:ext>
            </a:extLst>
          </p:cNvPr>
          <p:cNvSpPr>
            <a:spLocks noGrp="1"/>
          </p:cNvSpPr>
          <p:nvPr>
            <p:ph idx="1"/>
          </p:nvPr>
        </p:nvSpPr>
        <p:spPr>
          <a:xfrm>
            <a:off x="1011767" y="2362197"/>
            <a:ext cx="10287000" cy="2988736"/>
          </a:xfrm>
        </p:spPr>
        <p:txBody>
          <a:bodyPr>
            <a:normAutofit fontScale="92500" lnSpcReduction="10000"/>
          </a:bodyPr>
          <a:lstStyle/>
          <a:p>
            <a:pPr marL="342900" indent="-342900">
              <a:buFont typeface="+mj-lt"/>
              <a:buAutoNum type="arabicPeriod"/>
            </a:pPr>
            <a:r>
              <a:rPr lang="en-GB" b="0" i="0" dirty="0">
                <a:effectLst/>
              </a:rPr>
              <a:t>Customizable celestial bodies: Add planets and moons with custom names, masses, and radii.</a:t>
            </a:r>
          </a:p>
          <a:p>
            <a:pPr marL="342900" indent="-342900">
              <a:buFont typeface="+mj-lt"/>
              <a:buAutoNum type="arabicPeriod"/>
            </a:pPr>
            <a:r>
              <a:rPr lang="en-GB" dirty="0"/>
              <a:t>Calculate orbital periods of each celestial body.</a:t>
            </a:r>
          </a:p>
          <a:p>
            <a:pPr marL="342900" indent="-342900">
              <a:buFont typeface="+mj-lt"/>
              <a:buAutoNum type="arabicPeriod"/>
            </a:pPr>
            <a:r>
              <a:rPr lang="en-GB" dirty="0"/>
              <a:t>Calculate escape velocity of each body. </a:t>
            </a:r>
          </a:p>
          <a:p>
            <a:pPr marL="342900" indent="-342900">
              <a:buFont typeface="+mj-lt"/>
              <a:buAutoNum type="arabicPeriod"/>
            </a:pPr>
            <a:r>
              <a:rPr lang="en-GB" dirty="0"/>
              <a:t>Calculate surface gravity of each body.</a:t>
            </a:r>
          </a:p>
          <a:p>
            <a:pPr marL="342900" indent="-342900">
              <a:buFont typeface="+mj-lt"/>
              <a:buAutoNum type="arabicPeriod"/>
            </a:pPr>
            <a:r>
              <a:rPr lang="en-GB" dirty="0"/>
              <a:t>Access all features through a terminal menu system.</a:t>
            </a:r>
          </a:p>
          <a:p>
            <a:pPr marL="342900" indent="-342900">
              <a:buFont typeface="+mj-lt"/>
              <a:buAutoNum type="arabicPeriod"/>
            </a:pPr>
            <a:r>
              <a:rPr lang="en-GB" dirty="0"/>
              <a:t>Ideal for students and educators to learn about astronomy and physics in a fun and engaging way.</a:t>
            </a:r>
          </a:p>
          <a:p>
            <a:pPr marL="342900" indent="-342900">
              <a:buFont typeface="+mj-lt"/>
              <a:buAutoNum type="arabicPeriod"/>
            </a:pPr>
            <a:r>
              <a:rPr lang="en-GB" dirty="0"/>
              <a:t>Encourages creative experimentation and design of new solar systems.</a:t>
            </a:r>
          </a:p>
        </p:txBody>
      </p:sp>
    </p:spTree>
    <p:extLst>
      <p:ext uri="{BB962C8B-B14F-4D97-AF65-F5344CB8AC3E}">
        <p14:creationId xmlns:p14="http://schemas.microsoft.com/office/powerpoint/2010/main" val="175950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FD5C-3ABE-5531-E9C6-556A73D171B7}"/>
              </a:ext>
            </a:extLst>
          </p:cNvPr>
          <p:cNvSpPr>
            <a:spLocks noGrp="1"/>
          </p:cNvSpPr>
          <p:nvPr>
            <p:ph type="title"/>
          </p:nvPr>
        </p:nvSpPr>
        <p:spPr/>
        <p:txBody>
          <a:bodyPr/>
          <a:lstStyle/>
          <a:p>
            <a:r>
              <a:rPr lang="en-GB" dirty="0"/>
              <a:t>Factors affecting calculation</a:t>
            </a:r>
          </a:p>
        </p:txBody>
      </p:sp>
      <p:sp>
        <p:nvSpPr>
          <p:cNvPr id="3" name="Content Placeholder 2">
            <a:extLst>
              <a:ext uri="{FF2B5EF4-FFF2-40B4-BE49-F238E27FC236}">
                <a16:creationId xmlns:a16="http://schemas.microsoft.com/office/drawing/2014/main" id="{7443A607-0F45-38CA-C163-2FE956652B67}"/>
              </a:ext>
            </a:extLst>
          </p:cNvPr>
          <p:cNvSpPr>
            <a:spLocks noGrp="1"/>
          </p:cNvSpPr>
          <p:nvPr>
            <p:ph idx="1"/>
          </p:nvPr>
        </p:nvSpPr>
        <p:spPr/>
        <p:txBody>
          <a:bodyPr/>
          <a:lstStyle/>
          <a:p>
            <a:pPr algn="l">
              <a:buFont typeface="+mj-lt"/>
              <a:buAutoNum type="arabicPeriod"/>
            </a:pPr>
            <a:r>
              <a:rPr lang="en-GB" b="0" i="0" dirty="0">
                <a:effectLst/>
              </a:rPr>
              <a:t>Orbital period: The orbital period of a celestial body is affected by its distance from the central body and the mass of the central body. The greater the distance from the central body, the longer the orbital period. Similarly, the greater the mass of the central body, the longer the orbital period.</a:t>
            </a:r>
          </a:p>
          <a:p>
            <a:pPr algn="l">
              <a:buFont typeface="+mj-lt"/>
              <a:buAutoNum type="arabicPeriod"/>
            </a:pPr>
            <a:r>
              <a:rPr lang="en-GB" b="0" i="0" dirty="0">
                <a:effectLst/>
              </a:rPr>
              <a:t>Escape velocity: The escape velocity of a celestial body is affected by its mass and radius. The greater the mass and radius, the higher the escape velocity required to escape its gravitational pull.</a:t>
            </a:r>
          </a:p>
          <a:p>
            <a:pPr algn="l">
              <a:buFont typeface="+mj-lt"/>
              <a:buAutoNum type="arabicPeriod"/>
            </a:pPr>
            <a:r>
              <a:rPr lang="en-GB" b="0" i="0" dirty="0">
                <a:effectLst/>
              </a:rPr>
              <a:t>Surface gravity: The surface gravity of a celestial body is affected by its mass and radius. The greater the mass and smaller the radius, the stronger the surface gravity.</a:t>
            </a:r>
          </a:p>
        </p:txBody>
      </p:sp>
    </p:spTree>
    <p:extLst>
      <p:ext uri="{BB962C8B-B14F-4D97-AF65-F5344CB8AC3E}">
        <p14:creationId xmlns:p14="http://schemas.microsoft.com/office/powerpoint/2010/main" val="3458188975"/>
      </p:ext>
    </p:extLst>
  </p:cSld>
  <p:clrMapOvr>
    <a:masterClrMapping/>
  </p:clrMapOvr>
</p:sld>
</file>

<file path=ppt/theme/theme1.xml><?xml version="1.0" encoding="utf-8"?>
<a:theme xmlns:a="http://schemas.openxmlformats.org/drawingml/2006/main" name="AfterglowVTI">
  <a:themeElements>
    <a:clrScheme name="AnalogousFromRegularSeed_2SEEDS">
      <a:dk1>
        <a:srgbClr val="000000"/>
      </a:dk1>
      <a:lt1>
        <a:srgbClr val="FFFFFF"/>
      </a:lt1>
      <a:dk2>
        <a:srgbClr val="32271C"/>
      </a:dk2>
      <a:lt2>
        <a:srgbClr val="F0F2F3"/>
      </a:lt2>
      <a:accent1>
        <a:srgbClr val="D55B17"/>
      </a:accent1>
      <a:accent2>
        <a:srgbClr val="E72935"/>
      </a:accent2>
      <a:accent3>
        <a:srgbClr val="C39F23"/>
      </a:accent3>
      <a:accent4>
        <a:srgbClr val="13B3AD"/>
      </a:accent4>
      <a:accent5>
        <a:srgbClr val="299FE7"/>
      </a:accent5>
      <a:accent6>
        <a:srgbClr val="2247D7"/>
      </a:accent6>
      <a:hlink>
        <a:srgbClr val="3F91BF"/>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400</TotalTime>
  <Words>299</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Söhne</vt:lpstr>
      <vt:lpstr>Trade Gothic Next Cond</vt:lpstr>
      <vt:lpstr>Trade Gothic Next Light</vt:lpstr>
      <vt:lpstr>AfterglowVTI</vt:lpstr>
      <vt:lpstr>Solar system creator</vt:lpstr>
      <vt:lpstr>Introduction: Solar System creator</vt:lpstr>
      <vt:lpstr>Overview: features and capabilities</vt:lpstr>
      <vt:lpstr>Factors affecting calculation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Snakes and ladders</dc:title>
  <dc:creator>Al-Ghrawi, Mayk</dc:creator>
  <cp:lastModifiedBy>Al-Ghrawi, Mayk</cp:lastModifiedBy>
  <cp:revision>40</cp:revision>
  <dcterms:created xsi:type="dcterms:W3CDTF">2023-02-24T11:44:51Z</dcterms:created>
  <dcterms:modified xsi:type="dcterms:W3CDTF">2023-03-10T16:04:08Z</dcterms:modified>
</cp:coreProperties>
</file>