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1599525"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6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D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60"/>
  </p:normalViewPr>
  <p:slideViewPr>
    <p:cSldViewPr snapToGrid="0">
      <p:cViewPr>
        <p:scale>
          <a:sx n="33" d="100"/>
          <a:sy n="33" d="100"/>
        </p:scale>
        <p:origin x="1152" y="19"/>
      </p:cViewPr>
      <p:guideLst>
        <p:guide orient="horz" pos="10204"/>
        <p:guide pos="68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D1ABA-71C3-4F27-A72A-C9278E8613D1}" type="datetimeFigureOut">
              <a:rPr lang="en-US" smtClean="0"/>
              <a:t>2/27/2024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55FF3-F2A2-4AD0-BA93-E6791A6721C8}" type="slidenum">
              <a:rPr lang="en-US" smtClean="0"/>
              <a:t>‹#›</a:t>
            </a:fld>
            <a:endParaRPr lang="en-US"/>
          </a:p>
        </p:txBody>
      </p:sp>
    </p:spTree>
    <p:extLst>
      <p:ext uri="{BB962C8B-B14F-4D97-AF65-F5344CB8AC3E}">
        <p14:creationId xmlns:p14="http://schemas.microsoft.com/office/powerpoint/2010/main" val="12783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02386"/>
            <a:ext cx="18359596" cy="11279752"/>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017128"/>
            <a:ext cx="16199644" cy="7822326"/>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8933C1-E31D-41F2-B7D9-DCFD6EF7C33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41058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933C1-E31D-41F2-B7D9-DCFD6EF7C33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87301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24962"/>
            <a:ext cx="465739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24962"/>
            <a:ext cx="13702199"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933C1-E31D-41F2-B7D9-DCFD6EF7C33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2310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933C1-E31D-41F2-B7D9-DCFD6EF7C33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81072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077332"/>
            <a:ext cx="18629590" cy="13477201"/>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682033"/>
            <a:ext cx="18629590" cy="7087342"/>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933C1-E31D-41F2-B7D9-DCFD6EF7C33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33325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624810"/>
            <a:ext cx="9179798"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624810"/>
            <a:ext cx="9179798"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8933C1-E31D-41F2-B7D9-DCFD6EF7C33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146821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24969"/>
            <a:ext cx="18629590"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942328"/>
            <a:ext cx="9137610" cy="389241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834740"/>
            <a:ext cx="913761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942328"/>
            <a:ext cx="9182611" cy="389241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834740"/>
            <a:ext cx="9182611"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933C1-E31D-41F2-B7D9-DCFD6EF7C334}"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316716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933C1-E31D-41F2-B7D9-DCFD6EF7C334}"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234291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933C1-E31D-41F2-B7D9-DCFD6EF7C334}"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231921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59952"/>
            <a:ext cx="6966409" cy="7559834"/>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664905"/>
            <a:ext cx="10934760" cy="23024494"/>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719786"/>
            <a:ext cx="6966409" cy="1800710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DA8933C1-E31D-41F2-B7D9-DCFD6EF7C33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394711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59952"/>
            <a:ext cx="6966409" cy="7559834"/>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664905"/>
            <a:ext cx="10934760" cy="23024494"/>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719786"/>
            <a:ext cx="6966409" cy="1800710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DA8933C1-E31D-41F2-B7D9-DCFD6EF7C334}"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61EE-F268-4C93-A5E3-DB0C01949EA8}" type="slidenum">
              <a:rPr lang="en-US" smtClean="0"/>
              <a:t>‹#›</a:t>
            </a:fld>
            <a:endParaRPr lang="en-US"/>
          </a:p>
        </p:txBody>
      </p:sp>
    </p:spTree>
    <p:extLst>
      <p:ext uri="{BB962C8B-B14F-4D97-AF65-F5344CB8AC3E}">
        <p14:creationId xmlns:p14="http://schemas.microsoft.com/office/powerpoint/2010/main" val="312235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24969"/>
            <a:ext cx="18629590"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624810"/>
            <a:ext cx="18629590"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029347"/>
            <a:ext cx="4859893" cy="1724962"/>
          </a:xfrm>
          <a:prstGeom prst="rect">
            <a:avLst/>
          </a:prstGeom>
        </p:spPr>
        <p:txBody>
          <a:bodyPr vert="horz" lIns="91440" tIns="45720" rIns="91440" bIns="45720" rtlCol="0" anchor="ctr"/>
          <a:lstStyle>
            <a:lvl1pPr algn="l">
              <a:defRPr sz="2835">
                <a:solidFill>
                  <a:schemeClr val="tx1">
                    <a:tint val="75000"/>
                  </a:schemeClr>
                </a:solidFill>
              </a:defRPr>
            </a:lvl1pPr>
          </a:lstStyle>
          <a:p>
            <a:fld id="{DA8933C1-E31D-41F2-B7D9-DCFD6EF7C334}" type="datetimeFigureOut">
              <a:rPr lang="en-US" smtClean="0"/>
              <a:t>2/27/2024</a:t>
            </a:fld>
            <a:endParaRPr lang="en-US"/>
          </a:p>
        </p:txBody>
      </p:sp>
      <p:sp>
        <p:nvSpPr>
          <p:cNvPr id="5" name="Footer Placeholder 4"/>
          <p:cNvSpPr>
            <a:spLocks noGrp="1"/>
          </p:cNvSpPr>
          <p:nvPr>
            <p:ph type="ftr" sz="quarter" idx="3"/>
          </p:nvPr>
        </p:nvSpPr>
        <p:spPr>
          <a:xfrm>
            <a:off x="7154843" y="30029347"/>
            <a:ext cx="7289840" cy="1724962"/>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254665" y="30029347"/>
            <a:ext cx="4859893" cy="1724962"/>
          </a:xfrm>
          <a:prstGeom prst="rect">
            <a:avLst/>
          </a:prstGeom>
        </p:spPr>
        <p:txBody>
          <a:bodyPr vert="horz" lIns="91440" tIns="45720" rIns="91440" bIns="45720" rtlCol="0" anchor="ctr"/>
          <a:lstStyle>
            <a:lvl1pPr algn="r">
              <a:defRPr sz="2835">
                <a:solidFill>
                  <a:schemeClr val="tx1">
                    <a:tint val="75000"/>
                  </a:schemeClr>
                </a:solidFill>
              </a:defRPr>
            </a:lvl1pPr>
          </a:lstStyle>
          <a:p>
            <a:fld id="{C4B461EE-F268-4C93-A5E3-DB0C01949EA8}" type="slidenum">
              <a:rPr lang="en-US" smtClean="0"/>
              <a:t>‹#›</a:t>
            </a:fld>
            <a:endParaRPr lang="en-US"/>
          </a:p>
        </p:txBody>
      </p:sp>
    </p:spTree>
    <p:extLst>
      <p:ext uri="{BB962C8B-B14F-4D97-AF65-F5344CB8AC3E}">
        <p14:creationId xmlns:p14="http://schemas.microsoft.com/office/powerpoint/2010/main" val="188684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24A54-8B54-64E0-1D09-81722FDE8F1F}"/>
            </a:ext>
          </a:extLst>
        </p:cNvPr>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A6DE922-9427-15D3-86BB-48CAD81B712B}"/>
              </a:ext>
            </a:extLst>
          </p:cNvPr>
          <p:cNvSpPr/>
          <p:nvPr/>
        </p:nvSpPr>
        <p:spPr>
          <a:xfrm>
            <a:off x="234461" y="3864736"/>
            <a:ext cx="13186899" cy="8136977"/>
          </a:xfrm>
          <a:prstGeom prst="roundRect">
            <a:avLst>
              <a:gd name="adj" fmla="val 2113"/>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CD7875B-CE1C-15EC-9424-A2C533198502}"/>
              </a:ext>
            </a:extLst>
          </p:cNvPr>
          <p:cNvSpPr/>
          <p:nvPr/>
        </p:nvSpPr>
        <p:spPr>
          <a:xfrm>
            <a:off x="234461" y="12354087"/>
            <a:ext cx="10517243" cy="1475576"/>
          </a:xfrm>
          <a:prstGeom prst="roundRect">
            <a:avLst>
              <a:gd name="adj" fmla="val 10846"/>
            </a:avLst>
          </a:prstGeom>
          <a:solidFill>
            <a:schemeClr val="tx2">
              <a:lumMod val="20000"/>
              <a:lumOff val="80000"/>
            </a:schemeClr>
          </a:solidFill>
          <a:ln w="38100">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Roboto Cn" pitchFamily="2" charset="0"/>
              <a:ea typeface="Roboto Cn" pitchFamily="2"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ADA8C7E8-9053-7E66-1408-D8C93786307E}"/>
              </a:ext>
            </a:extLst>
          </p:cNvPr>
          <p:cNvSpPr/>
          <p:nvPr/>
        </p:nvSpPr>
        <p:spPr>
          <a:xfrm>
            <a:off x="11033421" y="17317125"/>
            <a:ext cx="10321088" cy="12658584"/>
          </a:xfrm>
          <a:prstGeom prst="roundRect">
            <a:avLst>
              <a:gd name="adj" fmla="val 2820"/>
            </a:avLst>
          </a:prstGeom>
          <a:ln w="381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8511105E-7A4D-AC92-99F9-19EE15F38920}"/>
              </a:ext>
            </a:extLst>
          </p:cNvPr>
          <p:cNvSpPr/>
          <p:nvPr/>
        </p:nvSpPr>
        <p:spPr>
          <a:xfrm>
            <a:off x="230252" y="28552123"/>
            <a:ext cx="10506187" cy="1423586"/>
          </a:xfrm>
          <a:prstGeom prst="roundRect">
            <a:avLst>
              <a:gd name="adj" fmla="val 10079"/>
            </a:avLst>
          </a:prstGeom>
          <a:solidFill>
            <a:schemeClr val="bg1">
              <a:lumMod val="95000"/>
            </a:schemeClr>
          </a:solidFill>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dirty="0">
                <a:solidFill>
                  <a:schemeClr val="tx1">
                    <a:lumMod val="75000"/>
                    <a:lumOff val="25000"/>
                  </a:schemeClr>
                </a:solidFill>
                <a:latin typeface="Roboto Cn" pitchFamily="2" charset="0"/>
                <a:ea typeface="Roboto Cn" pitchFamily="2" charset="0"/>
                <a:cs typeface="Arial" panose="020B0604020202020204" pitchFamily="34" charset="0"/>
              </a:rPr>
              <a:t>This study will encourage researchers to functionally validate and elucidate the molecular mechanism of plants utilizing RNA methylation in stress tolerance, thus, facilitating crop engineering</a:t>
            </a:r>
            <a:r>
              <a:rPr lang="en-US" dirty="0">
                <a:solidFill>
                  <a:schemeClr val="tx1">
                    <a:lumMod val="75000"/>
                    <a:lumOff val="25000"/>
                  </a:schemeClr>
                </a:solidFill>
                <a:latin typeface="Roboto Cn" pitchFamily="2" charset="0"/>
                <a:ea typeface="Roboto Cn" pitchFamily="2" charset="0"/>
              </a:rPr>
              <a:t>.</a:t>
            </a:r>
          </a:p>
        </p:txBody>
      </p:sp>
      <p:sp>
        <p:nvSpPr>
          <p:cNvPr id="16" name="Rectangle: Rounded Corners 15">
            <a:extLst>
              <a:ext uri="{FF2B5EF4-FFF2-40B4-BE49-F238E27FC236}">
                <a16:creationId xmlns:a16="http://schemas.microsoft.com/office/drawing/2014/main" id="{E948AA7F-B957-BC68-77B9-8514CCBAFC06}"/>
              </a:ext>
            </a:extLst>
          </p:cNvPr>
          <p:cNvSpPr/>
          <p:nvPr/>
        </p:nvSpPr>
        <p:spPr>
          <a:xfrm>
            <a:off x="230252" y="24513224"/>
            <a:ext cx="10521452" cy="3576223"/>
          </a:xfrm>
          <a:prstGeom prst="roundRect">
            <a:avLst>
              <a:gd name="adj" fmla="val 4058"/>
            </a:avLst>
          </a:prstGeom>
          <a:solidFill>
            <a:schemeClr val="bg1"/>
          </a:solid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dirty="0">
                <a:solidFill>
                  <a:schemeClr val="bg2">
                    <a:lumMod val="25000"/>
                  </a:schemeClr>
                </a:solidFill>
                <a:latin typeface="Roboto Cn" pitchFamily="2" charset="0"/>
                <a:ea typeface="Roboto Cn" pitchFamily="2" charset="0"/>
                <a:cs typeface="Arial" panose="020B0604020202020204" pitchFamily="34" charset="0"/>
              </a:rPr>
              <a:t>1. A genome-wide identification of m6A regulatory genes has been</a:t>
            </a:r>
          </a:p>
          <a:p>
            <a:pPr algn="just"/>
            <a:r>
              <a:rPr lang="en-US" sz="2400" dirty="0">
                <a:solidFill>
                  <a:schemeClr val="bg2">
                    <a:lumMod val="25000"/>
                  </a:schemeClr>
                </a:solidFill>
                <a:latin typeface="Roboto Cn" pitchFamily="2" charset="0"/>
                <a:ea typeface="Roboto Cn" pitchFamily="2" charset="0"/>
                <a:cs typeface="Arial" panose="020B0604020202020204" pitchFamily="34" charset="0"/>
              </a:rPr>
              <a:t>conducted in the soybean.</a:t>
            </a:r>
          </a:p>
          <a:p>
            <a:pPr algn="just"/>
            <a:r>
              <a:rPr lang="en-US" sz="2400" dirty="0">
                <a:solidFill>
                  <a:schemeClr val="bg2">
                    <a:lumMod val="25000"/>
                  </a:schemeClr>
                </a:solidFill>
                <a:latin typeface="Roboto Cn" pitchFamily="2" charset="0"/>
                <a:ea typeface="Roboto Cn" pitchFamily="2" charset="0"/>
                <a:cs typeface="Arial" panose="020B0604020202020204" pitchFamily="34" charset="0"/>
              </a:rPr>
              <a:t>2. Detailed analysis of the identification genes, chromosomal location, phylogenic relationship, and presence of cis-regulatory elements have been performed.</a:t>
            </a:r>
          </a:p>
          <a:p>
            <a:pPr algn="just"/>
            <a:r>
              <a:rPr lang="en-US" sz="2400" dirty="0">
                <a:solidFill>
                  <a:schemeClr val="bg2">
                    <a:lumMod val="25000"/>
                  </a:schemeClr>
                </a:solidFill>
                <a:latin typeface="Roboto Cn" pitchFamily="2" charset="0"/>
                <a:ea typeface="Roboto Cn" pitchFamily="2" charset="0"/>
                <a:cs typeface="Arial" panose="020B0604020202020204" pitchFamily="34" charset="0"/>
              </a:rPr>
              <a:t>3. Expression profiling in different anatomy has revealed the regular RNA methylation pattern in various plant tissues. </a:t>
            </a:r>
          </a:p>
          <a:p>
            <a:pPr algn="just"/>
            <a:r>
              <a:rPr lang="en-US" sz="2400" dirty="0">
                <a:solidFill>
                  <a:schemeClr val="bg2">
                    <a:lumMod val="25000"/>
                  </a:schemeClr>
                </a:solidFill>
                <a:latin typeface="Roboto Cn" pitchFamily="2" charset="0"/>
                <a:ea typeface="Roboto Cn" pitchFamily="2" charset="0"/>
                <a:cs typeface="Arial" panose="020B0604020202020204" pitchFamily="34" charset="0"/>
              </a:rPr>
              <a:t>4. Glycine max’s stress tolerance pathway could be explored for molecular and functional characterization.</a:t>
            </a:r>
          </a:p>
        </p:txBody>
      </p:sp>
      <p:sp>
        <p:nvSpPr>
          <p:cNvPr id="18" name="Rectangle: Rounded Corners 17">
            <a:extLst>
              <a:ext uri="{FF2B5EF4-FFF2-40B4-BE49-F238E27FC236}">
                <a16:creationId xmlns:a16="http://schemas.microsoft.com/office/drawing/2014/main" id="{3FF962BC-CD19-A77B-D9CA-C16EB7965A34}"/>
              </a:ext>
            </a:extLst>
          </p:cNvPr>
          <p:cNvSpPr/>
          <p:nvPr/>
        </p:nvSpPr>
        <p:spPr>
          <a:xfrm>
            <a:off x="230252" y="30204734"/>
            <a:ext cx="21124257" cy="1973450"/>
          </a:xfrm>
          <a:prstGeom prst="roundRect">
            <a:avLst>
              <a:gd name="adj" fmla="val 6428"/>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dirty="0"/>
              <a:t> </a:t>
            </a:r>
          </a:p>
        </p:txBody>
      </p:sp>
      <p:pic>
        <p:nvPicPr>
          <p:cNvPr id="20" name="Picture 19">
            <a:extLst>
              <a:ext uri="{FF2B5EF4-FFF2-40B4-BE49-F238E27FC236}">
                <a16:creationId xmlns:a16="http://schemas.microsoft.com/office/drawing/2014/main" id="{9A58A843-A7BE-12B6-5F64-A3C880009524}"/>
              </a:ext>
            </a:extLst>
          </p:cNvPr>
          <p:cNvPicPr>
            <a:picLocks noChangeAspect="1"/>
          </p:cNvPicPr>
          <p:nvPr/>
        </p:nvPicPr>
        <p:blipFill>
          <a:blip r:embed="rId2"/>
          <a:stretch>
            <a:fillRect/>
          </a:stretch>
        </p:blipFill>
        <p:spPr>
          <a:xfrm>
            <a:off x="1201594" y="4176744"/>
            <a:ext cx="11337277" cy="6148400"/>
          </a:xfrm>
          <a:prstGeom prst="rect">
            <a:avLst/>
          </a:prstGeom>
        </p:spPr>
      </p:pic>
      <p:sp>
        <p:nvSpPr>
          <p:cNvPr id="21" name="Rectangle: Rounded Corners 20">
            <a:extLst>
              <a:ext uri="{FF2B5EF4-FFF2-40B4-BE49-F238E27FC236}">
                <a16:creationId xmlns:a16="http://schemas.microsoft.com/office/drawing/2014/main" id="{E55FA566-53D7-E0F7-7096-441D4A7157E9}"/>
              </a:ext>
            </a:extLst>
          </p:cNvPr>
          <p:cNvSpPr/>
          <p:nvPr/>
        </p:nvSpPr>
        <p:spPr>
          <a:xfrm>
            <a:off x="521006" y="28187040"/>
            <a:ext cx="2987930" cy="528347"/>
          </a:xfrm>
          <a:prstGeom prst="roundRect">
            <a:avLst/>
          </a:prstGeom>
          <a:solidFill>
            <a:schemeClr val="bg1"/>
          </a:solidFill>
          <a:ln w="38100">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25000"/>
                  </a:schemeClr>
                </a:solidFill>
                <a:latin typeface="Roboto Cn" pitchFamily="2" charset="0"/>
                <a:ea typeface="Roboto Cn" pitchFamily="2" charset="0"/>
                <a:cs typeface="Arial" panose="020B0604020202020204" pitchFamily="34" charset="0"/>
              </a:rPr>
              <a:t>Future Aspects</a:t>
            </a:r>
          </a:p>
        </p:txBody>
      </p:sp>
      <p:sp>
        <p:nvSpPr>
          <p:cNvPr id="28" name="Rectangle: Rounded Corners 27">
            <a:extLst>
              <a:ext uri="{FF2B5EF4-FFF2-40B4-BE49-F238E27FC236}">
                <a16:creationId xmlns:a16="http://schemas.microsoft.com/office/drawing/2014/main" id="{433D35DF-3B1B-B928-528A-FA6F0B5D5458}"/>
              </a:ext>
            </a:extLst>
          </p:cNvPr>
          <p:cNvSpPr/>
          <p:nvPr/>
        </p:nvSpPr>
        <p:spPr>
          <a:xfrm>
            <a:off x="10987401" y="12354087"/>
            <a:ext cx="10367108" cy="4517783"/>
          </a:xfrm>
          <a:prstGeom prst="roundRect">
            <a:avLst>
              <a:gd name="adj" fmla="val 4110"/>
            </a:avLst>
          </a:prstGeom>
          <a:ln w="38100">
            <a:solidFill>
              <a:schemeClr val="accent3">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DAD3F4C5-4AC6-A1E5-D052-A1E8AEACEF74}"/>
              </a:ext>
            </a:extLst>
          </p:cNvPr>
          <p:cNvSpPr/>
          <p:nvPr/>
        </p:nvSpPr>
        <p:spPr>
          <a:xfrm>
            <a:off x="230252" y="14194843"/>
            <a:ext cx="10517243" cy="9993205"/>
          </a:xfrm>
          <a:prstGeom prst="roundRect">
            <a:avLst>
              <a:gd name="adj" fmla="val 2015"/>
            </a:avLst>
          </a:prstGeom>
          <a:ln w="38100">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DDE6DDC6-E22E-F0E4-94D9-1E02B832B699}"/>
              </a:ext>
            </a:extLst>
          </p:cNvPr>
          <p:cNvPicPr>
            <a:picLocks noChangeAspect="1"/>
          </p:cNvPicPr>
          <p:nvPr/>
        </p:nvPicPr>
        <p:blipFill>
          <a:blip r:embed="rId3"/>
          <a:stretch>
            <a:fillRect/>
          </a:stretch>
        </p:blipFill>
        <p:spPr>
          <a:xfrm>
            <a:off x="1110154" y="14824169"/>
            <a:ext cx="9397435" cy="3747953"/>
          </a:xfrm>
          <a:prstGeom prst="rect">
            <a:avLst/>
          </a:prstGeom>
        </p:spPr>
      </p:pic>
      <p:pic>
        <p:nvPicPr>
          <p:cNvPr id="37" name="Graphic 36">
            <a:extLst>
              <a:ext uri="{FF2B5EF4-FFF2-40B4-BE49-F238E27FC236}">
                <a16:creationId xmlns:a16="http://schemas.microsoft.com/office/drawing/2014/main" id="{4EDDA44E-453D-EFA6-200E-EBCC00C7977F}"/>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5578" r="16199" b="8502"/>
          <a:stretch/>
        </p:blipFill>
        <p:spPr>
          <a:xfrm>
            <a:off x="11816364" y="12488713"/>
            <a:ext cx="4100483" cy="3833491"/>
          </a:xfrm>
          <a:prstGeom prst="rect">
            <a:avLst/>
          </a:prstGeom>
        </p:spPr>
      </p:pic>
      <p:pic>
        <p:nvPicPr>
          <p:cNvPr id="39" name="Graphic 38">
            <a:extLst>
              <a:ext uri="{FF2B5EF4-FFF2-40B4-BE49-F238E27FC236}">
                <a16:creationId xmlns:a16="http://schemas.microsoft.com/office/drawing/2014/main" id="{5FBD4846-614E-6676-74CB-5B29B4BED89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03786" y="12671047"/>
            <a:ext cx="4317791" cy="3578557"/>
          </a:xfrm>
          <a:prstGeom prst="rect">
            <a:avLst/>
          </a:prstGeom>
        </p:spPr>
      </p:pic>
      <p:pic>
        <p:nvPicPr>
          <p:cNvPr id="42" name="Picture 41" descr="A screenshot of a graph&#10;&#10;Description automatically generated">
            <a:extLst>
              <a:ext uri="{FF2B5EF4-FFF2-40B4-BE49-F238E27FC236}">
                <a16:creationId xmlns:a16="http://schemas.microsoft.com/office/drawing/2014/main" id="{21909033-6CD1-C909-64AF-D8D77E3413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55034" y="22530781"/>
            <a:ext cx="9360388" cy="4625976"/>
          </a:xfrm>
          <a:prstGeom prst="rect">
            <a:avLst/>
          </a:prstGeom>
        </p:spPr>
      </p:pic>
      <p:pic>
        <p:nvPicPr>
          <p:cNvPr id="43" name="Picture 42">
            <a:extLst>
              <a:ext uri="{FF2B5EF4-FFF2-40B4-BE49-F238E27FC236}">
                <a16:creationId xmlns:a16="http://schemas.microsoft.com/office/drawing/2014/main" id="{5958A011-95E8-FA06-2C54-4D7FC0DFCC7B}"/>
              </a:ext>
            </a:extLst>
          </p:cNvPr>
          <p:cNvPicPr>
            <a:picLocks noChangeAspect="1"/>
          </p:cNvPicPr>
          <p:nvPr/>
        </p:nvPicPr>
        <p:blipFill>
          <a:blip r:embed="rId9"/>
          <a:stretch>
            <a:fillRect/>
          </a:stretch>
        </p:blipFill>
        <p:spPr>
          <a:xfrm>
            <a:off x="11758121" y="18142715"/>
            <a:ext cx="9382493" cy="3986062"/>
          </a:xfrm>
          <a:prstGeom prst="rect">
            <a:avLst/>
          </a:prstGeom>
        </p:spPr>
      </p:pic>
      <p:pic>
        <p:nvPicPr>
          <p:cNvPr id="55" name="Graphic 54">
            <a:extLst>
              <a:ext uri="{FF2B5EF4-FFF2-40B4-BE49-F238E27FC236}">
                <a16:creationId xmlns:a16="http://schemas.microsoft.com/office/drawing/2014/main" id="{692A43A6-8E22-D2D8-B964-FEFC8440F6E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98842" y="18546697"/>
            <a:ext cx="8981504" cy="5408730"/>
          </a:xfrm>
          <a:prstGeom prst="rect">
            <a:avLst/>
          </a:prstGeom>
        </p:spPr>
      </p:pic>
      <p:sp>
        <p:nvSpPr>
          <p:cNvPr id="62" name="Rectangle: Rounded Corners 61">
            <a:extLst>
              <a:ext uri="{FF2B5EF4-FFF2-40B4-BE49-F238E27FC236}">
                <a16:creationId xmlns:a16="http://schemas.microsoft.com/office/drawing/2014/main" id="{2EECEC9F-852E-5D71-4646-2004ECEF2AF0}"/>
              </a:ext>
            </a:extLst>
          </p:cNvPr>
          <p:cNvSpPr/>
          <p:nvPr/>
        </p:nvSpPr>
        <p:spPr>
          <a:xfrm rot="10800000" flipV="1">
            <a:off x="521007" y="24258093"/>
            <a:ext cx="2573884" cy="540000"/>
          </a:xfrm>
          <a:prstGeom prst="roundRect">
            <a:avLst/>
          </a:prstGeom>
          <a:solidFill>
            <a:schemeClr val="accent2">
              <a:lumMod val="20000"/>
              <a:lumOff val="80000"/>
            </a:schemeClr>
          </a:solid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chemeClr val="bg2">
                    <a:lumMod val="25000"/>
                  </a:schemeClr>
                </a:solidFill>
                <a:latin typeface="Roboto Cn" pitchFamily="2" charset="0"/>
                <a:ea typeface="Roboto Cn" pitchFamily="2" charset="0"/>
                <a:cs typeface="Arial" panose="020B0604020202020204" pitchFamily="34" charset="0"/>
              </a:rPr>
              <a:t>Conclusion</a:t>
            </a:r>
          </a:p>
        </p:txBody>
      </p:sp>
      <p:sp>
        <p:nvSpPr>
          <p:cNvPr id="67" name="Rectangle: Rounded Corners 66">
            <a:extLst>
              <a:ext uri="{FF2B5EF4-FFF2-40B4-BE49-F238E27FC236}">
                <a16:creationId xmlns:a16="http://schemas.microsoft.com/office/drawing/2014/main" id="{73A79DD6-3C9D-D1F4-6535-60D7EF545A10}"/>
              </a:ext>
            </a:extLst>
          </p:cNvPr>
          <p:cNvSpPr/>
          <p:nvPr/>
        </p:nvSpPr>
        <p:spPr>
          <a:xfrm>
            <a:off x="306302" y="30136590"/>
            <a:ext cx="2121484" cy="527681"/>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Roboto Cn" pitchFamily="2" charset="0"/>
                <a:ea typeface="Roboto Cn" pitchFamily="2" charset="0"/>
                <a:cs typeface="Arial" panose="020B0604020202020204" pitchFamily="34" charset="0"/>
              </a:rPr>
              <a:t>Acknowledgment</a:t>
            </a:r>
          </a:p>
        </p:txBody>
      </p:sp>
      <p:sp>
        <p:nvSpPr>
          <p:cNvPr id="69" name="Rectangle: Rounded Corners 68">
            <a:extLst>
              <a:ext uri="{FF2B5EF4-FFF2-40B4-BE49-F238E27FC236}">
                <a16:creationId xmlns:a16="http://schemas.microsoft.com/office/drawing/2014/main" id="{D87A7380-7385-4021-235F-6E2D4C5C5A14}"/>
              </a:ext>
            </a:extLst>
          </p:cNvPr>
          <p:cNvSpPr/>
          <p:nvPr/>
        </p:nvSpPr>
        <p:spPr>
          <a:xfrm rot="10800000" flipV="1">
            <a:off x="2326511" y="30438710"/>
            <a:ext cx="18966712" cy="1481566"/>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2800" b="1" dirty="0">
                <a:latin typeface="Roboto Cn" pitchFamily="2" charset="0"/>
                <a:ea typeface="Roboto Cn" pitchFamily="2" charset="0"/>
                <a:cs typeface="Arial" panose="020B0604020202020204" pitchFamily="34" charset="0"/>
              </a:rPr>
              <a:t>Related Articles</a:t>
            </a:r>
          </a:p>
          <a:p>
            <a:pPr algn="just"/>
            <a:r>
              <a:rPr lang="en-US" sz="2000" dirty="0">
                <a:effectLst/>
                <a:latin typeface="Roboto Cn" pitchFamily="2" charset="0"/>
                <a:ea typeface="Roboto Cn" pitchFamily="2" charset="0"/>
                <a:cs typeface="Arial" panose="020B0604020202020204" pitchFamily="34" charset="0"/>
              </a:rPr>
              <a:t>Nishat, Z. S., Hasan, M. S., Islam, M. S., Hossain, T., &amp; Ghosh, A. (2022). Identification of </a:t>
            </a:r>
            <a:r>
              <a:rPr lang="en-US" sz="2000" dirty="0" err="1">
                <a:effectLst/>
                <a:latin typeface="Roboto Cn" pitchFamily="2" charset="0"/>
                <a:ea typeface="Roboto Cn" pitchFamily="2" charset="0"/>
                <a:cs typeface="Arial" panose="020B0604020202020204" pitchFamily="34" charset="0"/>
              </a:rPr>
              <a:t>epitranscriptomic</a:t>
            </a:r>
            <a:r>
              <a:rPr lang="en-US" sz="2000" dirty="0">
                <a:effectLst/>
                <a:latin typeface="Roboto Cn" pitchFamily="2" charset="0"/>
                <a:ea typeface="Roboto Cn" pitchFamily="2" charset="0"/>
                <a:cs typeface="Arial" panose="020B0604020202020204" pitchFamily="34" charset="0"/>
              </a:rPr>
              <a:t> methylation marker genes in Arabidopsis and their expression profiling in response to developmental, anatomical, and environmental modulations. </a:t>
            </a:r>
            <a:r>
              <a:rPr lang="en-US" sz="2000" i="1" dirty="0">
                <a:effectLst/>
                <a:latin typeface="Roboto Cn" pitchFamily="2" charset="0"/>
                <a:ea typeface="Roboto Cn" pitchFamily="2" charset="0"/>
                <a:cs typeface="Arial" panose="020B0604020202020204" pitchFamily="34" charset="0"/>
              </a:rPr>
              <a:t>Current Plant Biology</a:t>
            </a:r>
            <a:r>
              <a:rPr lang="en-US" sz="2000" dirty="0">
                <a:effectLst/>
                <a:latin typeface="Roboto Cn" pitchFamily="2" charset="0"/>
                <a:ea typeface="Roboto Cn" pitchFamily="2" charset="0"/>
                <a:cs typeface="Arial" panose="020B0604020202020204" pitchFamily="34" charset="0"/>
              </a:rPr>
              <a:t>, </a:t>
            </a:r>
            <a:r>
              <a:rPr lang="en-US" sz="2000" i="1" dirty="0">
                <a:effectLst/>
                <a:latin typeface="Roboto Cn" pitchFamily="2" charset="0"/>
                <a:ea typeface="Roboto Cn" pitchFamily="2" charset="0"/>
                <a:cs typeface="Arial" panose="020B0604020202020204" pitchFamily="34" charset="0"/>
              </a:rPr>
              <a:t>30</a:t>
            </a:r>
            <a:r>
              <a:rPr lang="en-US" sz="2000" dirty="0">
                <a:effectLst/>
                <a:latin typeface="Roboto Cn" pitchFamily="2" charset="0"/>
                <a:ea typeface="Roboto Cn" pitchFamily="2" charset="0"/>
                <a:cs typeface="Arial" panose="020B0604020202020204" pitchFamily="34" charset="0"/>
              </a:rPr>
              <a:t>(March), 100247. https://doi.org/10.1016/j.cpb.2022.100247</a:t>
            </a:r>
            <a:endParaRPr lang="en-US" sz="2000" b="1" dirty="0">
              <a:latin typeface="Roboto Cn" pitchFamily="2" charset="0"/>
              <a:ea typeface="Roboto Cn" pitchFamily="2" charset="0"/>
              <a:cs typeface="Arial" panose="020B0604020202020204" pitchFamily="34" charset="0"/>
            </a:endParaRPr>
          </a:p>
        </p:txBody>
      </p:sp>
      <p:sp>
        <p:nvSpPr>
          <p:cNvPr id="2" name="Rectangle 1">
            <a:extLst>
              <a:ext uri="{FF2B5EF4-FFF2-40B4-BE49-F238E27FC236}">
                <a16:creationId xmlns:a16="http://schemas.microsoft.com/office/drawing/2014/main" id="{A15968AF-DBB4-F2FA-861D-5440B0D88BBE}"/>
              </a:ext>
            </a:extLst>
          </p:cNvPr>
          <p:cNvSpPr/>
          <p:nvPr/>
        </p:nvSpPr>
        <p:spPr>
          <a:xfrm>
            <a:off x="753470" y="10159860"/>
            <a:ext cx="12352930" cy="177371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dirty="0">
                <a:solidFill>
                  <a:schemeClr val="tx1">
                    <a:lumMod val="85000"/>
                    <a:lumOff val="15000"/>
                  </a:schemeClr>
                </a:solidFill>
                <a:latin typeface="Roboto Cn" pitchFamily="2" charset="0"/>
                <a:ea typeface="Roboto Cn" pitchFamily="2" charset="0"/>
                <a:cs typeface="Arial" panose="020B0604020202020204" pitchFamily="34" charset="0"/>
              </a:rPr>
              <a:t>Soybean (</a:t>
            </a:r>
            <a:r>
              <a:rPr lang="en-US" sz="2400" i="1" dirty="0">
                <a:solidFill>
                  <a:schemeClr val="tx1">
                    <a:lumMod val="85000"/>
                    <a:lumOff val="15000"/>
                  </a:schemeClr>
                </a:solidFill>
                <a:latin typeface="Roboto Cn" pitchFamily="2" charset="0"/>
                <a:ea typeface="Roboto Cn" pitchFamily="2" charset="0"/>
                <a:cs typeface="Arial" panose="020B0604020202020204" pitchFamily="34" charset="0"/>
              </a:rPr>
              <a:t>Glycine max</a:t>
            </a:r>
            <a:r>
              <a:rPr lang="en-US" sz="2400" dirty="0">
                <a:solidFill>
                  <a:schemeClr val="tx1">
                    <a:lumMod val="85000"/>
                    <a:lumOff val="15000"/>
                  </a:schemeClr>
                </a:solidFill>
                <a:latin typeface="Roboto Cn" pitchFamily="2" charset="0"/>
                <a:ea typeface="Roboto Cn" pitchFamily="2" charset="0"/>
                <a:cs typeface="Arial" panose="020B0604020202020204" pitchFamily="34" charset="0"/>
              </a:rPr>
              <a:t>) is one of the major vegetable protein and oil-producing legume plants. various environmental stresses could shorten the flowering and seed-filling periods of soybean, and thus accelerate senescence and reduce productivity. The available soybean genome database prompts us to identify novel stress-modulating genes.</a:t>
            </a:r>
          </a:p>
        </p:txBody>
      </p:sp>
      <p:sp>
        <p:nvSpPr>
          <p:cNvPr id="40" name="Rectangle 39">
            <a:extLst>
              <a:ext uri="{FF2B5EF4-FFF2-40B4-BE49-F238E27FC236}">
                <a16:creationId xmlns:a16="http://schemas.microsoft.com/office/drawing/2014/main" id="{1822858E-3FEE-1848-F5D4-6BFEC66E6E16}"/>
              </a:ext>
            </a:extLst>
          </p:cNvPr>
          <p:cNvSpPr/>
          <p:nvPr/>
        </p:nvSpPr>
        <p:spPr>
          <a:xfrm rot="16200000">
            <a:off x="9706132" y="18934993"/>
            <a:ext cx="3456502" cy="73946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b="1" dirty="0">
                <a:solidFill>
                  <a:schemeClr val="bg2">
                    <a:lumMod val="25000"/>
                  </a:schemeClr>
                </a:solidFill>
                <a:latin typeface="Roboto Cn" pitchFamily="2" charset="0"/>
                <a:ea typeface="Roboto Cn" pitchFamily="2" charset="0"/>
                <a:cs typeface="Arial" panose="020B0604020202020204" pitchFamily="34" charset="0"/>
              </a:rPr>
              <a:t>Expression in Tissues</a:t>
            </a:r>
          </a:p>
        </p:txBody>
      </p:sp>
      <p:sp>
        <p:nvSpPr>
          <p:cNvPr id="44" name="Rectangle 43">
            <a:extLst>
              <a:ext uri="{FF2B5EF4-FFF2-40B4-BE49-F238E27FC236}">
                <a16:creationId xmlns:a16="http://schemas.microsoft.com/office/drawing/2014/main" id="{34C652F1-8B88-34D0-B1A3-52AD3031F92D}"/>
              </a:ext>
            </a:extLst>
          </p:cNvPr>
          <p:cNvSpPr/>
          <p:nvPr/>
        </p:nvSpPr>
        <p:spPr>
          <a:xfrm rot="16200000">
            <a:off x="9834182" y="23672253"/>
            <a:ext cx="3276093" cy="73946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b="1" dirty="0">
                <a:solidFill>
                  <a:schemeClr val="bg2">
                    <a:lumMod val="25000"/>
                  </a:schemeClr>
                </a:solidFill>
                <a:latin typeface="Roboto Cn" pitchFamily="2" charset="0"/>
                <a:ea typeface="Roboto Cn" pitchFamily="2" charset="0"/>
                <a:cs typeface="Arial" panose="020B0604020202020204" pitchFamily="34" charset="0"/>
              </a:rPr>
              <a:t>Expression in Stress</a:t>
            </a:r>
          </a:p>
        </p:txBody>
      </p:sp>
      <p:sp>
        <p:nvSpPr>
          <p:cNvPr id="5" name="Rectangle 4">
            <a:extLst>
              <a:ext uri="{FF2B5EF4-FFF2-40B4-BE49-F238E27FC236}">
                <a16:creationId xmlns:a16="http://schemas.microsoft.com/office/drawing/2014/main" id="{C65DE10A-A9EB-2D56-14D5-B05195AC46FF}"/>
              </a:ext>
            </a:extLst>
          </p:cNvPr>
          <p:cNvSpPr/>
          <p:nvPr/>
        </p:nvSpPr>
        <p:spPr>
          <a:xfrm>
            <a:off x="11156149" y="27320915"/>
            <a:ext cx="10066736" cy="256621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en-US" sz="2400" dirty="0">
                <a:solidFill>
                  <a:schemeClr val="bg2">
                    <a:lumMod val="25000"/>
                  </a:schemeClr>
                </a:solidFill>
                <a:effectLst/>
                <a:latin typeface="Roboto Cn" pitchFamily="2" charset="0"/>
                <a:ea typeface="Roboto Cn" pitchFamily="2" charset="0"/>
                <a:cs typeface="Arial" panose="020B0604020202020204" pitchFamily="34" charset="0"/>
              </a:rPr>
              <a:t>Amongst all the writer, reader, and eraser genes, GmYTH11, GmYTH10, and GmYTH15 have been significantly expressed in different tissues. Upregulation was observed in GmKAR4B, GmAlkB8, and GmYTH11 whenever heat and water treatments were combined. Regarding heat, salt, water deficiency, and water treatment, all the genes demonstrated downregulation. </a:t>
            </a:r>
            <a:endParaRPr lang="en-US" sz="2400" dirty="0">
              <a:solidFill>
                <a:schemeClr val="bg2">
                  <a:lumMod val="25000"/>
                </a:schemeClr>
              </a:solidFill>
              <a:latin typeface="Roboto Cn" pitchFamily="2" charset="0"/>
              <a:ea typeface="Roboto Cn" pitchFamily="2" charset="0"/>
              <a:cs typeface="Arial" panose="020B0604020202020204" pitchFamily="34" charset="0"/>
            </a:endParaRPr>
          </a:p>
        </p:txBody>
      </p:sp>
      <p:sp>
        <p:nvSpPr>
          <p:cNvPr id="7" name="Rectangle: Rounded Corners 6">
            <a:extLst>
              <a:ext uri="{FF2B5EF4-FFF2-40B4-BE49-F238E27FC236}">
                <a16:creationId xmlns:a16="http://schemas.microsoft.com/office/drawing/2014/main" id="{E2F89C35-3FA6-DF22-449F-623328F80C59}"/>
              </a:ext>
            </a:extLst>
          </p:cNvPr>
          <p:cNvSpPr/>
          <p:nvPr/>
        </p:nvSpPr>
        <p:spPr>
          <a:xfrm flipH="1">
            <a:off x="13649706" y="3849141"/>
            <a:ext cx="7709740" cy="8146947"/>
          </a:xfrm>
          <a:prstGeom prst="roundRect">
            <a:avLst>
              <a:gd name="adj" fmla="val 3246"/>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CD978F-BF17-81EA-A3A4-4266EAAADF6C}"/>
              </a:ext>
            </a:extLst>
          </p:cNvPr>
          <p:cNvPicPr>
            <a:picLocks noChangeAspect="1"/>
          </p:cNvPicPr>
          <p:nvPr/>
        </p:nvPicPr>
        <p:blipFill rotWithShape="1">
          <a:blip r:embed="rId12">
            <a:extLst>
              <a:ext uri="{BEBA8EAE-BF5A-486C-A8C5-ECC9F3942E4B}">
                <a14:imgProps xmlns:a14="http://schemas.microsoft.com/office/drawing/2010/main">
                  <a14:imgLayer r:embed="rId13">
                    <a14:imgEffect>
                      <a14:sharpenSoften amount="5000"/>
                    </a14:imgEffect>
                  </a14:imgLayer>
                </a14:imgProps>
              </a:ext>
            </a:extLst>
          </a:blip>
          <a:srcRect l="18094" t="746" r="23791" b="4944"/>
          <a:stretch/>
        </p:blipFill>
        <p:spPr>
          <a:xfrm>
            <a:off x="14297053" y="4367746"/>
            <a:ext cx="6414743" cy="7278237"/>
          </a:xfrm>
          <a:prstGeom prst="rect">
            <a:avLst/>
          </a:prstGeom>
        </p:spPr>
      </p:pic>
      <p:sp>
        <p:nvSpPr>
          <p:cNvPr id="30" name="Rectangle: Rounded Corners 29">
            <a:extLst>
              <a:ext uri="{FF2B5EF4-FFF2-40B4-BE49-F238E27FC236}">
                <a16:creationId xmlns:a16="http://schemas.microsoft.com/office/drawing/2014/main" id="{BEBDAA0B-6AB5-AC71-E556-CDEDDA67D449}"/>
              </a:ext>
            </a:extLst>
          </p:cNvPr>
          <p:cNvSpPr/>
          <p:nvPr/>
        </p:nvSpPr>
        <p:spPr>
          <a:xfrm>
            <a:off x="234462" y="257905"/>
            <a:ext cx="21124984" cy="3278855"/>
          </a:xfrm>
          <a:prstGeom prst="roundRect">
            <a:avLst>
              <a:gd name="adj" fmla="val 0"/>
            </a:avLst>
          </a:prstGeom>
          <a:ln w="38100"/>
        </p:spPr>
        <p:style>
          <a:lnRef idx="2">
            <a:schemeClr val="dk1"/>
          </a:lnRef>
          <a:fillRef idx="1">
            <a:schemeClr val="lt1"/>
          </a:fillRef>
          <a:effectRef idx="0">
            <a:schemeClr val="dk1"/>
          </a:effectRef>
          <a:fontRef idx="minor">
            <a:schemeClr val="dk1"/>
          </a:fontRef>
        </p:style>
        <p:txBody>
          <a:bodyPr rtlCol="0" anchor="ctr"/>
          <a:lstStyle/>
          <a:p>
            <a:endParaRPr lang="en-US" sz="2800" dirty="0">
              <a:latin typeface="Arial" panose="020B0604020202020204" pitchFamily="34" charset="0"/>
              <a:ea typeface="Sans Serif Collection" panose="020B0502040504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A00DBC02-AB35-F951-27A1-DE03A5E738FE}"/>
              </a:ext>
            </a:extLst>
          </p:cNvPr>
          <p:cNvSpPr txBox="1"/>
          <p:nvPr/>
        </p:nvSpPr>
        <p:spPr>
          <a:xfrm>
            <a:off x="3737989" y="400026"/>
            <a:ext cx="17418885" cy="1985159"/>
          </a:xfrm>
          <a:prstGeom prst="rect">
            <a:avLst/>
          </a:prstGeom>
          <a:noFill/>
        </p:spPr>
        <p:txBody>
          <a:bodyPr wrap="square" rtlCol="0">
            <a:spAutoFit/>
          </a:bodyPr>
          <a:lstStyle/>
          <a:p>
            <a:pPr algn="just"/>
            <a:r>
              <a:rPr lang="en-US" sz="4100" b="1" dirty="0">
                <a:effectLst/>
                <a:latin typeface="Roboto Cn" pitchFamily="2" charset="0"/>
                <a:ea typeface="Roboto Cn" pitchFamily="2" charset="0"/>
                <a:cs typeface="Arial" panose="020B0604020202020204" pitchFamily="34" charset="0"/>
              </a:rPr>
              <a:t>Comprehensive Genome-Wide </a:t>
            </a:r>
            <a:r>
              <a:rPr lang="en-US" sz="4100" b="1" dirty="0">
                <a:latin typeface="Roboto Cn" pitchFamily="2" charset="0"/>
                <a:ea typeface="Roboto Cn" pitchFamily="2" charset="0"/>
                <a:cs typeface="Arial" panose="020B0604020202020204" pitchFamily="34" charset="0"/>
              </a:rPr>
              <a:t>I</a:t>
            </a:r>
            <a:r>
              <a:rPr lang="en-US" sz="4100" b="1" dirty="0">
                <a:effectLst/>
                <a:latin typeface="Roboto Cn" pitchFamily="2" charset="0"/>
                <a:ea typeface="Roboto Cn" pitchFamily="2" charset="0"/>
                <a:cs typeface="Arial" panose="020B0604020202020204" pitchFamily="34" charset="0"/>
              </a:rPr>
              <a:t>dentification of </a:t>
            </a:r>
            <a:r>
              <a:rPr lang="en-US" sz="4100" b="1" dirty="0" err="1">
                <a:latin typeface="Roboto Cn" pitchFamily="2" charset="0"/>
                <a:ea typeface="Roboto Cn" pitchFamily="2" charset="0"/>
                <a:cs typeface="Arial" panose="020B0604020202020204" pitchFamily="34" charset="0"/>
              </a:rPr>
              <a:t>E</a:t>
            </a:r>
            <a:r>
              <a:rPr lang="en-US" sz="4100" b="1" dirty="0" err="1">
                <a:effectLst/>
                <a:latin typeface="Roboto Cn" pitchFamily="2" charset="0"/>
                <a:ea typeface="Roboto Cn" pitchFamily="2" charset="0"/>
                <a:cs typeface="Arial" panose="020B0604020202020204" pitchFamily="34" charset="0"/>
              </a:rPr>
              <a:t>pitranscriptomic</a:t>
            </a:r>
            <a:r>
              <a:rPr lang="en-US" sz="4100" b="1" dirty="0">
                <a:latin typeface="Roboto Cn" pitchFamily="2" charset="0"/>
                <a:ea typeface="Roboto Cn" pitchFamily="2" charset="0"/>
                <a:cs typeface="Arial" panose="020B0604020202020204" pitchFamily="34" charset="0"/>
              </a:rPr>
              <a:t> M</a:t>
            </a:r>
            <a:r>
              <a:rPr lang="en-US" sz="4100" b="1" dirty="0">
                <a:effectLst/>
                <a:latin typeface="Roboto Cn" pitchFamily="2" charset="0"/>
                <a:ea typeface="Roboto Cn" pitchFamily="2" charset="0"/>
                <a:cs typeface="Arial" panose="020B0604020202020204" pitchFamily="34" charset="0"/>
              </a:rPr>
              <a:t>ethylation </a:t>
            </a:r>
            <a:r>
              <a:rPr lang="en-US" sz="4100" b="1" dirty="0">
                <a:latin typeface="Roboto Cn" pitchFamily="2" charset="0"/>
                <a:ea typeface="Roboto Cn" pitchFamily="2" charset="0"/>
                <a:cs typeface="Arial" panose="020B0604020202020204" pitchFamily="34" charset="0"/>
              </a:rPr>
              <a:t>M</a:t>
            </a:r>
            <a:r>
              <a:rPr lang="en-US" sz="4100" b="1" dirty="0">
                <a:effectLst/>
                <a:latin typeface="Roboto Cn" pitchFamily="2" charset="0"/>
                <a:ea typeface="Roboto Cn" pitchFamily="2" charset="0"/>
                <a:cs typeface="Arial" panose="020B0604020202020204" pitchFamily="34" charset="0"/>
              </a:rPr>
              <a:t>arker </a:t>
            </a:r>
            <a:r>
              <a:rPr lang="en-US" sz="4100" b="1" dirty="0">
                <a:latin typeface="Roboto Cn" pitchFamily="2" charset="0"/>
                <a:ea typeface="Roboto Cn" pitchFamily="2" charset="0"/>
                <a:cs typeface="Arial" panose="020B0604020202020204" pitchFamily="34" charset="0"/>
              </a:rPr>
              <a:t>G</a:t>
            </a:r>
            <a:r>
              <a:rPr lang="en-US" sz="4100" b="1" dirty="0">
                <a:effectLst/>
                <a:latin typeface="Roboto Cn" pitchFamily="2" charset="0"/>
                <a:ea typeface="Roboto Cn" pitchFamily="2" charset="0"/>
                <a:cs typeface="Arial" panose="020B0604020202020204" pitchFamily="34" charset="0"/>
              </a:rPr>
              <a:t>enes in Glycine Max, and Their </a:t>
            </a:r>
            <a:r>
              <a:rPr lang="en-US" sz="4100" b="1" dirty="0">
                <a:latin typeface="Roboto Cn" pitchFamily="2" charset="0"/>
                <a:ea typeface="Roboto Cn" pitchFamily="2" charset="0"/>
                <a:cs typeface="Arial" panose="020B0604020202020204" pitchFamily="34" charset="0"/>
              </a:rPr>
              <a:t>E</a:t>
            </a:r>
            <a:r>
              <a:rPr lang="en-US" sz="4100" b="1" dirty="0">
                <a:effectLst/>
                <a:latin typeface="Roboto Cn" pitchFamily="2" charset="0"/>
                <a:ea typeface="Roboto Cn" pitchFamily="2" charset="0"/>
                <a:cs typeface="Arial" panose="020B0604020202020204" pitchFamily="34" charset="0"/>
              </a:rPr>
              <a:t>xpression </a:t>
            </a:r>
            <a:r>
              <a:rPr lang="en-US" sz="4100" b="1" dirty="0">
                <a:latin typeface="Roboto Cn" pitchFamily="2" charset="0"/>
                <a:ea typeface="Roboto Cn" pitchFamily="2" charset="0"/>
                <a:cs typeface="Arial" panose="020B0604020202020204" pitchFamily="34" charset="0"/>
              </a:rPr>
              <a:t>P</a:t>
            </a:r>
            <a:r>
              <a:rPr lang="en-US" sz="4100" b="1" dirty="0">
                <a:effectLst/>
                <a:latin typeface="Roboto Cn" pitchFamily="2" charset="0"/>
                <a:ea typeface="Roboto Cn" pitchFamily="2" charset="0"/>
                <a:cs typeface="Arial" panose="020B0604020202020204" pitchFamily="34" charset="0"/>
              </a:rPr>
              <a:t>rofiling in Various </a:t>
            </a:r>
            <a:r>
              <a:rPr lang="en-US" sz="4100" b="1" dirty="0">
                <a:latin typeface="Roboto Cn" pitchFamily="2" charset="0"/>
                <a:ea typeface="Roboto Cn" pitchFamily="2" charset="0"/>
                <a:cs typeface="Arial" panose="020B0604020202020204" pitchFamily="34" charset="0"/>
              </a:rPr>
              <a:t>A</a:t>
            </a:r>
            <a:r>
              <a:rPr lang="en-US" sz="4100" b="1" dirty="0">
                <a:effectLst/>
                <a:latin typeface="Roboto Cn" pitchFamily="2" charset="0"/>
                <a:ea typeface="Roboto Cn" pitchFamily="2" charset="0"/>
                <a:cs typeface="Arial" panose="020B0604020202020204" pitchFamily="34" charset="0"/>
              </a:rPr>
              <a:t>natomical </a:t>
            </a:r>
            <a:r>
              <a:rPr lang="en-US" sz="4100" b="1" dirty="0">
                <a:latin typeface="Roboto Cn" pitchFamily="2" charset="0"/>
                <a:ea typeface="Roboto Cn" pitchFamily="2" charset="0"/>
                <a:cs typeface="Arial" panose="020B0604020202020204" pitchFamily="34" charset="0"/>
              </a:rPr>
              <a:t>T</a:t>
            </a:r>
            <a:r>
              <a:rPr lang="en-US" sz="4100" b="1" dirty="0">
                <a:effectLst/>
                <a:latin typeface="Roboto Cn" pitchFamily="2" charset="0"/>
                <a:ea typeface="Roboto Cn" pitchFamily="2" charset="0"/>
                <a:cs typeface="Arial" panose="020B0604020202020204" pitchFamily="34" charset="0"/>
              </a:rPr>
              <a:t>issues and Perturbation </a:t>
            </a:r>
            <a:r>
              <a:rPr lang="en-US" sz="4100" b="1" dirty="0">
                <a:latin typeface="Roboto Cn" pitchFamily="2" charset="0"/>
                <a:ea typeface="Roboto Cn" pitchFamily="2" charset="0"/>
                <a:cs typeface="Arial" panose="020B0604020202020204" pitchFamily="34" charset="0"/>
              </a:rPr>
              <a:t>C</a:t>
            </a:r>
            <a:r>
              <a:rPr lang="en-US" sz="4100" b="1" dirty="0">
                <a:effectLst/>
                <a:latin typeface="Roboto Cn" pitchFamily="2" charset="0"/>
                <a:ea typeface="Roboto Cn" pitchFamily="2" charset="0"/>
                <a:cs typeface="Arial" panose="020B0604020202020204" pitchFamily="34" charset="0"/>
              </a:rPr>
              <a:t>onditions</a:t>
            </a:r>
          </a:p>
        </p:txBody>
      </p:sp>
      <p:pic>
        <p:nvPicPr>
          <p:cNvPr id="34" name="Picture 33">
            <a:extLst>
              <a:ext uri="{FF2B5EF4-FFF2-40B4-BE49-F238E27FC236}">
                <a16:creationId xmlns:a16="http://schemas.microsoft.com/office/drawing/2014/main" id="{271A0322-AA8E-F519-2A67-49F7A92688A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632767" y="340950"/>
            <a:ext cx="2810518" cy="3057845"/>
          </a:xfrm>
          <a:prstGeom prst="rect">
            <a:avLst/>
          </a:prstGeom>
        </p:spPr>
      </p:pic>
      <p:sp>
        <p:nvSpPr>
          <p:cNvPr id="35" name="TextBox 34">
            <a:extLst>
              <a:ext uri="{FF2B5EF4-FFF2-40B4-BE49-F238E27FC236}">
                <a16:creationId xmlns:a16="http://schemas.microsoft.com/office/drawing/2014/main" id="{637C1B9C-1B5C-7B14-15AC-1EEDF919FFA3}"/>
              </a:ext>
            </a:extLst>
          </p:cNvPr>
          <p:cNvSpPr txBox="1"/>
          <p:nvPr/>
        </p:nvSpPr>
        <p:spPr>
          <a:xfrm>
            <a:off x="3737990" y="2389714"/>
            <a:ext cx="16308472" cy="1015663"/>
          </a:xfrm>
          <a:prstGeom prst="rect">
            <a:avLst/>
          </a:prstGeom>
          <a:noFill/>
        </p:spPr>
        <p:txBody>
          <a:bodyPr wrap="square" rtlCol="0">
            <a:spAutoFit/>
          </a:bodyPr>
          <a:lstStyle/>
          <a:p>
            <a:r>
              <a:rPr lang="en-US" sz="3200" b="1" dirty="0">
                <a:solidFill>
                  <a:schemeClr val="tx1">
                    <a:lumMod val="95000"/>
                    <a:lumOff val="5000"/>
                  </a:schemeClr>
                </a:solidFill>
                <a:effectLst/>
                <a:latin typeface="Roboto Cn" pitchFamily="2" charset="0"/>
                <a:ea typeface="Roboto Cn" pitchFamily="2" charset="0"/>
                <a:cs typeface="Arial" panose="020B0604020202020204" pitchFamily="34" charset="0"/>
              </a:rPr>
              <a:t>Sabrina </a:t>
            </a:r>
            <a:r>
              <a:rPr lang="en-US" sz="3200" b="1" dirty="0" err="1">
                <a:solidFill>
                  <a:schemeClr val="tx1">
                    <a:lumMod val="95000"/>
                    <a:lumOff val="5000"/>
                  </a:schemeClr>
                </a:solidFill>
                <a:effectLst/>
                <a:latin typeface="Roboto Cn" pitchFamily="2" charset="0"/>
                <a:ea typeface="Roboto Cn" pitchFamily="2" charset="0"/>
                <a:cs typeface="Arial" panose="020B0604020202020204" pitchFamily="34" charset="0"/>
              </a:rPr>
              <a:t>Bintay</a:t>
            </a:r>
            <a:r>
              <a:rPr lang="en-US" sz="3200" b="1" dirty="0">
                <a:solidFill>
                  <a:schemeClr val="tx1">
                    <a:lumMod val="95000"/>
                    <a:lumOff val="5000"/>
                  </a:schemeClr>
                </a:solidFill>
                <a:effectLst/>
                <a:latin typeface="Roboto Cn" pitchFamily="2" charset="0"/>
                <a:ea typeface="Roboto Cn" pitchFamily="2" charset="0"/>
                <a:cs typeface="Arial" panose="020B0604020202020204" pitchFamily="34" charset="0"/>
              </a:rPr>
              <a:t> Sayed  </a:t>
            </a:r>
            <a:r>
              <a:rPr lang="en-US" sz="2800" i="1" dirty="0">
                <a:solidFill>
                  <a:schemeClr val="tx1">
                    <a:lumMod val="65000"/>
                    <a:lumOff val="35000"/>
                  </a:schemeClr>
                </a:solidFill>
                <a:effectLst/>
                <a:latin typeface="Roboto Cn" pitchFamily="2" charset="0"/>
                <a:ea typeface="Roboto Cn" pitchFamily="2" charset="0"/>
                <a:cs typeface="Arial" panose="020B0604020202020204" pitchFamily="34" charset="0"/>
              </a:rPr>
              <a:t>Registration no.: 2018433066, BSc session: 2018-19</a:t>
            </a:r>
          </a:p>
          <a:p>
            <a:r>
              <a:rPr lang="en-US" sz="2800" dirty="0">
                <a:latin typeface="Roboto Cn" pitchFamily="2" charset="0"/>
                <a:ea typeface="Roboto Cn" pitchFamily="2" charset="0"/>
                <a:cs typeface="Arial" panose="020B0604020202020204" pitchFamily="34" charset="0"/>
              </a:rPr>
              <a:t>Department of </a:t>
            </a:r>
            <a:r>
              <a:rPr lang="en-US" sz="2800" dirty="0">
                <a:effectLst/>
                <a:latin typeface="Roboto Cn" pitchFamily="2" charset="0"/>
                <a:ea typeface="Roboto Cn" pitchFamily="2" charset="0"/>
                <a:cs typeface="Arial" panose="020B0604020202020204" pitchFamily="34" charset="0"/>
              </a:rPr>
              <a:t>Biochemistry and Molecular Biology, Shahjalal University of Science and Technology, Sylhet-3114</a:t>
            </a:r>
            <a:endParaRPr lang="en-US" sz="2800" dirty="0">
              <a:latin typeface="Roboto Cn" pitchFamily="2" charset="0"/>
              <a:ea typeface="Roboto Cn" pitchFamily="2" charset="0"/>
              <a:cs typeface="Arial" panose="020B0604020202020204" pitchFamily="34" charset="0"/>
            </a:endParaRPr>
          </a:p>
        </p:txBody>
      </p:sp>
      <p:sp>
        <p:nvSpPr>
          <p:cNvPr id="36" name="Rectangle: Rounded Corners 35">
            <a:extLst>
              <a:ext uri="{FF2B5EF4-FFF2-40B4-BE49-F238E27FC236}">
                <a16:creationId xmlns:a16="http://schemas.microsoft.com/office/drawing/2014/main" id="{8A8875CF-61B3-079A-C67C-139BE46ED5F7}"/>
              </a:ext>
            </a:extLst>
          </p:cNvPr>
          <p:cNvSpPr/>
          <p:nvPr/>
        </p:nvSpPr>
        <p:spPr>
          <a:xfrm>
            <a:off x="18994056" y="3686064"/>
            <a:ext cx="2030069" cy="536319"/>
          </a:xfrm>
          <a:prstGeom prst="roundRect">
            <a:avLst/>
          </a:prstGeom>
          <a:solidFill>
            <a:schemeClr val="accent1">
              <a:lumMod val="40000"/>
              <a:lumOff val="6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Roboto Cn" pitchFamily="2" charset="0"/>
                <a:ea typeface="Roboto Cn" pitchFamily="2" charset="0"/>
                <a:cs typeface="Arial" panose="020B0604020202020204" pitchFamily="34" charset="0"/>
              </a:rPr>
              <a:t>Method</a:t>
            </a:r>
            <a:endParaRPr lang="en-US" sz="2800" dirty="0">
              <a:latin typeface="Roboto Cn" pitchFamily="2" charset="0"/>
              <a:ea typeface="Roboto Cn" pitchFamily="2" charset="0"/>
            </a:endParaRPr>
          </a:p>
        </p:txBody>
      </p:sp>
      <p:sp>
        <p:nvSpPr>
          <p:cNvPr id="38" name="Rectangle: Rounded Corners 37">
            <a:extLst>
              <a:ext uri="{FF2B5EF4-FFF2-40B4-BE49-F238E27FC236}">
                <a16:creationId xmlns:a16="http://schemas.microsoft.com/office/drawing/2014/main" id="{9A97C15B-9691-AFC8-B6FA-AF89FA265B9A}"/>
              </a:ext>
            </a:extLst>
          </p:cNvPr>
          <p:cNvSpPr/>
          <p:nvPr/>
        </p:nvSpPr>
        <p:spPr>
          <a:xfrm>
            <a:off x="521006" y="3654876"/>
            <a:ext cx="2030069" cy="602821"/>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2">
                    <a:lumMod val="25000"/>
                  </a:schemeClr>
                </a:solidFill>
                <a:latin typeface="Roboto Cn" pitchFamily="2" charset="0"/>
                <a:ea typeface="Roboto Cn" pitchFamily="2" charset="0"/>
                <a:cs typeface="Arial" panose="020B0604020202020204" pitchFamily="34" charset="0"/>
              </a:rPr>
              <a:t>Abstract</a:t>
            </a:r>
            <a:endParaRPr lang="en-US" sz="2400" dirty="0">
              <a:solidFill>
                <a:schemeClr val="bg2">
                  <a:lumMod val="25000"/>
                </a:schemeClr>
              </a:solidFill>
              <a:latin typeface="Roboto Cn" pitchFamily="2" charset="0"/>
              <a:ea typeface="Roboto Cn" pitchFamily="2" charset="0"/>
            </a:endParaRPr>
          </a:p>
        </p:txBody>
      </p:sp>
      <p:sp>
        <p:nvSpPr>
          <p:cNvPr id="41" name="Rectangle: Rounded Corners 40">
            <a:extLst>
              <a:ext uri="{FF2B5EF4-FFF2-40B4-BE49-F238E27FC236}">
                <a16:creationId xmlns:a16="http://schemas.microsoft.com/office/drawing/2014/main" id="{343763DB-D319-C55F-EE23-0B1E910451E1}"/>
              </a:ext>
            </a:extLst>
          </p:cNvPr>
          <p:cNvSpPr/>
          <p:nvPr/>
        </p:nvSpPr>
        <p:spPr>
          <a:xfrm>
            <a:off x="3714515" y="12155139"/>
            <a:ext cx="3646406" cy="602821"/>
          </a:xfrm>
          <a:prstGeom prst="roundRect">
            <a:avLst/>
          </a:prstGeom>
          <a:solidFill>
            <a:schemeClr val="bg1"/>
          </a:solid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Roboto Cn" pitchFamily="2" charset="0"/>
                <a:ea typeface="Roboto Cn" pitchFamily="2" charset="0"/>
                <a:cs typeface="Arial" panose="020B0604020202020204" pitchFamily="34" charset="0"/>
              </a:rPr>
              <a:t>Study Objectives</a:t>
            </a:r>
            <a:endParaRPr lang="en-US" sz="2400" dirty="0">
              <a:latin typeface="Roboto Cn" pitchFamily="2" charset="0"/>
              <a:ea typeface="Roboto Cn" pitchFamily="2" charset="0"/>
            </a:endParaRPr>
          </a:p>
        </p:txBody>
      </p:sp>
      <p:sp>
        <p:nvSpPr>
          <p:cNvPr id="45" name="TextBox 44">
            <a:extLst>
              <a:ext uri="{FF2B5EF4-FFF2-40B4-BE49-F238E27FC236}">
                <a16:creationId xmlns:a16="http://schemas.microsoft.com/office/drawing/2014/main" id="{F64016A3-ED9F-18B6-0C4B-09E099EA51CE}"/>
              </a:ext>
            </a:extLst>
          </p:cNvPr>
          <p:cNvSpPr txBox="1"/>
          <p:nvPr/>
        </p:nvSpPr>
        <p:spPr>
          <a:xfrm>
            <a:off x="601070" y="12827358"/>
            <a:ext cx="9812930" cy="830997"/>
          </a:xfrm>
          <a:prstGeom prst="rect">
            <a:avLst/>
          </a:prstGeom>
          <a:noFill/>
        </p:spPr>
        <p:txBody>
          <a:bodyPr wrap="square" rtlCol="0">
            <a:spAutoFit/>
          </a:bodyPr>
          <a:lstStyle/>
          <a:p>
            <a:pPr algn="ctr"/>
            <a:r>
              <a:rPr lang="en-US" sz="2400" dirty="0">
                <a:latin typeface="Roboto Cn" pitchFamily="2" charset="0"/>
                <a:ea typeface="Roboto Cn" pitchFamily="2" charset="0"/>
                <a:cs typeface="Arial" panose="020B0604020202020204" pitchFamily="34" charset="0"/>
              </a:rPr>
              <a:t>This present study aims to identify m6A regulatory genes in Soybeans and their correlation with stress conditions.</a:t>
            </a:r>
          </a:p>
        </p:txBody>
      </p:sp>
      <p:sp>
        <p:nvSpPr>
          <p:cNvPr id="46" name="Rectangle: Rounded Corners 45">
            <a:extLst>
              <a:ext uri="{FF2B5EF4-FFF2-40B4-BE49-F238E27FC236}">
                <a16:creationId xmlns:a16="http://schemas.microsoft.com/office/drawing/2014/main" id="{1225D1FF-9A9B-A912-2254-DF26163B24A7}"/>
              </a:ext>
            </a:extLst>
          </p:cNvPr>
          <p:cNvSpPr/>
          <p:nvPr/>
        </p:nvSpPr>
        <p:spPr>
          <a:xfrm>
            <a:off x="18902759" y="12118444"/>
            <a:ext cx="2121366" cy="601775"/>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Roboto Cn" pitchFamily="2" charset="0"/>
                <a:ea typeface="Roboto Cn" pitchFamily="2" charset="0"/>
                <a:cs typeface="Arial" panose="020B0604020202020204" pitchFamily="34" charset="0"/>
              </a:rPr>
              <a:t>1.Results</a:t>
            </a:r>
          </a:p>
        </p:txBody>
      </p:sp>
      <p:sp>
        <p:nvSpPr>
          <p:cNvPr id="51" name="Rectangle: Rounded Corners 50">
            <a:extLst>
              <a:ext uri="{FF2B5EF4-FFF2-40B4-BE49-F238E27FC236}">
                <a16:creationId xmlns:a16="http://schemas.microsoft.com/office/drawing/2014/main" id="{8DAF84DA-7079-D1AE-6DCC-C7D52593BEF6}"/>
              </a:ext>
            </a:extLst>
          </p:cNvPr>
          <p:cNvSpPr/>
          <p:nvPr/>
        </p:nvSpPr>
        <p:spPr>
          <a:xfrm>
            <a:off x="12475659" y="16364309"/>
            <a:ext cx="2781891" cy="392177"/>
          </a:xfrm>
          <a:prstGeom prst="round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25000"/>
                  </a:schemeClr>
                </a:solidFill>
                <a:latin typeface="Roboto Cn" pitchFamily="2" charset="0"/>
                <a:ea typeface="Roboto Cn" pitchFamily="2" charset="0"/>
                <a:cs typeface="Arial" panose="020B0604020202020204" pitchFamily="34" charset="0"/>
              </a:rPr>
              <a:t>Chromosomal Distribution</a:t>
            </a:r>
          </a:p>
        </p:txBody>
      </p:sp>
      <p:sp>
        <p:nvSpPr>
          <p:cNvPr id="52" name="Rectangle: Rounded Corners 51">
            <a:extLst>
              <a:ext uri="{FF2B5EF4-FFF2-40B4-BE49-F238E27FC236}">
                <a16:creationId xmlns:a16="http://schemas.microsoft.com/office/drawing/2014/main" id="{4ED8BC12-8408-551F-082F-93B01F5E9ADE}"/>
              </a:ext>
            </a:extLst>
          </p:cNvPr>
          <p:cNvSpPr/>
          <p:nvPr/>
        </p:nvSpPr>
        <p:spPr>
          <a:xfrm>
            <a:off x="17416774" y="16362409"/>
            <a:ext cx="1891814" cy="392177"/>
          </a:xfrm>
          <a:prstGeom prst="round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25000"/>
                  </a:schemeClr>
                </a:solidFill>
                <a:latin typeface="Roboto Cn" pitchFamily="2" charset="0"/>
                <a:ea typeface="Roboto Cn" pitchFamily="2" charset="0"/>
                <a:cs typeface="Arial" panose="020B0604020202020204" pitchFamily="34" charset="0"/>
              </a:rPr>
              <a:t>Phylogenetic Tree</a:t>
            </a:r>
          </a:p>
        </p:txBody>
      </p:sp>
      <p:sp>
        <p:nvSpPr>
          <p:cNvPr id="53" name="Rectangle: Rounded Corners 52">
            <a:extLst>
              <a:ext uri="{FF2B5EF4-FFF2-40B4-BE49-F238E27FC236}">
                <a16:creationId xmlns:a16="http://schemas.microsoft.com/office/drawing/2014/main" id="{DAC7215E-5168-154C-C194-95422154C76C}"/>
              </a:ext>
            </a:extLst>
          </p:cNvPr>
          <p:cNvSpPr/>
          <p:nvPr/>
        </p:nvSpPr>
        <p:spPr>
          <a:xfrm>
            <a:off x="521006" y="13959979"/>
            <a:ext cx="2185144" cy="601775"/>
          </a:xfrm>
          <a:prstGeom prst="roundRect">
            <a:avLst/>
          </a:prstGeom>
          <a:solidFill>
            <a:schemeClr val="accent4">
              <a:lumMod val="20000"/>
              <a:lumOff val="80000"/>
            </a:schemeClr>
          </a:solidFill>
          <a:ln w="381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Roboto Cn" pitchFamily="2" charset="0"/>
                <a:ea typeface="Roboto Cn" pitchFamily="2" charset="0"/>
                <a:cs typeface="Arial" panose="020B0604020202020204" pitchFamily="34" charset="0"/>
              </a:rPr>
              <a:t>2.Results</a:t>
            </a:r>
          </a:p>
        </p:txBody>
      </p:sp>
      <p:sp>
        <p:nvSpPr>
          <p:cNvPr id="54" name="Rectangle: Rounded Corners 53">
            <a:extLst>
              <a:ext uri="{FF2B5EF4-FFF2-40B4-BE49-F238E27FC236}">
                <a16:creationId xmlns:a16="http://schemas.microsoft.com/office/drawing/2014/main" id="{44B016C5-F336-B812-6AA1-1D869A625928}"/>
              </a:ext>
            </a:extLst>
          </p:cNvPr>
          <p:cNvSpPr/>
          <p:nvPr/>
        </p:nvSpPr>
        <p:spPr>
          <a:xfrm rot="16200000">
            <a:off x="-467804" y="16126115"/>
            <a:ext cx="2430509" cy="392177"/>
          </a:xfrm>
          <a:prstGeom prst="round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Cn" pitchFamily="2" charset="0"/>
                <a:ea typeface="Roboto Cn" pitchFamily="2" charset="0"/>
                <a:cs typeface="Arial" panose="020B0604020202020204" pitchFamily="34" charset="0"/>
              </a:rPr>
              <a:t>Exon-Intron Structure</a:t>
            </a:r>
          </a:p>
        </p:txBody>
      </p:sp>
      <p:sp>
        <p:nvSpPr>
          <p:cNvPr id="56" name="Rectangle: Rounded Corners 55">
            <a:extLst>
              <a:ext uri="{FF2B5EF4-FFF2-40B4-BE49-F238E27FC236}">
                <a16:creationId xmlns:a16="http://schemas.microsoft.com/office/drawing/2014/main" id="{E47FF02C-4BAE-02B5-2E46-0EA2700C255E}"/>
              </a:ext>
            </a:extLst>
          </p:cNvPr>
          <p:cNvSpPr/>
          <p:nvPr/>
        </p:nvSpPr>
        <p:spPr>
          <a:xfrm rot="16200000">
            <a:off x="-391717" y="21053662"/>
            <a:ext cx="2430510" cy="392177"/>
          </a:xfrm>
          <a:prstGeom prst="round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Cn" pitchFamily="2" charset="0"/>
                <a:ea typeface="Roboto Cn" pitchFamily="2" charset="0"/>
                <a:cs typeface="Arial" panose="020B0604020202020204" pitchFamily="34" charset="0"/>
              </a:rPr>
              <a:t>Conserved  Domain</a:t>
            </a:r>
          </a:p>
        </p:txBody>
      </p:sp>
      <p:sp>
        <p:nvSpPr>
          <p:cNvPr id="57" name="Rectangle: Rounded Corners 56">
            <a:extLst>
              <a:ext uri="{FF2B5EF4-FFF2-40B4-BE49-F238E27FC236}">
                <a16:creationId xmlns:a16="http://schemas.microsoft.com/office/drawing/2014/main" id="{90323CF1-B4DD-D496-1439-B2D753BDC4C6}"/>
              </a:ext>
            </a:extLst>
          </p:cNvPr>
          <p:cNvSpPr/>
          <p:nvPr/>
        </p:nvSpPr>
        <p:spPr>
          <a:xfrm>
            <a:off x="11387491" y="17041558"/>
            <a:ext cx="2155605" cy="601775"/>
          </a:xfrm>
          <a:prstGeom prst="roundRect">
            <a:avLst/>
          </a:prstGeom>
          <a:solidFill>
            <a:schemeClr val="tx2">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Roboto Cn" pitchFamily="2" charset="0"/>
                <a:ea typeface="Roboto Cn" pitchFamily="2" charset="0"/>
                <a:cs typeface="Arial" panose="020B0604020202020204" pitchFamily="34" charset="0"/>
              </a:rPr>
              <a:t>3.Results</a:t>
            </a:r>
          </a:p>
        </p:txBody>
      </p:sp>
      <p:pic>
        <p:nvPicPr>
          <p:cNvPr id="58" name="Picture 57" descr="A yellow ribbon with white text&#10;&#10;Description automatically generated">
            <a:extLst>
              <a:ext uri="{FF2B5EF4-FFF2-40B4-BE49-F238E27FC236}">
                <a16:creationId xmlns:a16="http://schemas.microsoft.com/office/drawing/2014/main" id="{75BE39A6-954A-B7EF-B219-88BE4611D10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2996" y="30531730"/>
            <a:ext cx="1277724" cy="1576115"/>
          </a:xfrm>
          <a:prstGeom prst="rect">
            <a:avLst/>
          </a:prstGeom>
        </p:spPr>
      </p:pic>
    </p:spTree>
    <p:extLst>
      <p:ext uri="{BB962C8B-B14F-4D97-AF65-F5344CB8AC3E}">
        <p14:creationId xmlns:p14="http://schemas.microsoft.com/office/powerpoint/2010/main" val="2570111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393</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 Cn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Bindu</dc:creator>
  <cp:lastModifiedBy>Joy Prokash Debnath</cp:lastModifiedBy>
  <cp:revision>17</cp:revision>
  <dcterms:created xsi:type="dcterms:W3CDTF">2024-02-26T19:24:32Z</dcterms:created>
  <dcterms:modified xsi:type="dcterms:W3CDTF">2024-02-27T10:18:11Z</dcterms:modified>
</cp:coreProperties>
</file>