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924F-C663-444A-9736-E9098A16BE12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075AA-8F58-4ABF-83F7-5F3D14CC1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08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075AA-8F58-4ABF-83F7-5F3D14CC1CC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59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3" y="1449149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3" y="5280848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4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1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9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7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3" y="4443682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1" y="1081459"/>
            <a:ext cx="3810003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89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5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92" y="2435960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2" y="2286003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39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99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4" y="446089"/>
            <a:ext cx="4522348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2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3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2" y="447188"/>
            <a:ext cx="10571999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8"/>
            <a:ext cx="10554575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90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4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2951396"/>
            <a:ext cx="10561419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1" y="5281203"/>
            <a:ext cx="10561419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0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9"/>
            <a:ext cx="5185875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8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79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9" y="2174875"/>
            <a:ext cx="5189859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41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8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8" y="2751141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1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6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22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4" y="446090"/>
            <a:ext cx="3547532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4" y="446088"/>
            <a:ext cx="3547532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6" y="446091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4" y="2260741"/>
            <a:ext cx="3547532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00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7" y="727525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9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7" y="2344687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3" y="6041365"/>
            <a:ext cx="976879" cy="365125"/>
          </a:xfrm>
        </p:spPr>
        <p:txBody>
          <a:bodyPr/>
          <a:lstStyle/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8" y="6041365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91" y="5915890"/>
            <a:ext cx="1062155" cy="490599"/>
          </a:xfrm>
        </p:spPr>
        <p:txBody>
          <a:bodyPr/>
          <a:lstStyle/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75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2" y="447188"/>
            <a:ext cx="10571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4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5" y="6041365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8" y="6041365"/>
            <a:ext cx="134370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37E6F7C-62F2-4ABD-8656-A8070919D0BC}" type="datetimeFigureOut">
              <a:rPr lang="ru-RU" smtClean="0"/>
              <a:t>04.06.2016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3" y="5915890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4AA3D-85CB-42BD-8A63-4D47AD24A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97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</p:sldLayoutIdLst>
  <p:txStyles>
    <p:titleStyle>
      <a:lvl1pPr algn="l" defTabSz="457195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7" indent="-3428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1" indent="-285746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971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965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0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955" indent="-228597" algn="l" defTabSz="457195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" y="217133"/>
            <a:ext cx="12191999" cy="1693556"/>
          </a:xfrm>
        </p:spPr>
        <p:txBody>
          <a:bodyPr/>
          <a:lstStyle/>
          <a:p>
            <a:pPr algn="ctr"/>
            <a:r>
              <a:rPr lang="ru-RU" sz="1200" dirty="0">
                <a:latin typeface="Franklin Gothic Demi" panose="020B0703020102020204" pitchFamily="34" charset="0"/>
              </a:rPr>
              <a:t>ФЕДЕРАЛЬНОЕ АГЕНТСТВО СВЯЗИ</a:t>
            </a:r>
            <a:br>
              <a:rPr lang="ru-RU" sz="1200" dirty="0">
                <a:latin typeface="Franklin Gothic Demi" panose="020B0703020102020204" pitchFamily="34" charset="0"/>
              </a:rPr>
            </a:br>
            <a:r>
              <a:rPr lang="ru-RU" sz="1200" dirty="0">
                <a:latin typeface="Franklin Gothic Demi" panose="020B0703020102020204" pitchFamily="34" charset="0"/>
              </a:rPr>
              <a:t/>
            </a:r>
            <a:br>
              <a:rPr lang="ru-RU" sz="1200" dirty="0">
                <a:latin typeface="Franklin Gothic Demi" panose="020B0703020102020204" pitchFamily="34" charset="0"/>
              </a:rPr>
            </a:br>
            <a:r>
              <a:rPr lang="ru-RU" sz="1200" dirty="0">
                <a:latin typeface="Franklin Gothic Demi" panose="020B0703020102020204" pitchFamily="34" charset="0"/>
              </a:rPr>
              <a:t>ФЕДЕРАЛЬНОЕ ГОСУДАРСТВЕННОЕ ОБРАЗОВАТЕЛЬНОЕ </a:t>
            </a:r>
            <a:br>
              <a:rPr lang="ru-RU" sz="1200" dirty="0">
                <a:latin typeface="Franklin Gothic Demi" panose="020B0703020102020204" pitchFamily="34" charset="0"/>
              </a:rPr>
            </a:br>
            <a:r>
              <a:rPr lang="ru-RU" sz="1200" dirty="0">
                <a:latin typeface="Franklin Gothic Demi" panose="020B0703020102020204" pitchFamily="34" charset="0"/>
              </a:rPr>
              <a:t>БЮДЖЕТНОЕ УЧРЕЖДЕНИЕ ВЫСШЕГО ПРОФЕССИОНАЛЬНОГО ОБРАЗОВАНИЯ </a:t>
            </a:r>
            <a:br>
              <a:rPr lang="ru-RU" sz="1200" dirty="0">
                <a:latin typeface="Franklin Gothic Demi" panose="020B0703020102020204" pitchFamily="34" charset="0"/>
              </a:rPr>
            </a:br>
            <a:r>
              <a:rPr lang="ru-RU" sz="1200" dirty="0">
                <a:latin typeface="Franklin Gothic Demi" panose="020B0703020102020204" pitchFamily="34" charset="0"/>
              </a:rPr>
              <a:t>«СИБИРСКИЙ ГОСУДАРСТВЕННЫЙ УНИВЕРСИТЕТ </a:t>
            </a:r>
            <a:br>
              <a:rPr lang="ru-RU" sz="1200" dirty="0">
                <a:latin typeface="Franklin Gothic Demi" panose="020B0703020102020204" pitchFamily="34" charset="0"/>
              </a:rPr>
            </a:br>
            <a:r>
              <a:rPr lang="ru-RU" sz="1200" dirty="0">
                <a:latin typeface="Franklin Gothic Demi" panose="020B0703020102020204" pitchFamily="34" charset="0"/>
              </a:rPr>
              <a:t>ТЕЛЕКОММУНИКАЦИЙ И ИНФОРМАТИКИ»</a:t>
            </a:r>
            <a:br>
              <a:rPr lang="ru-RU" sz="1200" dirty="0">
                <a:latin typeface="Franklin Gothic Demi" panose="020B0703020102020204" pitchFamily="34" charset="0"/>
              </a:rPr>
            </a:br>
            <a:r>
              <a:rPr lang="ru-RU" sz="1200" dirty="0">
                <a:latin typeface="Franklin Gothic Demi" panose="020B0703020102020204" pitchFamily="34" charset="0"/>
              </a:rPr>
              <a:t/>
            </a:r>
            <a:br>
              <a:rPr lang="ru-RU" sz="1200" dirty="0">
                <a:latin typeface="Franklin Gothic Demi" panose="020B0703020102020204" pitchFamily="34" charset="0"/>
              </a:rPr>
            </a:br>
            <a:r>
              <a:rPr lang="ru-RU" sz="1200" dirty="0">
                <a:latin typeface="Franklin Gothic Demi" panose="020B0703020102020204" pitchFamily="34" charset="0"/>
              </a:rPr>
              <a:t>ФАКУЛЬТЕТ ИНФОРМАТИКИ И ВЫЧИСЛИТЕЛЬНОЙ ТЕХНИКИ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endParaRPr lang="ru-RU" sz="12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410737" y="4230809"/>
            <a:ext cx="4067033" cy="2522689"/>
          </a:xfrm>
        </p:spPr>
        <p:txBody>
          <a:bodyPr>
            <a:noAutofit/>
          </a:bodyPr>
          <a:lstStyle/>
          <a:p>
            <a:pPr algn="r"/>
            <a:r>
              <a:rPr lang="ru-RU" sz="1600" dirty="0">
                <a:latin typeface="Franklin Gothic Demi" panose="020B0703020102020204" pitchFamily="34" charset="0"/>
              </a:rPr>
              <a:t>Выполнили</a:t>
            </a:r>
            <a:r>
              <a:rPr lang="ru-RU" sz="1600" dirty="0">
                <a:latin typeface="Franklin Gothic Demi" panose="020B0703020102020204" pitchFamily="34" charset="0"/>
              </a:rPr>
              <a:t> </a:t>
            </a:r>
            <a:r>
              <a:rPr lang="ru-RU" sz="1600" dirty="0">
                <a:latin typeface="Franklin Gothic Demi" panose="020B0703020102020204" pitchFamily="34" charset="0"/>
              </a:rPr>
              <a:t>студенты группы ИВ-521</a:t>
            </a:r>
            <a:endParaRPr lang="ru-RU" sz="1600" dirty="0">
              <a:latin typeface="Franklin Gothic Demi" panose="020B0703020102020204" pitchFamily="34" charset="0"/>
            </a:endParaRPr>
          </a:p>
          <a:p>
            <a:pPr algn="r"/>
            <a:r>
              <a:rPr lang="en-US" sz="1600" dirty="0">
                <a:latin typeface="Franklin Gothic Demi" panose="020B0703020102020204" pitchFamily="34" charset="0"/>
              </a:rPr>
              <a:t>C</a:t>
            </a:r>
            <a:r>
              <a:rPr lang="ru-RU" sz="1600" dirty="0" err="1">
                <a:latin typeface="Franklin Gothic Demi" panose="020B0703020102020204" pitchFamily="34" charset="0"/>
              </a:rPr>
              <a:t>еменов</a:t>
            </a:r>
            <a:r>
              <a:rPr lang="ru-RU" sz="1600" dirty="0">
                <a:latin typeface="Franklin Gothic Demi" panose="020B0703020102020204" pitchFamily="34" charset="0"/>
              </a:rPr>
              <a:t> Н.А.</a:t>
            </a:r>
          </a:p>
          <a:p>
            <a:pPr algn="r"/>
            <a:r>
              <a:rPr lang="ru-RU" sz="1600" dirty="0">
                <a:latin typeface="Franklin Gothic Demi" panose="020B0703020102020204" pitchFamily="34" charset="0"/>
              </a:rPr>
              <a:t>Попов М.М.</a:t>
            </a:r>
          </a:p>
          <a:p>
            <a:pPr algn="r"/>
            <a:r>
              <a:rPr lang="ru-RU" sz="1600" dirty="0">
                <a:latin typeface="Franklin Gothic Demi" panose="020B0703020102020204" pitchFamily="34" charset="0"/>
              </a:rPr>
              <a:t>Прокопенко Р.П.</a:t>
            </a:r>
          </a:p>
          <a:p>
            <a:pPr algn="r"/>
            <a:r>
              <a:rPr lang="ru-RU" sz="1600" dirty="0">
                <a:latin typeface="Franklin Gothic Demi" panose="020B0703020102020204" pitchFamily="34" charset="0"/>
              </a:rPr>
              <a:t>Низамов Р.И</a:t>
            </a:r>
          </a:p>
          <a:p>
            <a:pPr algn="r"/>
            <a:r>
              <a:rPr lang="ru-RU" sz="1600" dirty="0">
                <a:latin typeface="Franklin Gothic Demi" panose="020B0703020102020204" pitchFamily="34" charset="0"/>
              </a:rPr>
              <a:t>Лысенко А.О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1" y="2312896"/>
            <a:ext cx="12192000" cy="180743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dirty="0"/>
              <a:t> </a:t>
            </a:r>
            <a:r>
              <a:rPr lang="ru-RU" sz="3200" dirty="0">
                <a:latin typeface="Franklin Gothic Demi" panose="020B0703020102020204" pitchFamily="34" charset="0"/>
              </a:rPr>
              <a:t>Курсовой </a:t>
            </a:r>
            <a:r>
              <a:rPr lang="ru-RU" sz="3200" dirty="0">
                <a:latin typeface="Franklin Gothic Demi" panose="020B0703020102020204" pitchFamily="34" charset="0"/>
              </a:rPr>
              <a:t>проект по дисциплине </a:t>
            </a:r>
            <a:endParaRPr lang="ru-RU" sz="3200" dirty="0">
              <a:latin typeface="Franklin Gothic Demi" panose="020B0703020102020204" pitchFamily="34" charset="0"/>
            </a:endParaRPr>
          </a:p>
          <a:p>
            <a:pPr algn="ctr"/>
            <a:r>
              <a:rPr lang="ru-RU" sz="3200" dirty="0">
                <a:latin typeface="Franklin Gothic Demi" panose="020B0703020102020204" pitchFamily="34" charset="0"/>
              </a:rPr>
              <a:t>«</a:t>
            </a:r>
            <a:r>
              <a:rPr lang="ru-RU" sz="3200" dirty="0">
                <a:latin typeface="Franklin Gothic Demi" panose="020B0703020102020204" pitchFamily="34" charset="0"/>
              </a:rPr>
              <a:t>Технологии разработки ПО»</a:t>
            </a:r>
          </a:p>
          <a:p>
            <a:pPr algn="ctr"/>
            <a:r>
              <a:rPr lang="ru-RU" sz="3200" dirty="0" err="1">
                <a:latin typeface="Franklin Gothic Demi" panose="020B0703020102020204" pitchFamily="34" charset="0"/>
              </a:rPr>
              <a:t>UnitConverter</a:t>
            </a:r>
            <a:endParaRPr lang="ru-RU" sz="32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76517" y="262431"/>
            <a:ext cx="11618259" cy="622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26777" y="295836"/>
            <a:ext cx="1101762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0" algn="just">
              <a:lnSpc>
                <a:spcPct val="150000"/>
              </a:lnSpc>
            </a:pP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0" y="1208135"/>
            <a:ext cx="5336800" cy="29622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33401" y="295836"/>
            <a:ext cx="11340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0" algn="just"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этой величиной будут радианы (порядковый номер 4). И далее пользователю необходимо выбрать величину, в которую он хочет сконвертировать исходную.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44" y="1764430"/>
            <a:ext cx="5744893" cy="3233903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59989" y="5077873"/>
            <a:ext cx="11340353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74" algn="just">
              <a:lnSpc>
                <a:spcPct val="150000"/>
              </a:lnSpc>
            </a:pPr>
            <a:r>
              <a:rPr lang="ru-RU" sz="1600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случае это градусы (порядковый номер 3). Программа конвертирует 1 радиан в градусы и выводит результат.</a:t>
            </a:r>
            <a:r>
              <a:rPr lang="ru-RU" sz="1600" dirty="0">
                <a:latin typeface="Franklin Gothic Demi" panose="020B0703020102020204" pitchFamily="34" charset="0"/>
              </a:rPr>
              <a:t> Если пользователь захочет продолжить работу в программе, ему следует нажать клавишу «y», для выхода из программы – любую другую клавишу. </a:t>
            </a:r>
          </a:p>
          <a:p>
            <a:pPr indent="449574" algn="just">
              <a:lnSpc>
                <a:spcPct val="150000"/>
              </a:lnSpc>
            </a:pPr>
            <a:endParaRPr lang="ru-RU" sz="14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19608" cy="68580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977719" y="796612"/>
            <a:ext cx="6214281" cy="603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977717" y="796612"/>
            <a:ext cx="62142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0" algn="just"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рода величины ---&gt; ввод числового значения      ---&gt; выбор величины, из которой производится конвертирование ---&gt; выбор величины, в которую производится конвертирование ---&gt; получение результата конвертирования. Ниже приведена блок-схема принципа работы программы</a:t>
            </a: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77719" y="35239"/>
            <a:ext cx="6086903" cy="61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Блок-схема, демонстрирующая принцип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5454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1683" y="219379"/>
            <a:ext cx="11618259" cy="622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4766" y="401649"/>
            <a:ext cx="1115209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74">
              <a:lnSpc>
                <a:spcPct val="150000"/>
              </a:lnSpc>
              <a:spcAft>
                <a:spcPts val="1000"/>
              </a:spcAft>
            </a:pPr>
            <a:r>
              <a:rPr lang="ru-RU" b="1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В ходе выполнения курсового проекта была достигнута поставленная заказчиком цель, решены все стоящие перед командой разработчиков задачи.  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Четкая структуризация кода и грамотно подобранные имена переменных, структур и методов способствуют удобочитаемости кода программы, удобной отладке, а также возможности без труда дополнять программный продукт новыми возможностями и алгоритмами конвертирования.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Законченный программный продукт – это отличный конвертер величин.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http://dela.biz/wp-content/uploads/2013/02/1361297519_kak-ofrrmit-kyuplyu-prodazhu-bizne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95" y="3787193"/>
            <a:ext cx="4872447" cy="246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3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6517" y="268942"/>
            <a:ext cx="11618259" cy="622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315" y="524824"/>
            <a:ext cx="9884229" cy="186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74" algn="just">
              <a:lnSpc>
                <a:spcPct val="150000"/>
              </a:lnSpc>
              <a:spcAft>
                <a:spcPts val="1000"/>
              </a:spcAft>
            </a:pPr>
            <a:r>
              <a:rPr lang="ru-RU" b="1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Литература</a:t>
            </a:r>
            <a:endParaRPr lang="ru-RU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74">
              <a:lnSpc>
                <a:spcPct val="115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Дэвид </a:t>
            </a:r>
            <a:r>
              <a:rPr lang="ru-RU" dirty="0" err="1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Гриффитс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Дон </a:t>
            </a:r>
            <a:r>
              <a:rPr lang="ru-RU" dirty="0" err="1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Гриффитс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Изучаем программирование на C (Мировой компьютерный бестселлер) – 2013;</a:t>
            </a:r>
          </a:p>
          <a:p>
            <a:pPr indent="449574">
              <a:lnSpc>
                <a:spcPct val="115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Г. С. Иванова - Технология программирования;</a:t>
            </a:r>
          </a:p>
          <a:p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</a:rPr>
              <a:t>     	- </a:t>
            </a:r>
            <a:r>
              <a:rPr lang="ru-RU" dirty="0" err="1">
                <a:latin typeface="Franklin Gothic Demi" panose="020B0703020102020204" pitchFamily="34" charset="0"/>
                <a:ea typeface="Calibri" panose="020F0502020204030204" pitchFamily="34" charset="0"/>
              </a:rPr>
              <a:t>Курносов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</a:rPr>
              <a:t> - Введение в структуры и алгоритмы обработки данных;</a:t>
            </a:r>
            <a:endParaRPr lang="ru-RU" dirty="0">
              <a:latin typeface="Franklin Gothic Demi" panose="020B0703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51" y="2649424"/>
            <a:ext cx="8925992" cy="34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6175" y="470651"/>
            <a:ext cx="6234416" cy="484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57" y="1176621"/>
            <a:ext cx="5504867" cy="50157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05383" y="470652"/>
            <a:ext cx="6096000" cy="496546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74" algn="just">
              <a:lnSpc>
                <a:spcPct val="150000"/>
              </a:lnSpc>
              <a:spcAft>
                <a:spcPts val="1000"/>
              </a:spcAft>
            </a:pPr>
            <a:r>
              <a:rPr lang="ru-RU" sz="2000" b="1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Конвертер величин для современного человека - вещь необходимая. Все дело в том, что ежедневно каждый из нас сталкивается с большим потоком информации, которая не всегда бывает до конца понятной.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00"/>
              </a:spcAft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учеников и студентов незаменимую помощь окажет конвертер величин. С его помощью можно без труда определить, сколько метров в футе, что представляет собой ярд или морская миля и многое другое. 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493" y="248710"/>
            <a:ext cx="6602507" cy="556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49087" y="771891"/>
            <a:ext cx="6096000" cy="45140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</a:t>
            </a:r>
            <a:endParaRPr lang="ru-RU" sz="2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450210" algn="l"/>
              </a:tabLst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-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является разработка программного продукта, который предназначен для конвертирования различных физических, математических и компьютерных величин.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b="1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Назначение разработки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заключается в предоставлении заказчику данного программного обеспечения возможности точного и быстрого преобразования физических, математических и компьютерных значений.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19" y="248710"/>
            <a:ext cx="4896971" cy="55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812" y="186463"/>
            <a:ext cx="11806517" cy="326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4812" y="186463"/>
            <a:ext cx="1157791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74" algn="just">
              <a:lnSpc>
                <a:spcPct val="150000"/>
              </a:lnSpc>
            </a:pPr>
            <a:r>
              <a:rPr lang="ru-RU" sz="2000" b="1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технологии, языка и среды программирования</a:t>
            </a:r>
          </a:p>
          <a:p>
            <a:pPr marL="285746" indent="-28574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написания программного обеспечения использован язык </a:t>
            </a:r>
            <a:r>
              <a:rPr lang="en-US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(Си) — компилируемый статически типизированный процедурный язык программирования общего    назначения. 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46" indent="-285746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Программный продукт разработан в средах программирования, таких как </a:t>
            </a:r>
            <a:r>
              <a:rPr lang="ru-RU" dirty="0" err="1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-C++, </a:t>
            </a:r>
            <a:r>
              <a:rPr lang="ru-RU" dirty="0" err="1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CodeBlocks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Geany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91" y="4333724"/>
            <a:ext cx="3124912" cy="23575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71" y="3621398"/>
            <a:ext cx="2460812" cy="25250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99" y="4031543"/>
            <a:ext cx="2810431" cy="2324768"/>
          </a:xfrm>
          <a:prstGeom prst="rect">
            <a:avLst/>
          </a:prstGeom>
        </p:spPr>
      </p:pic>
      <p:pic>
        <p:nvPicPr>
          <p:cNvPr id="1026" name="Picture 2" descr="https://upload.wikimedia.org/wikipedia/commons/thumb/0/03/NYCS-bull-trans-C.svg/1024px-NYCS-bull-trans-C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" y="3233799"/>
            <a:ext cx="3217211" cy="330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048" y="444585"/>
            <a:ext cx="6225989" cy="523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6519" y="591671"/>
            <a:ext cx="5957048" cy="532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74" algn="just">
              <a:lnSpc>
                <a:spcPct val="150000"/>
              </a:lnSpc>
            </a:pPr>
            <a:r>
              <a:rPr lang="ru-RU" b="1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информационной системы</a:t>
            </a:r>
            <a:endParaRPr lang="ru-RU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342897" indent="-342897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методы и интерфейсы находятся в отдельных *.c-файлах;</a:t>
            </a:r>
          </a:p>
          <a:p>
            <a:pPr marL="342897" indent="-342897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прототипы методов и структуры, необходимые для работы программного продукта находятся в файле </a:t>
            </a:r>
            <a:r>
              <a:rPr lang="en-US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.h;</a:t>
            </a:r>
          </a:p>
          <a:p>
            <a:pPr marL="342897" indent="-342897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защиты также находятся в отдельных *.c-файлах;</a:t>
            </a:r>
          </a:p>
          <a:p>
            <a:pPr marL="342897" indent="-342897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сборка программного продукта описана в *.</a:t>
            </a:r>
            <a:r>
              <a:rPr lang="en-US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-файле для </a:t>
            </a:r>
            <a:r>
              <a:rPr lang="en-US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-версии, makefile для </a:t>
            </a:r>
            <a:r>
              <a:rPr lang="en-US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UNIX</a:t>
            </a: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-версии.</a:t>
            </a:r>
          </a:p>
          <a:p>
            <a:pPr>
              <a:lnSpc>
                <a:spcPct val="115000"/>
              </a:lnSpc>
            </a:pPr>
            <a:r>
              <a:rPr lang="ru-RU" sz="1400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://img.desktopwallpapers.ru/3d/pics/wide/1920x1200/774e21f49e08c1078b370dda348a4e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2" y="444585"/>
            <a:ext cx="4988860" cy="523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5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730" y="389965"/>
            <a:ext cx="6454588" cy="545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02023" y="389966"/>
            <a:ext cx="6096000" cy="488441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74" algn="just">
              <a:lnSpc>
                <a:spcPct val="150000"/>
              </a:lnSpc>
            </a:pPr>
            <a:r>
              <a:rPr lang="ru-RU" b="1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методы программного продукта</a:t>
            </a:r>
          </a:p>
          <a:p>
            <a:pPr indent="449574" algn="just">
              <a:lnSpc>
                <a:spcPct val="150000"/>
              </a:lnSpc>
            </a:pPr>
            <a:endParaRPr lang="ru-RU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74" algn="just"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методы конвертирования: методы, описывающие алгоритмы конвертирования величин из одной в иную; </a:t>
            </a:r>
          </a:p>
          <a:p>
            <a:pPr indent="449574" algn="just"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методы управления: методы, отвечающие за ввод данных, а также взаимодействие программы и пользователя;</a:t>
            </a:r>
          </a:p>
          <a:p>
            <a:pPr indent="449574" algn="just"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методы защиты программы: методы позволяющие обработать ситуации, возникающие при некорректном вводе данных.</a:t>
            </a:r>
          </a:p>
          <a:p>
            <a:pPr>
              <a:lnSpc>
                <a:spcPct val="115000"/>
              </a:lnSpc>
            </a:pP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xn--80ajarrknelb2dvbf.xn--p1ai/wp-content/uploads/2014/10/%D0%92%D1%8B%D0%B1%D0%B8%D1%80%D0%B0%D0%B5%D0%BC-%D0%BC%D0%B5%D1%82%D0%BE%D0%B4-%D0%BF%D1%80%D0%BE%D0%B4%D0%B2%D0%B8%D0%B6%D0%B5%D0%BD%D0%B8%D1%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18" y="495153"/>
            <a:ext cx="560070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967" y="309281"/>
            <a:ext cx="6496221" cy="602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14068" y="410598"/>
            <a:ext cx="61808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Franklin Gothic Demi" panose="020B0703020102020204" pitchFamily="34" charset="0"/>
                <a:ea typeface="Calibri" panose="020F0502020204030204" pitchFamily="34" charset="0"/>
              </a:rPr>
              <a:t>Выбор стратегии тестирования и разработка тестов</a:t>
            </a:r>
          </a:p>
          <a:p>
            <a:endParaRPr lang="ru-RU" b="1" dirty="0">
              <a:latin typeface="Franklin Gothic Demi" panose="020B0703020102020204" pitchFamily="34" charset="0"/>
              <a:ea typeface="Calibri" panose="020F0502020204030204" pitchFamily="34" charset="0"/>
            </a:endParaRPr>
          </a:p>
          <a:p>
            <a:r>
              <a:rPr lang="ru-RU" dirty="0">
                <a:latin typeface="Franklin Gothic Demi" panose="020B0703020102020204" pitchFamily="34" charset="0"/>
              </a:rPr>
              <a:t>- </a:t>
            </a:r>
            <a:r>
              <a:rPr lang="ru-RU" dirty="0">
                <a:latin typeface="Franklin Gothic Demi" panose="020B0703020102020204" pitchFamily="34" charset="0"/>
              </a:rPr>
              <a:t>метод серого </a:t>
            </a:r>
            <a:r>
              <a:rPr lang="ru-RU" dirty="0">
                <a:latin typeface="Franklin Gothic Demi" panose="020B0703020102020204" pitchFamily="34" charset="0"/>
              </a:rPr>
              <a:t>ящика.</a:t>
            </a:r>
          </a:p>
          <a:p>
            <a:endParaRPr lang="ru-RU" b="1" dirty="0">
              <a:latin typeface="Franklin Gothic Demi" panose="020B0703020102020204" pitchFamily="34" charset="0"/>
            </a:endParaRPr>
          </a:p>
          <a:p>
            <a:r>
              <a:rPr lang="ru-RU" dirty="0">
                <a:latin typeface="Franklin Gothic Demi" panose="020B0703020102020204" pitchFamily="34" charset="0"/>
              </a:rPr>
              <a:t>- </a:t>
            </a:r>
            <a:r>
              <a:rPr lang="ru-RU" dirty="0">
                <a:latin typeface="Franklin Gothic Demi" panose="020B0703020102020204" pitchFamily="34" charset="0"/>
              </a:rPr>
              <a:t>модульное </a:t>
            </a:r>
            <a:r>
              <a:rPr lang="ru-RU" dirty="0">
                <a:latin typeface="Franklin Gothic Demi" panose="020B0703020102020204" pitchFamily="34" charset="0"/>
              </a:rPr>
              <a:t>тестирование;</a:t>
            </a:r>
            <a:endParaRPr lang="ru-RU" dirty="0">
              <a:latin typeface="Franklin Gothic Demi" panose="020B0703020102020204" pitchFamily="34" charset="0"/>
            </a:endParaRPr>
          </a:p>
          <a:p>
            <a:endParaRPr lang="ru-RU" b="1" dirty="0">
              <a:latin typeface="Franklin Gothic Demi" panose="020B0703020102020204" pitchFamily="34" charset="0"/>
            </a:endParaRPr>
          </a:p>
          <a:p>
            <a:endParaRPr lang="ru-RU" dirty="0">
              <a:latin typeface="Franklin Gothic Demi" panose="020B07030201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65577" y="309284"/>
            <a:ext cx="4760259" cy="6024283"/>
          </a:xfrm>
          <a:prstGeom prst="rect">
            <a:avLst/>
          </a:prstGeom>
        </p:spPr>
      </p:pic>
      <p:pic>
        <p:nvPicPr>
          <p:cNvPr id="4098" name="Picture 2" descr="http://blog.beitnelly4u.com/wp-content/gallery/sqa/gray-bo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69" y="3435627"/>
            <a:ext cx="2718360" cy="266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" y="2896401"/>
            <a:ext cx="3047697" cy="25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22857" y="200703"/>
            <a:ext cx="11618259" cy="622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4011" y="314199"/>
            <a:ext cx="11017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0" algn="ctr"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Контрольный пример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64" y="941698"/>
            <a:ext cx="7945249" cy="385890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960835" y="4978351"/>
            <a:ext cx="104496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0" algn="just"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запуске программного продукта сначала пользователю предлагается выбрать род величины, с которым он хочет работать. Например, выбираем род величины Угол. Для этого вводим порядковый номер рода величины. В нашем случае это 18.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76517" y="262431"/>
            <a:ext cx="11618259" cy="6225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26777" y="295836"/>
            <a:ext cx="1101762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0" algn="just">
              <a:lnSpc>
                <a:spcPct val="150000"/>
              </a:lnSpc>
            </a:pP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5" y="803665"/>
            <a:ext cx="5454087" cy="403853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6893" y="268941"/>
            <a:ext cx="1138263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0" algn="just"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Введя порядковый номер пользователю предлагается ввести число, которое он хочет перевести.</a:t>
            </a:r>
            <a:endParaRPr lang="ru-RU" sz="1400" dirty="0">
              <a:latin typeface="Franklin Gothic Demi" panose="020B07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59" y="1346031"/>
            <a:ext cx="5534703" cy="397124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6519" y="5362449"/>
            <a:ext cx="11346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74" algn="just">
              <a:lnSpc>
                <a:spcPct val="150000"/>
              </a:lnSpc>
            </a:pPr>
            <a:r>
              <a:rPr lang="ru-RU" dirty="0">
                <a:latin typeface="Franklin Gothic Demi" panose="020B07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нашем случае это 1. Затем пользователю необходимо выбрать величину, которую он хочет конвертировать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rgbClr val="00000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206</TotalTime>
  <Words>334</Words>
  <Application>Microsoft Office PowerPoint</Application>
  <PresentationFormat>Широкоэкранный</PresentationFormat>
  <Paragraphs>63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Franklin Gothic Demi</vt:lpstr>
      <vt:lpstr>Symbol</vt:lpstr>
      <vt:lpstr>Times New Roman</vt:lpstr>
      <vt:lpstr>Wingdings 2</vt:lpstr>
      <vt:lpstr>Цитаты</vt:lpstr>
      <vt:lpstr>ФЕДЕРАЛЬНОЕ АГЕНТСТВО СВЯЗИ  ФЕДЕРАЛЬНОЕ ГОСУДАРСТВЕННОЕ ОБРАЗОВАТЕЛЬНОЕ  БЮДЖЕТНОЕ УЧРЕЖДЕНИЕ ВЫСШЕГО ПРОФЕССИОНАЛЬНОГО ОБРАЗОВАНИЯ  «СИБИРСКИЙ ГОСУДАРСТВЕННЫЙ УНИВЕРСИТЕТ  ТЕЛЕКОММУНИКАЦИЙ И ИНФОРМАТИКИ»  ФАКУЛЬТЕТ ИНФОРМАТИКИ И ВЫЧИСЛИТЕЛЬНОЙ ТЕХНИКИ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OveRLorD</dc:creator>
  <cp:lastModifiedBy>long399</cp:lastModifiedBy>
  <cp:revision>27</cp:revision>
  <dcterms:created xsi:type="dcterms:W3CDTF">2016-06-03T14:56:10Z</dcterms:created>
  <dcterms:modified xsi:type="dcterms:W3CDTF">2016-06-03T18:43:53Z</dcterms:modified>
</cp:coreProperties>
</file>