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6"/>
  </p:notesMasterIdLst>
  <p:handoutMasterIdLst>
    <p:handoutMasterId r:id="rId17"/>
  </p:handoutMasterIdLst>
  <p:sldIdLst>
    <p:sldId id="312" r:id="rId5"/>
    <p:sldId id="304" r:id="rId6"/>
    <p:sldId id="282" r:id="rId7"/>
    <p:sldId id="317" r:id="rId8"/>
    <p:sldId id="328" r:id="rId9"/>
    <p:sldId id="331" r:id="rId10"/>
    <p:sldId id="326" r:id="rId11"/>
    <p:sldId id="327" r:id="rId12"/>
    <p:sldId id="318" r:id="rId13"/>
    <p:sldId id="325" r:id="rId14"/>
    <p:sldId id="297"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5388" autoAdjust="0"/>
  </p:normalViewPr>
  <p:slideViewPr>
    <p:cSldViewPr snapToGrid="0" snapToObjects="1">
      <p:cViewPr varScale="1">
        <p:scale>
          <a:sx n="78" d="100"/>
          <a:sy n="78" d="100"/>
        </p:scale>
        <p:origin x="878"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56214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200523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021950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76133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592492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p:txBody>
          <a:bodyPr anchor="ctr"/>
          <a:lstStyle/>
          <a:p>
            <a:r>
              <a:rPr lang="en-US" dirty="0"/>
              <a:t>Topic </a:t>
            </a:r>
            <a:br>
              <a:rPr lang="en-US" dirty="0"/>
            </a:br>
            <a:r>
              <a:rPr lang="en-US" sz="3200" b="1" i="0" u="none" strike="noStrike" baseline="0" dirty="0">
                <a:latin typeface="URWPalladioL-Bold"/>
              </a:rPr>
              <a:t>Solving the Dynamic Weapon Target Assignment Problem</a:t>
            </a:r>
            <a:br>
              <a:rPr lang="en-US" sz="3200" b="1" i="0" u="none" strike="noStrike" baseline="0" dirty="0">
                <a:latin typeface="URWPalladioL-Bold"/>
              </a:rPr>
            </a:br>
            <a:r>
              <a:rPr lang="en-US" sz="3200" b="1" i="0" u="none" strike="noStrike" baseline="0" dirty="0">
                <a:latin typeface="URWPalladioL-Bold"/>
              </a:rPr>
              <a:t>by an Improved Multi objective Particle Swarm</a:t>
            </a:r>
            <a:br>
              <a:rPr lang="en-US" sz="3200" b="1" i="0" u="none" strike="noStrike" baseline="0" dirty="0">
                <a:latin typeface="URWPalladioL-Bold"/>
              </a:rPr>
            </a:br>
            <a:r>
              <a:rPr lang="en-IN" sz="3200" b="1" i="0" u="none" strike="noStrike" baseline="0" dirty="0">
                <a:latin typeface="URWPalladioL-Bold"/>
              </a:rPr>
              <a:t>Optimization Algorithm</a:t>
            </a:r>
            <a:endParaRPr lang="en-US" dirty="0"/>
          </a:p>
        </p:txBody>
      </p:sp>
      <p:pic>
        <p:nvPicPr>
          <p:cNvPr id="4" name="Picture 3" descr="A logo of a institute of technology&#10;&#10;Description automatically generated">
            <a:extLst>
              <a:ext uri="{FF2B5EF4-FFF2-40B4-BE49-F238E27FC236}">
                <a16:creationId xmlns:a16="http://schemas.microsoft.com/office/drawing/2014/main" id="{4ACFCCD2-DDF9-900B-0CD2-A2B19BE7D3C0}"/>
              </a:ext>
            </a:extLst>
          </p:cNvPr>
          <p:cNvPicPr>
            <a:picLocks noChangeAspect="1"/>
          </p:cNvPicPr>
          <p:nvPr/>
        </p:nvPicPr>
        <p:blipFill>
          <a:blip r:embed="rId3"/>
          <a:stretch>
            <a:fillRect/>
          </a:stretch>
        </p:blipFill>
        <p:spPr>
          <a:xfrm>
            <a:off x="9720723" y="168377"/>
            <a:ext cx="2228850" cy="2057400"/>
          </a:xfrm>
          <a:prstGeom prst="rect">
            <a:avLst/>
          </a:prstGeom>
        </p:spPr>
      </p:pic>
      <p:sp>
        <p:nvSpPr>
          <p:cNvPr id="7" name="TextBox 6">
            <a:extLst>
              <a:ext uri="{FF2B5EF4-FFF2-40B4-BE49-F238E27FC236}">
                <a16:creationId xmlns:a16="http://schemas.microsoft.com/office/drawing/2014/main" id="{D582E8CD-CFB2-D1AC-B88F-37F1F788D636}"/>
              </a:ext>
            </a:extLst>
          </p:cNvPr>
          <p:cNvSpPr txBox="1"/>
          <p:nvPr/>
        </p:nvSpPr>
        <p:spPr>
          <a:xfrm>
            <a:off x="6808839" y="5401442"/>
            <a:ext cx="3588774" cy="646331"/>
          </a:xfrm>
          <a:prstGeom prst="rect">
            <a:avLst/>
          </a:prstGeom>
          <a:noFill/>
        </p:spPr>
        <p:txBody>
          <a:bodyPr wrap="square" rtlCol="0">
            <a:spAutoFit/>
          </a:bodyPr>
          <a:lstStyle/>
          <a:p>
            <a:r>
              <a:rPr lang="en-IN" b="1" dirty="0">
                <a:solidFill>
                  <a:schemeClr val="bg1"/>
                </a:solidFill>
                <a:latin typeface="+mj-lt"/>
              </a:rPr>
              <a:t>MINTU ADAK, 2311MC22</a:t>
            </a:r>
          </a:p>
          <a:p>
            <a:r>
              <a:rPr lang="en-IN" b="1" dirty="0">
                <a:solidFill>
                  <a:schemeClr val="bg1"/>
                </a:solidFill>
                <a:latin typeface="+mj-lt"/>
              </a:rPr>
              <a:t>SURAJ KUMAR, 2311MC17</a:t>
            </a:r>
          </a:p>
        </p:txBody>
      </p:sp>
      <p:sp>
        <p:nvSpPr>
          <p:cNvPr id="8" name="TextBox 7">
            <a:extLst>
              <a:ext uri="{FF2B5EF4-FFF2-40B4-BE49-F238E27FC236}">
                <a16:creationId xmlns:a16="http://schemas.microsoft.com/office/drawing/2014/main" id="{4499BC0B-57BC-F0A1-8926-C8992A11E35A}"/>
              </a:ext>
            </a:extLst>
          </p:cNvPr>
          <p:cNvSpPr txBox="1"/>
          <p:nvPr/>
        </p:nvSpPr>
        <p:spPr>
          <a:xfrm>
            <a:off x="1794387" y="5401442"/>
            <a:ext cx="3588774" cy="646331"/>
          </a:xfrm>
          <a:prstGeom prst="rect">
            <a:avLst/>
          </a:prstGeom>
          <a:noFill/>
        </p:spPr>
        <p:txBody>
          <a:bodyPr wrap="square" rtlCol="0">
            <a:spAutoFit/>
          </a:bodyPr>
          <a:lstStyle/>
          <a:p>
            <a:r>
              <a:rPr lang="en-IN" b="1" dirty="0">
                <a:solidFill>
                  <a:schemeClr val="bg1"/>
                </a:solidFill>
                <a:latin typeface="+mj-lt"/>
              </a:rPr>
              <a:t>PROLAY KAYAL, 2311MC10</a:t>
            </a:r>
          </a:p>
          <a:p>
            <a:r>
              <a:rPr lang="en-IN" b="1" dirty="0">
                <a:solidFill>
                  <a:schemeClr val="bg1"/>
                </a:solidFill>
                <a:latin typeface="+mj-lt"/>
              </a:rPr>
              <a:t>SOVAN PAL, 2311MC18</a:t>
            </a:r>
          </a:p>
        </p:txBody>
      </p:sp>
      <p:sp>
        <p:nvSpPr>
          <p:cNvPr id="9" name="TextBox 8">
            <a:extLst>
              <a:ext uri="{FF2B5EF4-FFF2-40B4-BE49-F238E27FC236}">
                <a16:creationId xmlns:a16="http://schemas.microsoft.com/office/drawing/2014/main" id="{AF281AA4-F968-A4BA-92CD-A1A6DFA21429}"/>
              </a:ext>
            </a:extLst>
          </p:cNvPr>
          <p:cNvSpPr txBox="1"/>
          <p:nvPr/>
        </p:nvSpPr>
        <p:spPr>
          <a:xfrm>
            <a:off x="3229896" y="6047773"/>
            <a:ext cx="5732207" cy="646331"/>
          </a:xfrm>
          <a:prstGeom prst="rect">
            <a:avLst/>
          </a:prstGeom>
          <a:noFill/>
        </p:spPr>
        <p:txBody>
          <a:bodyPr wrap="square" rtlCol="0">
            <a:spAutoFit/>
          </a:bodyPr>
          <a:lstStyle/>
          <a:p>
            <a:pPr algn="ctr"/>
            <a:r>
              <a:rPr lang="en-IN" b="1" dirty="0">
                <a:solidFill>
                  <a:schemeClr val="bg1"/>
                </a:solidFill>
                <a:latin typeface="+mj-lt"/>
              </a:rPr>
              <a:t>MTECH IN MATHEMATICS AND COMPUTING</a:t>
            </a:r>
          </a:p>
          <a:p>
            <a:pPr algn="ctr"/>
            <a:r>
              <a:rPr lang="en-IN" b="1" dirty="0">
                <a:solidFill>
                  <a:schemeClr val="bg1"/>
                </a:solidFill>
                <a:latin typeface="+mj-lt"/>
              </a:rPr>
              <a:t>SESSION : 2023 - 2025</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914400" y="329687"/>
            <a:ext cx="7843837" cy="1012782"/>
          </a:xfrm>
        </p:spPr>
        <p:txBody>
          <a:bodyPr/>
          <a:lstStyle/>
          <a:p>
            <a:r>
              <a:rPr lang="en-US" dirty="0"/>
              <a:t>CONCLUSION</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914400" y="1936955"/>
            <a:ext cx="6903076" cy="4454013"/>
          </a:xfrm>
        </p:spPr>
        <p:txBody>
          <a:bodyPr>
            <a:normAutofit/>
          </a:bodyPr>
          <a:lstStyle/>
          <a:p>
            <a:pPr marL="342900" indent="-342900" algn="l">
              <a:buFont typeface="Wingdings" panose="05000000000000000000" pitchFamily="2" charset="2"/>
              <a:buChar char="Ø"/>
            </a:pPr>
            <a:r>
              <a:rPr lang="en-US" sz="2000" dirty="0"/>
              <a:t>Algorithm designed for multi-objective DWTA optimization.</a:t>
            </a:r>
          </a:p>
          <a:p>
            <a:pPr marL="342900" indent="-342900" algn="l">
              <a:buFont typeface="Wingdings" panose="05000000000000000000" pitchFamily="2" charset="2"/>
              <a:buChar char="Ø"/>
            </a:pPr>
            <a:r>
              <a:rPr lang="en-US" sz="2000" dirty="0"/>
              <a:t>Enhances learning, global exploration, and solution diversity.</a:t>
            </a:r>
          </a:p>
          <a:p>
            <a:pPr marL="342900" indent="-342900" algn="l">
              <a:buFont typeface="Wingdings" panose="05000000000000000000" pitchFamily="2" charset="2"/>
              <a:buChar char="Ø"/>
            </a:pPr>
            <a:r>
              <a:rPr lang="en-US" sz="2000" dirty="0"/>
              <a:t>Validates effectiveness through benchmark functions and DWTA modeling.</a:t>
            </a:r>
          </a:p>
          <a:p>
            <a:pPr marL="342900" indent="-342900" algn="l">
              <a:buFont typeface="Wingdings" panose="05000000000000000000" pitchFamily="2" charset="2"/>
              <a:buChar char="Ø"/>
            </a:pPr>
            <a:r>
              <a:rPr lang="en-US" sz="2000" dirty="0"/>
              <a:t>Superior convergence and distribution of non-dominated solutions.</a:t>
            </a:r>
          </a:p>
          <a:p>
            <a:pPr marL="342900" indent="-342900" algn="l">
              <a:buFont typeface="Wingdings" panose="05000000000000000000" pitchFamily="2" charset="2"/>
              <a:buChar char="Ø"/>
            </a:pPr>
            <a:r>
              <a:rPr lang="en-US" sz="2000" dirty="0"/>
              <a:t>Outperforms MOPSO, NSGA-II, and MOEA/D in experimental comparisons.</a:t>
            </a:r>
          </a:p>
          <a:p>
            <a:pPr marL="342900" indent="-342900" algn="l">
              <a:buFont typeface="Wingdings" panose="05000000000000000000" pitchFamily="2" charset="2"/>
              <a:buChar char="Ø"/>
            </a:pPr>
            <a:r>
              <a:rPr lang="en-US" sz="2000" dirty="0"/>
              <a:t>Especially effective for large-scale mixed integer programming problems.</a:t>
            </a:r>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1664237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rmAutofit fontScale="92500" lnSpcReduction="20000"/>
          </a:bodyPr>
          <a:lstStyle/>
          <a:p>
            <a:r>
              <a:rPr lang="en-US" dirty="0"/>
              <a:t>Introduction</a:t>
            </a:r>
          </a:p>
          <a:p>
            <a:r>
              <a:rPr lang="en-US" dirty="0"/>
              <a:t>DWTA Model</a:t>
            </a:r>
          </a:p>
          <a:p>
            <a:r>
              <a:rPr lang="en-US" dirty="0"/>
              <a:t>DWTA Model Construction</a:t>
            </a:r>
          </a:p>
          <a:p>
            <a:r>
              <a:rPr lang="en-US" dirty="0"/>
              <a:t>DWTA Flow Chart</a:t>
            </a:r>
          </a:p>
          <a:p>
            <a:r>
              <a:rPr lang="en-US" dirty="0"/>
              <a:t>Results</a:t>
            </a:r>
          </a:p>
          <a:p>
            <a:r>
              <a:rPr lang="en-US" dirty="0"/>
              <a:t>Future Work</a:t>
            </a:r>
          </a:p>
          <a:p>
            <a:r>
              <a:rPr lang="en-US" dirty="0"/>
              <a:t>Conclusion</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INTRODUCTION</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4097772"/>
          </a:xfrm>
        </p:spPr>
        <p:txBody>
          <a:bodyPr>
            <a:normAutofit fontScale="77500" lnSpcReduction="20000"/>
          </a:bodyPr>
          <a:lstStyle/>
          <a:p>
            <a:pPr algn="l"/>
            <a:r>
              <a:rPr lang="en-US" sz="2600" b="0" i="0" u="none" strike="noStrike" baseline="0" dirty="0">
                <a:latin typeface="ArialMT"/>
              </a:rPr>
              <a:t>The Weapon Target Assignment (WTA) problem is a critical issue in military operations.</a:t>
            </a:r>
          </a:p>
          <a:p>
            <a:pPr algn="l"/>
            <a:r>
              <a:rPr lang="en-IN" sz="2600" dirty="0">
                <a:latin typeface="Arial-BoldMT"/>
              </a:rPr>
              <a:t>P</a:t>
            </a:r>
            <a:r>
              <a:rPr lang="en-IN" sz="2600" i="0" u="none" strike="noStrike" baseline="0" dirty="0">
                <a:latin typeface="Arial-BoldMT"/>
              </a:rPr>
              <a:t>rimary objective </a:t>
            </a:r>
            <a:r>
              <a:rPr lang="en-US" sz="2600" i="0" u="none" strike="noStrike" baseline="0" dirty="0">
                <a:latin typeface="Arial-BoldMT"/>
              </a:rPr>
              <a:t>is to optimize the allocation of weapon units to enemy targets in order to achieve the most effective strike outcome.</a:t>
            </a:r>
            <a:endParaRPr lang="en-US" sz="2600" i="0" u="none" strike="noStrike" baseline="0" dirty="0">
              <a:latin typeface="URWPalladioL-Roma"/>
            </a:endParaRPr>
          </a:p>
          <a:p>
            <a:pPr algn="l"/>
            <a:r>
              <a:rPr lang="en-US" sz="2600" b="0" i="0" u="none" strike="noStrike" baseline="0" dirty="0">
                <a:latin typeface="Arial-BoldMT"/>
              </a:rPr>
              <a:t>Dynamic weapon target assignment (DWTA) is an effective method to solve the multistage battlefield fire optimization problem, which can reflect the actual combat scenario better than static weapon target assignment (SWTA). </a:t>
            </a:r>
          </a:p>
          <a:p>
            <a:pPr algn="l"/>
            <a:r>
              <a:rPr lang="en-US" sz="2600" b="0" i="0" u="none" strike="noStrike" baseline="0" dirty="0">
                <a:latin typeface="ArialMT"/>
              </a:rPr>
              <a:t>The DWTA model considers maximizing combat benefits and minimizing weapon costs, along with resource, feasibility, and fire transfer constraints.</a:t>
            </a:r>
          </a:p>
          <a:p>
            <a:pPr algn="l"/>
            <a:r>
              <a:rPr lang="en-US" sz="2600" b="0" i="0" u="none" strike="noStrike" baseline="0" dirty="0">
                <a:latin typeface="ArialMT"/>
              </a:rPr>
              <a:t>IMOPSO incorporates various learning strategies for dominated and </a:t>
            </a:r>
            <a:r>
              <a:rPr lang="en-IN" sz="2600" b="0" i="0" u="none" strike="noStrike" baseline="0" dirty="0">
                <a:latin typeface="ArialMT"/>
              </a:rPr>
              <a:t>non-dominated solutions</a:t>
            </a:r>
            <a:endParaRPr lang="en-US" sz="2600" b="0" i="0" u="none" strike="noStrike" baseline="0" dirty="0">
              <a:latin typeface="ArialMT"/>
            </a:endParaRPr>
          </a:p>
          <a:p>
            <a:pPr algn="l"/>
            <a:endParaRPr lang="en-US" sz="2400" b="0" i="0" u="none" strike="noStrike" baseline="0" dirty="0">
              <a:latin typeface="URWPalladioL-Roma"/>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511277" y="267303"/>
            <a:ext cx="7631709" cy="1091627"/>
          </a:xfrm>
        </p:spPr>
        <p:txBody>
          <a:bodyPr/>
          <a:lstStyle/>
          <a:p>
            <a:r>
              <a:rPr lang="en-US" dirty="0"/>
              <a:t>DWTA MODEL</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629264" y="1358929"/>
            <a:ext cx="9409471" cy="5366336"/>
          </a:xfrm>
        </p:spPr>
        <p:txBody>
          <a:bodyPr>
            <a:normAutofit/>
          </a:bodyPr>
          <a:lstStyle/>
          <a:p>
            <a:pPr marL="285750" indent="-285750" algn="l">
              <a:buFont typeface="Wingdings" panose="05000000000000000000" pitchFamily="2" charset="2"/>
              <a:buChar char="Ø"/>
            </a:pPr>
            <a:r>
              <a:rPr lang="en-US" dirty="0"/>
              <a:t>Mathematical Model of Multi-objective Optimization Problem:</a:t>
            </a:r>
          </a:p>
          <a:p>
            <a:pPr marL="0" indent="0" algn="l">
              <a:buNone/>
            </a:pPr>
            <a:endParaRPr lang="en-US" dirty="0"/>
          </a:p>
          <a:p>
            <a:pPr marL="0" indent="0" algn="l">
              <a:buNone/>
            </a:pPr>
            <a:endParaRPr lang="en-US" dirty="0"/>
          </a:p>
          <a:p>
            <a:pPr marL="285750" indent="-285750" algn="l">
              <a:buFont typeface="Wingdings" panose="05000000000000000000" pitchFamily="2" charset="2"/>
              <a:buChar char="Ø"/>
            </a:pPr>
            <a:r>
              <a:rPr lang="en-US" dirty="0"/>
              <a:t>The DWTA problem is described as multistage SWTA problem:</a:t>
            </a:r>
          </a:p>
          <a:p>
            <a:pPr marL="0" indent="0" algn="l">
              <a:buNone/>
            </a:pPr>
            <a:endParaRPr lang="en-US" dirty="0"/>
          </a:p>
          <a:p>
            <a:pPr marL="0" indent="0" algn="l">
              <a:buNone/>
            </a:pPr>
            <a:endParaRPr lang="en-US" dirty="0"/>
          </a:p>
          <a:p>
            <a:pPr marL="0" indent="0" algn="l">
              <a:buNone/>
            </a:pPr>
            <a:endParaRPr lang="en-US" dirty="0"/>
          </a:p>
          <a:p>
            <a:pPr marL="285750" indent="-285750" algn="l">
              <a:buFont typeface="Wingdings" panose="05000000000000000000" pitchFamily="2" charset="2"/>
              <a:buChar char="Ø"/>
            </a:pPr>
            <a:r>
              <a:rPr lang="en-US" dirty="0"/>
              <a:t>Objective function of DWTA Model:</a:t>
            </a:r>
          </a:p>
          <a:p>
            <a:pPr marL="285750" indent="-285750" algn="l">
              <a:buFont typeface="Arial" panose="020B0604020202020204" pitchFamily="34" charset="0"/>
              <a:buChar char="•"/>
            </a:pPr>
            <a:r>
              <a:rPr lang="en-US" dirty="0"/>
              <a:t>Expected Damage of Targets at each stage:</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Ammunition Consumption:</a:t>
            </a:r>
          </a:p>
          <a:p>
            <a:pPr marL="285750" indent="-285750" algn="l">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pic>
        <p:nvPicPr>
          <p:cNvPr id="5" name="Picture 4">
            <a:extLst>
              <a:ext uri="{FF2B5EF4-FFF2-40B4-BE49-F238E27FC236}">
                <a16:creationId xmlns:a16="http://schemas.microsoft.com/office/drawing/2014/main" id="{13A205F2-4E7A-E1C8-1E2E-37DDC316B0B1}"/>
              </a:ext>
            </a:extLst>
          </p:cNvPr>
          <p:cNvPicPr>
            <a:picLocks noChangeAspect="1"/>
          </p:cNvPicPr>
          <p:nvPr/>
        </p:nvPicPr>
        <p:blipFill>
          <a:blip r:embed="rId3"/>
          <a:stretch>
            <a:fillRect/>
          </a:stretch>
        </p:blipFill>
        <p:spPr>
          <a:xfrm>
            <a:off x="1502605" y="1689036"/>
            <a:ext cx="4152520" cy="690369"/>
          </a:xfrm>
          <a:prstGeom prst="rect">
            <a:avLst/>
          </a:prstGeom>
        </p:spPr>
      </p:pic>
      <p:pic>
        <p:nvPicPr>
          <p:cNvPr id="7" name="Picture 6">
            <a:extLst>
              <a:ext uri="{FF2B5EF4-FFF2-40B4-BE49-F238E27FC236}">
                <a16:creationId xmlns:a16="http://schemas.microsoft.com/office/drawing/2014/main" id="{5C8A7EBB-5C7B-AB90-E2B1-77F0F28F4656}"/>
              </a:ext>
            </a:extLst>
          </p:cNvPr>
          <p:cNvPicPr>
            <a:picLocks noChangeAspect="1"/>
          </p:cNvPicPr>
          <p:nvPr/>
        </p:nvPicPr>
        <p:blipFill>
          <a:blip r:embed="rId4"/>
          <a:stretch>
            <a:fillRect/>
          </a:stretch>
        </p:blipFill>
        <p:spPr>
          <a:xfrm>
            <a:off x="1588027" y="3083816"/>
            <a:ext cx="4844085" cy="554120"/>
          </a:xfrm>
          <a:prstGeom prst="rect">
            <a:avLst/>
          </a:prstGeom>
        </p:spPr>
      </p:pic>
      <p:pic>
        <p:nvPicPr>
          <p:cNvPr id="9" name="Picture 8">
            <a:extLst>
              <a:ext uri="{FF2B5EF4-FFF2-40B4-BE49-F238E27FC236}">
                <a16:creationId xmlns:a16="http://schemas.microsoft.com/office/drawing/2014/main" id="{BC80410D-470B-AA0D-9082-93848BA2550B}"/>
              </a:ext>
            </a:extLst>
          </p:cNvPr>
          <p:cNvPicPr>
            <a:picLocks noChangeAspect="1"/>
          </p:cNvPicPr>
          <p:nvPr/>
        </p:nvPicPr>
        <p:blipFill>
          <a:blip r:embed="rId5"/>
          <a:stretch>
            <a:fillRect/>
          </a:stretch>
        </p:blipFill>
        <p:spPr>
          <a:xfrm>
            <a:off x="1502605" y="5031323"/>
            <a:ext cx="4516440" cy="976187"/>
          </a:xfrm>
          <a:prstGeom prst="rect">
            <a:avLst/>
          </a:prstGeom>
        </p:spPr>
      </p:pic>
      <p:pic>
        <p:nvPicPr>
          <p:cNvPr id="10" name="Picture 9">
            <a:extLst>
              <a:ext uri="{FF2B5EF4-FFF2-40B4-BE49-F238E27FC236}">
                <a16:creationId xmlns:a16="http://schemas.microsoft.com/office/drawing/2014/main" id="{DF00EAEA-8B13-BA48-DCEB-F601920B5C48}"/>
              </a:ext>
            </a:extLst>
          </p:cNvPr>
          <p:cNvPicPr>
            <a:picLocks noChangeAspect="1"/>
          </p:cNvPicPr>
          <p:nvPr/>
        </p:nvPicPr>
        <p:blipFill>
          <a:blip r:embed="rId6"/>
          <a:stretch>
            <a:fillRect/>
          </a:stretch>
        </p:blipFill>
        <p:spPr>
          <a:xfrm>
            <a:off x="3886939" y="5912555"/>
            <a:ext cx="3005447" cy="907666"/>
          </a:xfrm>
          <a:prstGeom prst="rect">
            <a:avLst/>
          </a:prstGeom>
        </p:spPr>
      </p:pic>
    </p:spTree>
    <p:extLst>
      <p:ext uri="{BB962C8B-B14F-4D97-AF65-F5344CB8AC3E}">
        <p14:creationId xmlns:p14="http://schemas.microsoft.com/office/powerpoint/2010/main" val="1941619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511277" y="267303"/>
            <a:ext cx="7631709" cy="1091627"/>
          </a:xfrm>
        </p:spPr>
        <p:txBody>
          <a:bodyPr/>
          <a:lstStyle/>
          <a:p>
            <a:r>
              <a:rPr lang="en-US" sz="3200" dirty="0" err="1"/>
              <a:t>Dwta</a:t>
            </a:r>
            <a:r>
              <a:rPr lang="en-US" sz="3200" dirty="0"/>
              <a:t> model construction</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629265" y="1358929"/>
            <a:ext cx="8308258" cy="5231767"/>
          </a:xfrm>
        </p:spPr>
        <p:txBody>
          <a:bodyPr>
            <a:normAutofit/>
          </a:bodyPr>
          <a:lstStyle/>
          <a:p>
            <a:pPr marL="0" indent="0" algn="l">
              <a:buNone/>
            </a:pPr>
            <a:endParaRPr lang="en-US" dirty="0"/>
          </a:p>
          <a:p>
            <a:pPr marL="342900" indent="-342900" algn="l">
              <a:buFont typeface="Wingdings" panose="05000000000000000000" pitchFamily="2" charset="2"/>
              <a:buChar char="§"/>
            </a:pPr>
            <a:r>
              <a:rPr lang="en-US" dirty="0"/>
              <a:t>Multi-objective DWTA model is constructed as follows:</a:t>
            </a:r>
          </a:p>
          <a:p>
            <a:pPr marL="342900" indent="-342900" algn="l">
              <a:buFont typeface="Wingdings" panose="05000000000000000000" pitchFamily="2" charset="2"/>
              <a:buChar char="§"/>
            </a:pPr>
            <a:endParaRPr lang="en-US" dirty="0"/>
          </a:p>
          <a:p>
            <a:pPr marL="342900" indent="-342900" algn="l">
              <a:buFont typeface="Wingdings" panose="05000000000000000000" pitchFamily="2" charset="2"/>
              <a:buChar char="§"/>
            </a:pPr>
            <a:endParaRPr lang="en-US" dirty="0"/>
          </a:p>
          <a:p>
            <a:pPr marL="0" indent="0" algn="l">
              <a:buNone/>
            </a:pPr>
            <a:r>
              <a:rPr lang="en-US" dirty="0"/>
              <a:t>Such that </a:t>
            </a:r>
          </a:p>
          <a:p>
            <a:pPr marL="0" indent="0" algn="l">
              <a:buNone/>
            </a:pPr>
            <a:endParaRPr lang="en-US" dirty="0"/>
          </a:p>
          <a:p>
            <a:pPr marL="342900" indent="-342900" algn="l">
              <a:buFont typeface="Wingdings" panose="05000000000000000000" pitchFamily="2" charset="2"/>
              <a:buChar char="§"/>
            </a:pPr>
            <a:endParaRPr lang="en-US" dirty="0"/>
          </a:p>
          <a:p>
            <a:pPr marL="342900" indent="-342900" algn="l">
              <a:buFont typeface="Wingdings" panose="05000000000000000000" pitchFamily="2" charset="2"/>
              <a:buChar char="§"/>
            </a:pPr>
            <a:endParaRPr lang="en-US" dirty="0"/>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pic>
        <p:nvPicPr>
          <p:cNvPr id="7" name="Picture 6">
            <a:extLst>
              <a:ext uri="{FF2B5EF4-FFF2-40B4-BE49-F238E27FC236}">
                <a16:creationId xmlns:a16="http://schemas.microsoft.com/office/drawing/2014/main" id="{E1EF910F-1568-63A0-219C-A581DC716FBD}"/>
              </a:ext>
            </a:extLst>
          </p:cNvPr>
          <p:cNvPicPr>
            <a:picLocks noChangeAspect="1"/>
          </p:cNvPicPr>
          <p:nvPr/>
        </p:nvPicPr>
        <p:blipFill>
          <a:blip r:embed="rId3"/>
          <a:stretch>
            <a:fillRect/>
          </a:stretch>
        </p:blipFill>
        <p:spPr>
          <a:xfrm>
            <a:off x="2868248" y="2282783"/>
            <a:ext cx="2401842" cy="735720"/>
          </a:xfrm>
          <a:prstGeom prst="rect">
            <a:avLst/>
          </a:prstGeom>
        </p:spPr>
      </p:pic>
      <p:pic>
        <p:nvPicPr>
          <p:cNvPr id="9" name="Picture 8">
            <a:extLst>
              <a:ext uri="{FF2B5EF4-FFF2-40B4-BE49-F238E27FC236}">
                <a16:creationId xmlns:a16="http://schemas.microsoft.com/office/drawing/2014/main" id="{5F7C7CE2-AA20-CA5C-82CC-D93B614687B6}"/>
              </a:ext>
            </a:extLst>
          </p:cNvPr>
          <p:cNvPicPr>
            <a:picLocks noChangeAspect="1"/>
          </p:cNvPicPr>
          <p:nvPr/>
        </p:nvPicPr>
        <p:blipFill>
          <a:blip r:embed="rId4"/>
          <a:stretch>
            <a:fillRect/>
          </a:stretch>
        </p:blipFill>
        <p:spPr>
          <a:xfrm>
            <a:off x="2033146" y="3429000"/>
            <a:ext cx="4298827" cy="1526458"/>
          </a:xfrm>
          <a:prstGeom prst="rect">
            <a:avLst/>
          </a:prstGeom>
        </p:spPr>
      </p:pic>
      <p:pic>
        <p:nvPicPr>
          <p:cNvPr id="11" name="Picture 10">
            <a:extLst>
              <a:ext uri="{FF2B5EF4-FFF2-40B4-BE49-F238E27FC236}">
                <a16:creationId xmlns:a16="http://schemas.microsoft.com/office/drawing/2014/main" id="{E3D71E82-5D42-D36B-47A7-E54C4219A850}"/>
              </a:ext>
            </a:extLst>
          </p:cNvPr>
          <p:cNvPicPr>
            <a:picLocks noChangeAspect="1"/>
          </p:cNvPicPr>
          <p:nvPr/>
        </p:nvPicPr>
        <p:blipFill>
          <a:blip r:embed="rId5"/>
          <a:stretch>
            <a:fillRect/>
          </a:stretch>
        </p:blipFill>
        <p:spPr>
          <a:xfrm>
            <a:off x="1778240" y="5088573"/>
            <a:ext cx="5477966" cy="732124"/>
          </a:xfrm>
          <a:prstGeom prst="rect">
            <a:avLst/>
          </a:prstGeom>
        </p:spPr>
      </p:pic>
      <p:pic>
        <p:nvPicPr>
          <p:cNvPr id="13" name="Picture 12">
            <a:extLst>
              <a:ext uri="{FF2B5EF4-FFF2-40B4-BE49-F238E27FC236}">
                <a16:creationId xmlns:a16="http://schemas.microsoft.com/office/drawing/2014/main" id="{A7B4448C-080C-5775-D4CE-CE8FE0BD6BF3}"/>
              </a:ext>
            </a:extLst>
          </p:cNvPr>
          <p:cNvPicPr>
            <a:picLocks noChangeAspect="1"/>
          </p:cNvPicPr>
          <p:nvPr/>
        </p:nvPicPr>
        <p:blipFill>
          <a:blip r:embed="rId6"/>
          <a:stretch>
            <a:fillRect/>
          </a:stretch>
        </p:blipFill>
        <p:spPr>
          <a:xfrm>
            <a:off x="2033146" y="5960475"/>
            <a:ext cx="5055911" cy="558311"/>
          </a:xfrm>
          <a:prstGeom prst="rect">
            <a:avLst/>
          </a:prstGeom>
        </p:spPr>
      </p:pic>
    </p:spTree>
    <p:extLst>
      <p:ext uri="{BB962C8B-B14F-4D97-AF65-F5344CB8AC3E}">
        <p14:creationId xmlns:p14="http://schemas.microsoft.com/office/powerpoint/2010/main" val="4053398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511277" y="267303"/>
            <a:ext cx="7631709" cy="1091627"/>
          </a:xfrm>
        </p:spPr>
        <p:txBody>
          <a:bodyPr/>
          <a:lstStyle/>
          <a:p>
            <a:r>
              <a:rPr lang="en-US" sz="3200" dirty="0" err="1"/>
              <a:t>Dwta</a:t>
            </a:r>
            <a:r>
              <a:rPr lang="en-US" sz="3200" dirty="0"/>
              <a:t> flowchart</a:t>
            </a:r>
          </a:p>
        </p:txBody>
      </p:sp>
      <p:pic>
        <p:nvPicPr>
          <p:cNvPr id="5" name="Content Placeholder 4">
            <a:extLst>
              <a:ext uri="{FF2B5EF4-FFF2-40B4-BE49-F238E27FC236}">
                <a16:creationId xmlns:a16="http://schemas.microsoft.com/office/drawing/2014/main" id="{A3A94439-937F-BC85-951F-C3797FE0A855}"/>
              </a:ext>
            </a:extLst>
          </p:cNvPr>
          <p:cNvPicPr>
            <a:picLocks noGrp="1" noChangeAspect="1"/>
          </p:cNvPicPr>
          <p:nvPr>
            <p:ph sz="half" idx="15"/>
          </p:nvPr>
        </p:nvPicPr>
        <p:blipFill>
          <a:blip r:embed="rId3"/>
          <a:stretch>
            <a:fillRect/>
          </a:stretch>
        </p:blipFill>
        <p:spPr>
          <a:xfrm>
            <a:off x="1851633" y="1526078"/>
            <a:ext cx="6584443" cy="4427604"/>
          </a:xfrm>
        </p:spPr>
      </p:pic>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sp>
        <p:nvSpPr>
          <p:cNvPr id="6" name="TextBox 5">
            <a:extLst>
              <a:ext uri="{FF2B5EF4-FFF2-40B4-BE49-F238E27FC236}">
                <a16:creationId xmlns:a16="http://schemas.microsoft.com/office/drawing/2014/main" id="{D84B8580-E151-5CA6-52FB-44D702D4118E}"/>
              </a:ext>
            </a:extLst>
          </p:cNvPr>
          <p:cNvSpPr txBox="1"/>
          <p:nvPr/>
        </p:nvSpPr>
        <p:spPr>
          <a:xfrm>
            <a:off x="3716594" y="6110748"/>
            <a:ext cx="3755922" cy="369332"/>
          </a:xfrm>
          <a:prstGeom prst="rect">
            <a:avLst/>
          </a:prstGeom>
          <a:noFill/>
        </p:spPr>
        <p:txBody>
          <a:bodyPr wrap="square" rtlCol="0">
            <a:spAutoFit/>
          </a:bodyPr>
          <a:lstStyle/>
          <a:p>
            <a:pPr algn="ctr"/>
            <a:r>
              <a:rPr lang="en-IN" dirty="0"/>
              <a:t>Decision Making Process of DWTA</a:t>
            </a:r>
          </a:p>
        </p:txBody>
      </p:sp>
    </p:spTree>
    <p:extLst>
      <p:ext uri="{BB962C8B-B14F-4D97-AF65-F5344CB8AC3E}">
        <p14:creationId xmlns:p14="http://schemas.microsoft.com/office/powerpoint/2010/main" val="1999375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965393"/>
            <a:ext cx="7631709" cy="1091627"/>
          </a:xfrm>
        </p:spPr>
        <p:txBody>
          <a:bodyPr/>
          <a:lstStyle/>
          <a:p>
            <a:r>
              <a:rPr lang="en-US" dirty="0"/>
              <a:t>RESULT of </a:t>
            </a:r>
            <a:r>
              <a:rPr lang="en-US" dirty="0" err="1"/>
              <a:t>imopso</a:t>
            </a:r>
            <a:endParaRPr lang="en-US" dirty="0"/>
          </a:p>
        </p:txBody>
      </p:sp>
      <p:pic>
        <p:nvPicPr>
          <p:cNvPr id="5" name="Content Placeholder 4" descr="A screenshot of a computer code">
            <a:extLst>
              <a:ext uri="{FF2B5EF4-FFF2-40B4-BE49-F238E27FC236}">
                <a16:creationId xmlns:a16="http://schemas.microsoft.com/office/drawing/2014/main" id="{13072D50-8CD5-6E1E-2093-15C8DAF5C40A}"/>
              </a:ext>
            </a:extLst>
          </p:cNvPr>
          <p:cNvPicPr>
            <a:picLocks noGrp="1" noChangeAspect="1"/>
          </p:cNvPicPr>
          <p:nvPr>
            <p:ph sz="half" idx="15"/>
          </p:nvPr>
        </p:nvPicPr>
        <p:blipFill>
          <a:blip r:embed="rId3"/>
          <a:stretch>
            <a:fillRect/>
          </a:stretch>
        </p:blipFill>
        <p:spPr>
          <a:xfrm>
            <a:off x="914400" y="2599991"/>
            <a:ext cx="8396748" cy="2200989"/>
          </a:xfrm>
        </p:spPr>
      </p:pic>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7</a:t>
            </a:fld>
            <a:endParaRPr lang="en-US" dirty="0"/>
          </a:p>
        </p:txBody>
      </p:sp>
      <p:sp>
        <p:nvSpPr>
          <p:cNvPr id="6" name="TextBox 5">
            <a:extLst>
              <a:ext uri="{FF2B5EF4-FFF2-40B4-BE49-F238E27FC236}">
                <a16:creationId xmlns:a16="http://schemas.microsoft.com/office/drawing/2014/main" id="{E35E719F-034F-29FC-E3AB-8FC2E649EE90}"/>
              </a:ext>
            </a:extLst>
          </p:cNvPr>
          <p:cNvSpPr txBox="1"/>
          <p:nvPr/>
        </p:nvSpPr>
        <p:spPr>
          <a:xfrm>
            <a:off x="1976284" y="5220929"/>
            <a:ext cx="7098890" cy="369332"/>
          </a:xfrm>
          <a:prstGeom prst="rect">
            <a:avLst/>
          </a:prstGeom>
          <a:noFill/>
        </p:spPr>
        <p:txBody>
          <a:bodyPr wrap="square" rtlCol="0">
            <a:spAutoFit/>
          </a:bodyPr>
          <a:lstStyle/>
          <a:p>
            <a:r>
              <a:rPr lang="en-IN" dirty="0"/>
              <a:t>Statistical Result of IMOPSO with different objective functions</a:t>
            </a:r>
          </a:p>
        </p:txBody>
      </p:sp>
    </p:spTree>
    <p:extLst>
      <p:ext uri="{BB962C8B-B14F-4D97-AF65-F5344CB8AC3E}">
        <p14:creationId xmlns:p14="http://schemas.microsoft.com/office/powerpoint/2010/main" val="539305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419579"/>
            <a:ext cx="7631709" cy="1091627"/>
          </a:xfrm>
        </p:spPr>
        <p:txBody>
          <a:bodyPr/>
          <a:lstStyle/>
          <a:p>
            <a:r>
              <a:rPr lang="en-US" sz="2800" dirty="0"/>
              <a:t>Result of improved </a:t>
            </a:r>
            <a:r>
              <a:rPr lang="en-US" sz="2800" dirty="0" err="1"/>
              <a:t>imopso</a:t>
            </a:r>
            <a:r>
              <a:rPr lang="en-US" sz="2800" dirty="0"/>
              <a:t>:</a:t>
            </a:r>
          </a:p>
        </p:txBody>
      </p:sp>
      <p:pic>
        <p:nvPicPr>
          <p:cNvPr id="5" name="Content Placeholder 4" descr="A screenshot of a computer&#10;&#10;Description automatically generated">
            <a:extLst>
              <a:ext uri="{FF2B5EF4-FFF2-40B4-BE49-F238E27FC236}">
                <a16:creationId xmlns:a16="http://schemas.microsoft.com/office/drawing/2014/main" id="{D13A477C-E4F8-E68D-3706-E9EFB3983D8E}"/>
              </a:ext>
            </a:extLst>
          </p:cNvPr>
          <p:cNvPicPr>
            <a:picLocks noGrp="1" noChangeAspect="1"/>
          </p:cNvPicPr>
          <p:nvPr>
            <p:ph sz="half" idx="15"/>
          </p:nvPr>
        </p:nvPicPr>
        <p:blipFill>
          <a:blip r:embed="rId3"/>
          <a:stretch>
            <a:fillRect/>
          </a:stretch>
        </p:blipFill>
        <p:spPr>
          <a:xfrm>
            <a:off x="1578077" y="2605548"/>
            <a:ext cx="9035845" cy="2644878"/>
          </a:xfrm>
        </p:spPr>
      </p:pic>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sp>
        <p:nvSpPr>
          <p:cNvPr id="7" name="TextBox 6">
            <a:extLst>
              <a:ext uri="{FF2B5EF4-FFF2-40B4-BE49-F238E27FC236}">
                <a16:creationId xmlns:a16="http://schemas.microsoft.com/office/drawing/2014/main" id="{B008DC70-C930-D83C-CB04-02F2622F9F63}"/>
              </a:ext>
            </a:extLst>
          </p:cNvPr>
          <p:cNvSpPr txBox="1"/>
          <p:nvPr/>
        </p:nvSpPr>
        <p:spPr>
          <a:xfrm>
            <a:off x="1838632" y="5683045"/>
            <a:ext cx="7708491" cy="646331"/>
          </a:xfrm>
          <a:prstGeom prst="rect">
            <a:avLst/>
          </a:prstGeom>
          <a:noFill/>
        </p:spPr>
        <p:txBody>
          <a:bodyPr wrap="square" rtlCol="0">
            <a:spAutoFit/>
          </a:bodyPr>
          <a:lstStyle/>
          <a:p>
            <a:r>
              <a:rPr lang="en-IN" dirty="0"/>
              <a:t>Statistical Result of Improved IMOPSO with different objective functions</a:t>
            </a:r>
          </a:p>
          <a:p>
            <a:endParaRPr lang="en-IN" dirty="0"/>
          </a:p>
        </p:txBody>
      </p:sp>
    </p:spTree>
    <p:extLst>
      <p:ext uri="{BB962C8B-B14F-4D97-AF65-F5344CB8AC3E}">
        <p14:creationId xmlns:p14="http://schemas.microsoft.com/office/powerpoint/2010/main" val="1184544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914400" y="329687"/>
            <a:ext cx="7843837" cy="1012782"/>
          </a:xfrm>
        </p:spPr>
        <p:txBody>
          <a:bodyPr/>
          <a:lstStyle/>
          <a:p>
            <a:r>
              <a:rPr lang="en-US" dirty="0"/>
              <a:t>FUTURE WORK</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914400" y="2054942"/>
            <a:ext cx="6903076" cy="4336026"/>
          </a:xfrm>
        </p:spPr>
        <p:txBody>
          <a:bodyPr>
            <a:normAutofit/>
          </a:bodyPr>
          <a:lstStyle/>
          <a:p>
            <a:pPr marL="285750" indent="-285750" algn="l">
              <a:buFont typeface="Wingdings" panose="05000000000000000000" pitchFamily="2" charset="2"/>
              <a:buChar char="Ø"/>
            </a:pPr>
            <a:r>
              <a:rPr lang="en-IN" sz="1800" i="0" u="none" strike="noStrike" baseline="0" dirty="0">
                <a:latin typeface="Arial-BoldMT"/>
              </a:rPr>
              <a:t>Extension to Higher-dimensional Problems with more than two objective optimization problems</a:t>
            </a:r>
          </a:p>
          <a:p>
            <a:pPr algn="l"/>
            <a:endParaRPr lang="en-US" sz="1800" i="0" u="none" strike="noStrike" baseline="0" dirty="0">
              <a:latin typeface="ArialMT"/>
            </a:endParaRPr>
          </a:p>
          <a:p>
            <a:pPr marL="285750" indent="-285750" algn="l">
              <a:buFont typeface="Wingdings" panose="05000000000000000000" pitchFamily="2" charset="2"/>
              <a:buChar char="Ø"/>
            </a:pPr>
            <a:r>
              <a:rPr lang="en-US" sz="1800" i="0" u="none" strike="noStrike" baseline="0" dirty="0">
                <a:latin typeface="ArialMT"/>
              </a:rPr>
              <a:t>IMOPSO will be applied to solve various multi-objective optimization problem models beyond DWTA, addressing real-world challenges in diverse domains.</a:t>
            </a:r>
          </a:p>
          <a:p>
            <a:pPr marL="285750" indent="-285750" algn="l">
              <a:buFont typeface="Wingdings" panose="05000000000000000000" pitchFamily="2" charset="2"/>
              <a:buChar char="Ø"/>
            </a:pPr>
            <a:endParaRPr lang="en-US" sz="1800" i="0" u="none" strike="noStrike" baseline="0" dirty="0">
              <a:latin typeface="ArialMT"/>
            </a:endParaRPr>
          </a:p>
          <a:p>
            <a:pPr marL="285750" indent="-285750" algn="l">
              <a:buFont typeface="Wingdings" panose="05000000000000000000" pitchFamily="2" charset="2"/>
              <a:buChar char="Ø"/>
            </a:pPr>
            <a:r>
              <a:rPr lang="en-US" sz="1800" i="0" u="none" strike="noStrike" baseline="0" dirty="0">
                <a:latin typeface="ArialMT"/>
              </a:rPr>
              <a:t>Comparative studies will be conducted with additional intelligent algorithms.</a:t>
            </a:r>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4072101725"/>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{D39C5EE9-596B-4803-988C-A39267DA4CF4}tf78438558_win32</Template>
  <TotalTime>235</TotalTime>
  <Words>363</Words>
  <Application>Microsoft Office PowerPoint</Application>
  <PresentationFormat>Widescreen</PresentationFormat>
  <Paragraphs>71</Paragraphs>
  <Slides>11</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Arial Black</vt:lpstr>
      <vt:lpstr>Arial-BoldMT</vt:lpstr>
      <vt:lpstr>ArialMT</vt:lpstr>
      <vt:lpstr>Calibri</vt:lpstr>
      <vt:lpstr>Sabon Next LT</vt:lpstr>
      <vt:lpstr>URWPalladioL-Bold</vt:lpstr>
      <vt:lpstr>URWPalladioL-Roma</vt:lpstr>
      <vt:lpstr>Wingdings</vt:lpstr>
      <vt:lpstr>Custom</vt:lpstr>
      <vt:lpstr>Topic  Solving the Dynamic Weapon Target Assignment Problem by an Improved Multi objective Particle Swarm Optimization Algorithm</vt:lpstr>
      <vt:lpstr>agenda</vt:lpstr>
      <vt:lpstr>INTRODUCTION</vt:lpstr>
      <vt:lpstr>DWTA MODEL</vt:lpstr>
      <vt:lpstr>Dwta model construction</vt:lpstr>
      <vt:lpstr>Dwta flowchart</vt:lpstr>
      <vt:lpstr>RESULT of imopso</vt:lpstr>
      <vt:lpstr>Result of improved imopso:</vt:lpstr>
      <vt:lpstr>FUTURE WORK</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Solving the Dynamic Weapon Target Assignment Problem by an Improved Multi objective Particle Swarm Optimization Algorithm</dc:title>
  <dc:subject/>
  <dc:creator>Prolay Kayal</dc:creator>
  <cp:lastModifiedBy>Prolay Kayal</cp:lastModifiedBy>
  <cp:revision>18</cp:revision>
  <dcterms:created xsi:type="dcterms:W3CDTF">2024-04-17T05:55:15Z</dcterms:created>
  <dcterms:modified xsi:type="dcterms:W3CDTF">2024-04-18T19:49:20Z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